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</p:sldMasterIdLst>
  <p:notesMasterIdLst>
    <p:notesMasterId r:id="rId22"/>
  </p:notesMasterIdLst>
  <p:sldIdLst>
    <p:sldId id="392" r:id="rId6"/>
    <p:sldId id="337" r:id="rId7"/>
    <p:sldId id="358" r:id="rId8"/>
    <p:sldId id="361" r:id="rId9"/>
    <p:sldId id="363" r:id="rId10"/>
    <p:sldId id="383" r:id="rId11"/>
    <p:sldId id="394" r:id="rId12"/>
    <p:sldId id="400" r:id="rId13"/>
    <p:sldId id="396" r:id="rId14"/>
    <p:sldId id="401" r:id="rId15"/>
    <p:sldId id="397" r:id="rId16"/>
    <p:sldId id="399" r:id="rId17"/>
    <p:sldId id="403" r:id="rId18"/>
    <p:sldId id="406" r:id="rId19"/>
    <p:sldId id="395" r:id="rId20"/>
    <p:sldId id="3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brich, Matthew" initials="HM" lastIdx="1" clrIdx="0">
    <p:extLst>
      <p:ext uri="{19B8F6BF-5375-455C-9EA6-DF929625EA0E}">
        <p15:presenceInfo xmlns:p15="http://schemas.microsoft.com/office/powerpoint/2012/main" userId="S-1-5-21-133048727-1090477886-634672238-3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59" autoAdjust="0"/>
  </p:normalViewPr>
  <p:slideViewPr>
    <p:cSldViewPr snapToGrid="0">
      <p:cViewPr varScale="1">
        <p:scale>
          <a:sx n="102" d="100"/>
          <a:sy n="102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-my.sharepoint.com/personal/matthew_haubrich_iowadot_us/Documents/AssetMgmt/I3P-2040/Copy%20of%20Interstate%20Project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3P\I3P%20Scenarios%20HMT\Revised%20HMT%20Prioritized%20Options\Interstate%20Project%20List%20v2-1b%20maintain%20work%20on%2080%20scenario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Project</a:t>
            </a:r>
            <a:r>
              <a:rPr lang="en-US" baseline="0"/>
              <a:t> Total vs Budget</a:t>
            </a:r>
          </a:p>
          <a:p>
            <a:pPr>
              <a:defRPr/>
            </a:pPr>
            <a:r>
              <a:rPr lang="en-US" baseline="0"/>
              <a:t>Through Interstate Plan Year 2040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Chart'!$D$3</c:f>
              <c:strCache>
                <c:ptCount val="1"/>
                <c:pt idx="0">
                  <c:v>Project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9-464D-A592-4449C4D886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9-464D-A592-4449C4D886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79-464D-A592-4449C4D886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79-464D-A592-4449C4D886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79-464D-A592-4449C4D886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79-464D-A592-4449C4D886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'Bar Chart'!$B$4:$B$36</c:f>
              <c:numCache>
                <c:formatCode>General</c:formatCode>
                <c:ptCount val="3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</c:numCache>
            </c:numRef>
          </c:cat>
          <c:val>
            <c:numRef>
              <c:f>'Bar Chart'!$D$4:$D$26</c:f>
              <c:numCache>
                <c:formatCode>"$"#,##0,_);\("$"#,##0,\)</c:formatCode>
                <c:ptCount val="23"/>
                <c:pt idx="0">
                  <c:v>349000000</c:v>
                </c:pt>
                <c:pt idx="1">
                  <c:v>422400000</c:v>
                </c:pt>
                <c:pt idx="2">
                  <c:v>339600000</c:v>
                </c:pt>
                <c:pt idx="3">
                  <c:v>382400000</c:v>
                </c:pt>
                <c:pt idx="4">
                  <c:v>324900000</c:v>
                </c:pt>
                <c:pt idx="5">
                  <c:v>237300000</c:v>
                </c:pt>
                <c:pt idx="6">
                  <c:v>302875642.77999997</c:v>
                </c:pt>
                <c:pt idx="7">
                  <c:v>376958627.94</c:v>
                </c:pt>
                <c:pt idx="8">
                  <c:v>265924713.74000001</c:v>
                </c:pt>
                <c:pt idx="9">
                  <c:v>286677024.35000002</c:v>
                </c:pt>
                <c:pt idx="10">
                  <c:v>289305467.06999999</c:v>
                </c:pt>
                <c:pt idx="11">
                  <c:v>310762120.44</c:v>
                </c:pt>
                <c:pt idx="12">
                  <c:v>325097533.02999997</c:v>
                </c:pt>
                <c:pt idx="13">
                  <c:v>301760657.05000001</c:v>
                </c:pt>
                <c:pt idx="14">
                  <c:v>496243735.27999997</c:v>
                </c:pt>
                <c:pt idx="15">
                  <c:v>493416351.16000003</c:v>
                </c:pt>
                <c:pt idx="16">
                  <c:v>590095614.30999994</c:v>
                </c:pt>
                <c:pt idx="17">
                  <c:v>494747613.21000004</c:v>
                </c:pt>
                <c:pt idx="18">
                  <c:v>418562355.51999998</c:v>
                </c:pt>
                <c:pt idx="19">
                  <c:v>500749680.48000002</c:v>
                </c:pt>
                <c:pt idx="20">
                  <c:v>227550000</c:v>
                </c:pt>
                <c:pt idx="21">
                  <c:v>423661000</c:v>
                </c:pt>
                <c:pt idx="22">
                  <c:v>140030000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79-464D-A592-4449C4D88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85354416"/>
        <c:axId val="885358024"/>
      </c:barChart>
      <c:lineChart>
        <c:grouping val="stacked"/>
        <c:varyColors val="0"/>
        <c:ser>
          <c:idx val="1"/>
          <c:order val="1"/>
          <c:tx>
            <c:strRef>
              <c:f>'Bar Chart'!$E$3</c:f>
              <c:strCache>
                <c:ptCount val="1"/>
                <c:pt idx="0">
                  <c:v>Budget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'Bar Chart'!$B$4:$B$26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'Bar Chart'!$E$4:$E$26</c:f>
              <c:numCache>
                <c:formatCode>"$"#,##0,_);\("$"#,##0,\)</c:formatCode>
                <c:ptCount val="23"/>
                <c:pt idx="0">
                  <c:v>330000000</c:v>
                </c:pt>
                <c:pt idx="1">
                  <c:v>330000000</c:v>
                </c:pt>
                <c:pt idx="2">
                  <c:v>330000000</c:v>
                </c:pt>
                <c:pt idx="3">
                  <c:v>330000000</c:v>
                </c:pt>
                <c:pt idx="4">
                  <c:v>330000000</c:v>
                </c:pt>
                <c:pt idx="5">
                  <c:v>330000000</c:v>
                </c:pt>
                <c:pt idx="6">
                  <c:v>330000000</c:v>
                </c:pt>
                <c:pt idx="7">
                  <c:v>330000000</c:v>
                </c:pt>
                <c:pt idx="8">
                  <c:v>330000000</c:v>
                </c:pt>
                <c:pt idx="9">
                  <c:v>330000000</c:v>
                </c:pt>
                <c:pt idx="10">
                  <c:v>330000000</c:v>
                </c:pt>
                <c:pt idx="11">
                  <c:v>330000000</c:v>
                </c:pt>
                <c:pt idx="12">
                  <c:v>330000000</c:v>
                </c:pt>
                <c:pt idx="13">
                  <c:v>330000000</c:v>
                </c:pt>
                <c:pt idx="14">
                  <c:v>330000000</c:v>
                </c:pt>
                <c:pt idx="15">
                  <c:v>330000000</c:v>
                </c:pt>
                <c:pt idx="16">
                  <c:v>330000000</c:v>
                </c:pt>
                <c:pt idx="17">
                  <c:v>330000000</c:v>
                </c:pt>
                <c:pt idx="18">
                  <c:v>330000000</c:v>
                </c:pt>
                <c:pt idx="19">
                  <c:v>330000000</c:v>
                </c:pt>
                <c:pt idx="20">
                  <c:v>330000000</c:v>
                </c:pt>
                <c:pt idx="21">
                  <c:v>330000000</c:v>
                </c:pt>
                <c:pt idx="22">
                  <c:v>330000000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A79-464D-A592-4449C4D88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354416"/>
        <c:axId val="885358024"/>
      </c:lineChart>
      <c:catAx>
        <c:axId val="88535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8024"/>
        <c:crosses val="autoZero"/>
        <c:auto val="1"/>
        <c:lblAlgn val="ctr"/>
        <c:lblOffset val="100"/>
        <c:noMultiLvlLbl val="0"/>
      </c:catAx>
      <c:valAx>
        <c:axId val="88535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_);\(&quot;$&quot;#,##0,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4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Project Total vs Budget</a:t>
            </a:r>
          </a:p>
          <a:p>
            <a:pPr>
              <a:defRPr/>
            </a:pPr>
            <a:r>
              <a:rPr lang="en-US" dirty="0"/>
              <a:t>Through Interstate Plan Year 2040</a:t>
            </a:r>
          </a:p>
        </c:rich>
      </c:tx>
      <c:layout>
        <c:manualLayout>
          <c:xMode val="edge"/>
          <c:yMode val="edge"/>
          <c:x val="0.35203850131693259"/>
          <c:y val="1.5009145828919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'Bar Chart'!$E$3</c:f>
              <c:strCache>
                <c:ptCount val="1"/>
                <c:pt idx="0">
                  <c:v> Inflated Project Costs  - Stewardship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'Bar Chart'!$B$6:$B$26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'Bar Chart'!$E$6:$E$26</c:f>
              <c:numCache>
                <c:formatCode>_("$"* #,##0_);_("$"* \(#,##0\);_("$"* "-"??_);_(@_)</c:formatCode>
                <c:ptCount val="21"/>
                <c:pt idx="0">
                  <c:v>342992000</c:v>
                </c:pt>
                <c:pt idx="1">
                  <c:v>411792000</c:v>
                </c:pt>
                <c:pt idx="2">
                  <c:v>343371000</c:v>
                </c:pt>
                <c:pt idx="3">
                  <c:v>148657000</c:v>
                </c:pt>
                <c:pt idx="4">
                  <c:v>113962000</c:v>
                </c:pt>
                <c:pt idx="5">
                  <c:v>200518000</c:v>
                </c:pt>
                <c:pt idx="6">
                  <c:v>204036000</c:v>
                </c:pt>
                <c:pt idx="7">
                  <c:v>185000000</c:v>
                </c:pt>
                <c:pt idx="8">
                  <c:v>185000000</c:v>
                </c:pt>
                <c:pt idx="9">
                  <c:v>185000000</c:v>
                </c:pt>
                <c:pt idx="10">
                  <c:v>185000000</c:v>
                </c:pt>
                <c:pt idx="11">
                  <c:v>185000000</c:v>
                </c:pt>
                <c:pt idx="12">
                  <c:v>185000000</c:v>
                </c:pt>
                <c:pt idx="13">
                  <c:v>185000000</c:v>
                </c:pt>
                <c:pt idx="14">
                  <c:v>185000000</c:v>
                </c:pt>
                <c:pt idx="15">
                  <c:v>185000000</c:v>
                </c:pt>
                <c:pt idx="16">
                  <c:v>185000000</c:v>
                </c:pt>
                <c:pt idx="17">
                  <c:v>185000000</c:v>
                </c:pt>
                <c:pt idx="18">
                  <c:v>185000000</c:v>
                </c:pt>
                <c:pt idx="19">
                  <c:v>185000000</c:v>
                </c:pt>
                <c:pt idx="20">
                  <c:v>185000000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9-429F-B7E9-35A363619B3E}"/>
            </c:ext>
          </c:extLst>
        </c:ser>
        <c:ser>
          <c:idx val="3"/>
          <c:order val="3"/>
          <c:tx>
            <c:strRef>
              <c:f>'Bar Chart'!$F$3</c:f>
              <c:strCache>
                <c:ptCount val="1"/>
                <c:pt idx="0">
                  <c:v> Inflated Project Costs - Capacity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'Bar Chart'!$B$6:$B$26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'Bar Chart'!$F$6:$F$26</c:f>
              <c:numCache>
                <c:formatCode>_("$"* #,##0_);_("$"* \(#,##0\);_("$"* "-"??_);_(@_)</c:formatCode>
                <c:ptCount val="21"/>
                <c:pt idx="0">
                  <c:v>1385000</c:v>
                </c:pt>
                <c:pt idx="1">
                  <c:v>31997000</c:v>
                </c:pt>
                <c:pt idx="2">
                  <c:v>32633000</c:v>
                </c:pt>
                <c:pt idx="3">
                  <c:v>91814000</c:v>
                </c:pt>
                <c:pt idx="4">
                  <c:v>88386000</c:v>
                </c:pt>
                <c:pt idx="5">
                  <c:v>137606000</c:v>
                </c:pt>
                <c:pt idx="6">
                  <c:v>125446000</c:v>
                </c:pt>
                <c:pt idx="7">
                  <c:v>145597000</c:v>
                </c:pt>
                <c:pt idx="8">
                  <c:v>133333000</c:v>
                </c:pt>
                <c:pt idx="9">
                  <c:v>155312000</c:v>
                </c:pt>
                <c:pt idx="10">
                  <c:v>170211000</c:v>
                </c:pt>
                <c:pt idx="11">
                  <c:v>156513000</c:v>
                </c:pt>
                <c:pt idx="12">
                  <c:v>107303000</c:v>
                </c:pt>
                <c:pt idx="13">
                  <c:v>120972000</c:v>
                </c:pt>
                <c:pt idx="14">
                  <c:v>146210000</c:v>
                </c:pt>
                <c:pt idx="15">
                  <c:v>263734000</c:v>
                </c:pt>
                <c:pt idx="16">
                  <c:v>273098000</c:v>
                </c:pt>
                <c:pt idx="17">
                  <c:v>250435000</c:v>
                </c:pt>
                <c:pt idx="18">
                  <c:v>233473000</c:v>
                </c:pt>
                <c:pt idx="19">
                  <c:v>215012000</c:v>
                </c:pt>
                <c:pt idx="20">
                  <c:v>299648000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9-429F-B7E9-35A363619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885354416"/>
        <c:axId val="8853580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'Bar Chart'!$D$3</c15:sqref>
                        </c15:formulaRef>
                      </c:ext>
                    </c:extLst>
                    <c:strCache>
                      <c:ptCount val="1"/>
                      <c:pt idx="0">
                        <c:v> Inflated Project Costs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'Bar Chart'!$B$6:$B$26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'Bar Chart'!$D$6:$D$26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21"/>
                      <c:pt idx="0">
                        <c:v>344377000</c:v>
                      </c:pt>
                      <c:pt idx="1">
                        <c:v>443789000</c:v>
                      </c:pt>
                      <c:pt idx="2">
                        <c:v>376004000</c:v>
                      </c:pt>
                      <c:pt idx="3">
                        <c:v>240471000</c:v>
                      </c:pt>
                      <c:pt idx="4">
                        <c:v>202348000</c:v>
                      </c:pt>
                      <c:pt idx="5">
                        <c:v>338124000</c:v>
                      </c:pt>
                      <c:pt idx="6">
                        <c:v>329482000</c:v>
                      </c:pt>
                      <c:pt idx="7">
                        <c:v>330597000</c:v>
                      </c:pt>
                      <c:pt idx="8">
                        <c:v>318333000</c:v>
                      </c:pt>
                      <c:pt idx="9">
                        <c:v>340312000</c:v>
                      </c:pt>
                      <c:pt idx="10">
                        <c:v>355211000</c:v>
                      </c:pt>
                      <c:pt idx="11">
                        <c:v>341513000</c:v>
                      </c:pt>
                      <c:pt idx="12">
                        <c:v>292303000</c:v>
                      </c:pt>
                      <c:pt idx="13">
                        <c:v>305972000</c:v>
                      </c:pt>
                      <c:pt idx="14">
                        <c:v>331210000</c:v>
                      </c:pt>
                      <c:pt idx="15">
                        <c:v>448734000</c:v>
                      </c:pt>
                      <c:pt idx="16">
                        <c:v>458098000</c:v>
                      </c:pt>
                      <c:pt idx="17">
                        <c:v>435435000</c:v>
                      </c:pt>
                      <c:pt idx="18">
                        <c:v>418473000</c:v>
                      </c:pt>
                      <c:pt idx="19">
                        <c:v>400012000</c:v>
                      </c:pt>
                      <c:pt idx="20">
                        <c:v>484648000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D59-429F-B7E9-35A363619B3E}"/>
                  </c:ext>
                </c:extLst>
              </c15:ser>
            </c15:filteredBarSeries>
          </c:ext>
        </c:extLst>
      </c:barChart>
      <c:lineChart>
        <c:grouping val="stacked"/>
        <c:varyColors val="0"/>
        <c:ser>
          <c:idx val="1"/>
          <c:order val="1"/>
          <c:tx>
            <c:strRef>
              <c:f>'Bar Chart'!$C$3</c:f>
              <c:strCache>
                <c:ptCount val="1"/>
                <c:pt idx="0">
                  <c:v>Budget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'Bar Chart'!$B$6:$B$26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'Bar Chart'!$C$6:$C$26</c:f>
              <c:numCache>
                <c:formatCode>_("$"* #,##0_);_("$"* \(#,##0\);_("$"* "-"??_);_(@_)</c:formatCode>
                <c:ptCount val="21"/>
                <c:pt idx="0">
                  <c:v>330000000</c:v>
                </c:pt>
                <c:pt idx="1">
                  <c:v>330000000</c:v>
                </c:pt>
                <c:pt idx="2">
                  <c:v>330000000</c:v>
                </c:pt>
                <c:pt idx="3">
                  <c:v>330000000</c:v>
                </c:pt>
                <c:pt idx="4">
                  <c:v>330000000</c:v>
                </c:pt>
                <c:pt idx="5">
                  <c:v>330000000</c:v>
                </c:pt>
                <c:pt idx="6">
                  <c:v>330000000</c:v>
                </c:pt>
                <c:pt idx="7">
                  <c:v>330000000</c:v>
                </c:pt>
                <c:pt idx="8">
                  <c:v>330000000</c:v>
                </c:pt>
                <c:pt idx="9">
                  <c:v>330000000</c:v>
                </c:pt>
                <c:pt idx="10">
                  <c:v>330000000</c:v>
                </c:pt>
                <c:pt idx="11">
                  <c:v>330000000</c:v>
                </c:pt>
                <c:pt idx="12">
                  <c:v>330000000</c:v>
                </c:pt>
                <c:pt idx="13">
                  <c:v>330000000</c:v>
                </c:pt>
                <c:pt idx="14">
                  <c:v>330000000</c:v>
                </c:pt>
                <c:pt idx="15">
                  <c:v>330000000</c:v>
                </c:pt>
                <c:pt idx="16">
                  <c:v>330000000</c:v>
                </c:pt>
                <c:pt idx="17">
                  <c:v>330000000</c:v>
                </c:pt>
                <c:pt idx="18">
                  <c:v>330000000</c:v>
                </c:pt>
                <c:pt idx="19">
                  <c:v>330000000</c:v>
                </c:pt>
                <c:pt idx="20">
                  <c:v>330000000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59-429F-B7E9-35A363619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354416"/>
        <c:axId val="885358024"/>
      </c:lineChart>
      <c:catAx>
        <c:axId val="88535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8024"/>
        <c:crosses val="autoZero"/>
        <c:auto val="1"/>
        <c:lblAlgn val="ctr"/>
        <c:lblOffset val="100"/>
        <c:noMultiLvlLbl val="0"/>
      </c:catAx>
      <c:valAx>
        <c:axId val="88535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0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Extend green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Put in years delayed for last bullet</a:t>
            </a:r>
          </a:p>
          <a:p>
            <a:r>
              <a:rPr lang="en-US" baseline="0" dirty="0"/>
              <a:t>Put in that Sugar Creek in program at 2023 – not advanced.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Mention budget bubble moved out as compared to initial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8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2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Change map to begin year and update data. PROVIDE TO MITCH for this Asphalt presentation next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Mention relation to the change. Changes presented are to updated baseline that takes into account new 5-year program.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3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4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3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9AB40F4-5770-4159-AEE4-A5E855B671EA}"/>
              </a:ext>
            </a:extLst>
          </p:cNvPr>
          <p:cNvGrpSpPr>
            <a:grpSpLocks/>
          </p:cNvGrpSpPr>
          <p:nvPr/>
        </p:nvGrpSpPr>
        <p:grpSpPr bwMode="auto">
          <a:xfrm>
            <a:off x="4917929" y="193674"/>
            <a:ext cx="3257550" cy="3235326"/>
            <a:chOff x="104245441" y="104737524"/>
            <a:chExt cx="3496196" cy="3487015"/>
          </a:xfrm>
        </p:grpSpPr>
        <p:sp>
          <p:nvSpPr>
            <p:cNvPr id="8" name="WordArt 3">
              <a:extLst>
                <a:ext uri="{FF2B5EF4-FFF2-40B4-BE49-F238E27FC236}">
                  <a16:creationId xmlns:a16="http://schemas.microsoft.com/office/drawing/2014/main" id="{F17527CA-2DA7-4CF3-9AB8-E86E45AF8E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442665" y="105477193"/>
              <a:ext cx="3200400" cy="914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0541" algn="ctr">
                    <a:solidFill>
                      <a:srgbClr val="5A5A5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9D9D9"/>
                      </a:gs>
                      <a:gs pos="100000">
                        <a:srgbClr val="D9D9D9">
                          <a:gamma/>
                          <a:tint val="20000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Arial Black" panose="020B0A04020102020204" pitchFamily="34" charset="0"/>
                </a:rPr>
                <a:t>2040</a:t>
              </a:r>
            </a:p>
          </p:txBody>
        </p:sp>
        <p:sp>
          <p:nvSpPr>
            <p:cNvPr id="9" name="WordArt 4">
              <a:extLst>
                <a:ext uri="{FF2B5EF4-FFF2-40B4-BE49-F238E27FC236}">
                  <a16:creationId xmlns:a16="http://schemas.microsoft.com/office/drawing/2014/main" id="{4EA01105-4A87-4364-A84C-E75C75C461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331912" y="105970699"/>
              <a:ext cx="822960" cy="1554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I</a:t>
              </a:r>
            </a:p>
          </p:txBody>
        </p:sp>
        <p:sp>
          <p:nvSpPr>
            <p:cNvPr id="10" name="WordArt 5">
              <a:extLst>
                <a:ext uri="{FF2B5EF4-FFF2-40B4-BE49-F238E27FC236}">
                  <a16:creationId xmlns:a16="http://schemas.microsoft.com/office/drawing/2014/main" id="{82E36472-5C84-4C68-97F7-10D07B8468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209613" y="106143701"/>
              <a:ext cx="731520" cy="1280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P</a:t>
              </a:r>
            </a:p>
          </p:txBody>
        </p:sp>
        <p:sp>
          <p:nvSpPr>
            <p:cNvPr id="11" name="WordArt 6">
              <a:extLst>
                <a:ext uri="{FF2B5EF4-FFF2-40B4-BE49-F238E27FC236}">
                  <a16:creationId xmlns:a16="http://schemas.microsoft.com/office/drawing/2014/main" id="{D3059819-6C87-4FCE-90E4-72D56656750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740026" y="107001512"/>
              <a:ext cx="457200" cy="822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57150" algn="ctr">
                    <a:solidFill>
                      <a:srgbClr val="660099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7961" dir="8100000" algn="ctr" rotWithShape="0">
                      <a:srgbClr val="548DD4">
                        <a:alpha val="50000"/>
                      </a:srgbClr>
                    </a:outerShdw>
                  </a:effectLst>
                  <a:latin typeface="Old English Text MT" panose="03040902040508030806" pitchFamily="66" charset="0"/>
                </a:rPr>
                <a:t>3</a:t>
              </a:r>
            </a:p>
          </p:txBody>
        </p:sp>
        <p:sp>
          <p:nvSpPr>
            <p:cNvPr id="12" name="WordArt 7">
              <a:extLst>
                <a:ext uri="{FF2B5EF4-FFF2-40B4-BE49-F238E27FC236}">
                  <a16:creationId xmlns:a16="http://schemas.microsoft.com/office/drawing/2014/main" id="{7202ECD4-BB24-41D6-B001-8F71FCC473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245441" y="104737524"/>
              <a:ext cx="3496196" cy="34870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C4BC96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-180">
                  <a:ln>
                    <a:noFill/>
                  </a:ln>
                  <a:gradFill rotWithShape="0">
                    <a:gsLst>
                      <a:gs pos="0">
                        <a:srgbClr val="C0504D">
                          <a:gamma/>
                          <a:shade val="69020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18900000" scaled="1"/>
                  </a:gra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Book Antiqua" panose="02040602050305030304" pitchFamily="18" charset="0"/>
                </a:rPr>
                <a:t>Iowa Interstate Investment Plan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D501C0-ED2D-458F-81CC-8848BB4C8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36" y="6186108"/>
            <a:ext cx="1402977" cy="52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F878F-F06D-459F-BB7C-BC97A2DAB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23" y="6186152"/>
            <a:ext cx="1926336" cy="5334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C8A0013C-0670-4C89-A11C-9B3D7374E310}"/>
              </a:ext>
            </a:extLst>
          </p:cNvPr>
          <p:cNvSpPr txBox="1">
            <a:spLocks/>
          </p:cNvSpPr>
          <p:nvPr/>
        </p:nvSpPr>
        <p:spPr>
          <a:xfrm>
            <a:off x="4675870" y="3872858"/>
            <a:ext cx="3740343" cy="14867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Commission Update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December 9, 2019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Phil Mescher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 Management Bureau</a:t>
            </a:r>
          </a:p>
        </p:txBody>
      </p:sp>
    </p:spTree>
    <p:extLst>
      <p:ext uri="{BB962C8B-B14F-4D97-AF65-F5344CB8AC3E}">
        <p14:creationId xmlns:p14="http://schemas.microsoft.com/office/powerpoint/2010/main" val="208724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10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6D34C-A8D7-4624-BB3B-8365EFCDF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74" y="841614"/>
            <a:ext cx="6815579" cy="3696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700924-0759-4DCD-8209-634578332DB3}"/>
              </a:ext>
            </a:extLst>
          </p:cNvPr>
          <p:cNvSpPr txBox="1"/>
          <p:nvPr/>
        </p:nvSpPr>
        <p:spPr>
          <a:xfrm>
            <a:off x="452488" y="213172"/>
            <a:ext cx="80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I-80</a:t>
            </a:r>
            <a:r>
              <a:rPr lang="en-US" sz="2800" dirty="0"/>
              <a:t> – Grand Prairie Parkway to Jordan Creek Parkway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608491-9A2B-4683-A74E-86B5061A5B1A}"/>
              </a:ext>
            </a:extLst>
          </p:cNvPr>
          <p:cNvCxnSpPr>
            <a:cxnSpLocks/>
          </p:cNvCxnSpPr>
          <p:nvPr/>
        </p:nvCxnSpPr>
        <p:spPr>
          <a:xfrm flipV="1">
            <a:off x="1725105" y="2118360"/>
            <a:ext cx="2435415" cy="16617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33D36C-6614-49FD-8CA6-41A9ABAA1CE3}"/>
              </a:ext>
            </a:extLst>
          </p:cNvPr>
          <p:cNvCxnSpPr>
            <a:cxnSpLocks/>
          </p:cNvCxnSpPr>
          <p:nvPr/>
        </p:nvCxnSpPr>
        <p:spPr>
          <a:xfrm flipH="1">
            <a:off x="4934279" y="1569824"/>
            <a:ext cx="184359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2367C4-3712-4532-9191-6943B5AB5ECB}"/>
              </a:ext>
            </a:extLst>
          </p:cNvPr>
          <p:cNvSpPr txBox="1"/>
          <p:nvPr/>
        </p:nvSpPr>
        <p:spPr>
          <a:xfrm>
            <a:off x="523859" y="4627786"/>
            <a:ext cx="7648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9 years sooner (from 2032 to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Addresses Growing Capacity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11,000 ADT Increase Last 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Addresses Pavement and </a:t>
            </a:r>
            <a:r>
              <a:rPr lang="en-US" b="1" dirty="0"/>
              <a:t>Bridge</a:t>
            </a:r>
            <a:r>
              <a:rPr lang="en-US" dirty="0"/>
              <a:t> Needs sooner (High Cost Bridge over UP RR) </a:t>
            </a: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section to JCP to SWMM will start in 2032 as originally planned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D1F6D-98B1-451F-9322-B2FB7FA950B2}"/>
              </a:ext>
            </a:extLst>
          </p:cNvPr>
          <p:cNvCxnSpPr>
            <a:cxnSpLocks/>
          </p:cNvCxnSpPr>
          <p:nvPr/>
        </p:nvCxnSpPr>
        <p:spPr>
          <a:xfrm flipV="1">
            <a:off x="4348369" y="1569824"/>
            <a:ext cx="607183" cy="4084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E83203-D54A-47E2-803C-B57C67B51615}"/>
              </a:ext>
            </a:extLst>
          </p:cNvPr>
          <p:cNvCxnSpPr>
            <a:cxnSpLocks/>
          </p:cNvCxnSpPr>
          <p:nvPr/>
        </p:nvCxnSpPr>
        <p:spPr>
          <a:xfrm flipV="1">
            <a:off x="4160520" y="1978244"/>
            <a:ext cx="187849" cy="15240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1EEE10A-028F-4723-851A-34A3681C750E}"/>
              </a:ext>
            </a:extLst>
          </p:cNvPr>
          <p:cNvSpPr txBox="1"/>
          <p:nvPr/>
        </p:nvSpPr>
        <p:spPr>
          <a:xfrm>
            <a:off x="3581400" y="887120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RR Bridge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DD3B65-7B6C-497C-86BA-470A7BAC45D0}"/>
              </a:ext>
            </a:extLst>
          </p:cNvPr>
          <p:cNvCxnSpPr>
            <a:cxnSpLocks/>
          </p:cNvCxnSpPr>
          <p:nvPr/>
        </p:nvCxnSpPr>
        <p:spPr>
          <a:xfrm>
            <a:off x="4160520" y="1256452"/>
            <a:ext cx="93924" cy="7217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AA3E37-03F6-4378-854F-62711DEC30E7}"/>
              </a:ext>
            </a:extLst>
          </p:cNvPr>
          <p:cNvSpPr txBox="1"/>
          <p:nvPr/>
        </p:nvSpPr>
        <p:spPr>
          <a:xfrm>
            <a:off x="5785061" y="4627786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Sooner than Original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37884-A982-40FF-8C8B-B609D94C4374}"/>
              </a:ext>
            </a:extLst>
          </p:cNvPr>
          <p:cNvSpPr txBox="1"/>
          <p:nvPr/>
        </p:nvSpPr>
        <p:spPr>
          <a:xfrm>
            <a:off x="5780773" y="4846362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Later than Original Plan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CAA58B-283D-43AB-9752-6A5328EA7549}"/>
              </a:ext>
            </a:extLst>
          </p:cNvPr>
          <p:cNvGrpSpPr/>
          <p:nvPr/>
        </p:nvGrpSpPr>
        <p:grpSpPr>
          <a:xfrm>
            <a:off x="5324577" y="4806994"/>
            <a:ext cx="467478" cy="458995"/>
            <a:chOff x="5324577" y="4806994"/>
            <a:chExt cx="467478" cy="4589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C95C12-C0EA-4901-A80C-6B9CD03E8D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4577" y="5031016"/>
              <a:ext cx="456196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7346A0-2C1D-43EC-A9BB-88C76C40C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5859" y="4806994"/>
              <a:ext cx="44491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C1F653-59C8-460E-9E74-4A8BC31C35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5859" y="5265988"/>
              <a:ext cx="456196" cy="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06658FB-BF0E-43F8-A529-88D37CFE4F3A}"/>
              </a:ext>
            </a:extLst>
          </p:cNvPr>
          <p:cNvSpPr txBox="1"/>
          <p:nvPr/>
        </p:nvSpPr>
        <p:spPr>
          <a:xfrm>
            <a:off x="5792055" y="5112099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As Originally Planned</a:t>
            </a:r>
          </a:p>
        </p:txBody>
      </p:sp>
    </p:spTree>
    <p:extLst>
      <p:ext uri="{BB962C8B-B14F-4D97-AF65-F5344CB8AC3E}">
        <p14:creationId xmlns:p14="http://schemas.microsoft.com/office/powerpoint/2010/main" val="265133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11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C2F86-41F4-4D6F-BF70-48D4ADF32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74" y="1024159"/>
            <a:ext cx="8847622" cy="2888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5AFF1-F8D5-41D6-B2FD-88D3E0649630}"/>
              </a:ext>
            </a:extLst>
          </p:cNvPr>
          <p:cNvSpPr txBox="1"/>
          <p:nvPr/>
        </p:nvSpPr>
        <p:spPr>
          <a:xfrm>
            <a:off x="452488" y="213172"/>
            <a:ext cx="80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I-80</a:t>
            </a:r>
            <a:r>
              <a:rPr lang="en-US" sz="2800" dirty="0"/>
              <a:t> – Altoona to Mitchellville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23CAF9-8C83-4C2B-911E-8A1AD6EE3C3B}"/>
              </a:ext>
            </a:extLst>
          </p:cNvPr>
          <p:cNvCxnSpPr>
            <a:cxnSpLocks/>
          </p:cNvCxnSpPr>
          <p:nvPr/>
        </p:nvCxnSpPr>
        <p:spPr>
          <a:xfrm flipV="1">
            <a:off x="2243579" y="2070100"/>
            <a:ext cx="1668021" cy="4468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008D48-9812-440C-8921-3FA188366251}"/>
              </a:ext>
            </a:extLst>
          </p:cNvPr>
          <p:cNvCxnSpPr>
            <a:cxnSpLocks/>
          </p:cNvCxnSpPr>
          <p:nvPr/>
        </p:nvCxnSpPr>
        <p:spPr>
          <a:xfrm>
            <a:off x="3911600" y="2070100"/>
            <a:ext cx="9271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AE87E2-885F-4AE7-9F4E-24F145EACC60}"/>
              </a:ext>
            </a:extLst>
          </p:cNvPr>
          <p:cNvCxnSpPr>
            <a:cxnSpLocks/>
          </p:cNvCxnSpPr>
          <p:nvPr/>
        </p:nvCxnSpPr>
        <p:spPr>
          <a:xfrm flipV="1">
            <a:off x="4838700" y="1981200"/>
            <a:ext cx="1943100" cy="88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0651CD-C0FF-4873-96ED-CDF262FBCD5B}"/>
              </a:ext>
            </a:extLst>
          </p:cNvPr>
          <p:cNvCxnSpPr>
            <a:cxnSpLocks/>
          </p:cNvCxnSpPr>
          <p:nvPr/>
        </p:nvCxnSpPr>
        <p:spPr>
          <a:xfrm flipV="1">
            <a:off x="6781800" y="1689100"/>
            <a:ext cx="1182965" cy="292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831BC1-5E04-4403-ABBB-68B85841986B}"/>
              </a:ext>
            </a:extLst>
          </p:cNvPr>
          <p:cNvSpPr txBox="1"/>
          <p:nvPr/>
        </p:nvSpPr>
        <p:spPr>
          <a:xfrm>
            <a:off x="466537" y="4143442"/>
            <a:ext cx="6815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Project Start in 2031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is ready to go (Low cost)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advantage of existing full-width concrete shoulders to widen to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section Mitchellville to Colfax adjusted to begin later in 2038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47E38E-35C3-4B7F-992D-4AEE24FBF794}"/>
              </a:ext>
            </a:extLst>
          </p:cNvPr>
          <p:cNvGrpSpPr/>
          <p:nvPr/>
        </p:nvGrpSpPr>
        <p:grpSpPr>
          <a:xfrm>
            <a:off x="5105529" y="4104074"/>
            <a:ext cx="456196" cy="224023"/>
            <a:chOff x="5139787" y="4411482"/>
            <a:chExt cx="456196" cy="2240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0FFCB7-D152-4F13-88E2-1177B5C27F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787" y="4635504"/>
              <a:ext cx="456196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80FF2E-46CA-4626-8EB2-77F7863F1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69" y="4411482"/>
              <a:ext cx="44491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94E7AB-DA03-4701-8C4C-16ACE373BF0F}"/>
              </a:ext>
            </a:extLst>
          </p:cNvPr>
          <p:cNvSpPr txBox="1"/>
          <p:nvPr/>
        </p:nvSpPr>
        <p:spPr>
          <a:xfrm>
            <a:off x="5566013" y="3924866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Sooner than Original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8C95B-B214-4E0C-B4D4-5DECEB290D00}"/>
              </a:ext>
            </a:extLst>
          </p:cNvPr>
          <p:cNvSpPr txBox="1"/>
          <p:nvPr/>
        </p:nvSpPr>
        <p:spPr>
          <a:xfrm>
            <a:off x="5561725" y="4143442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Later than Original Plan</a:t>
            </a:r>
          </a:p>
        </p:txBody>
      </p:sp>
    </p:spTree>
    <p:extLst>
      <p:ext uri="{BB962C8B-B14F-4D97-AF65-F5344CB8AC3E}">
        <p14:creationId xmlns:p14="http://schemas.microsoft.com/office/powerpoint/2010/main" val="303227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12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661A8-F558-459C-85BB-84B5C929E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1" y="307441"/>
            <a:ext cx="4990790" cy="5461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DB0DD-B06A-434C-B8CA-31C9CA22EF76}"/>
              </a:ext>
            </a:extLst>
          </p:cNvPr>
          <p:cNvSpPr txBox="1"/>
          <p:nvPr/>
        </p:nvSpPr>
        <p:spPr>
          <a:xfrm>
            <a:off x="5226461" y="307441"/>
            <a:ext cx="376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I-35</a:t>
            </a:r>
            <a:r>
              <a:rPr lang="en-US" sz="2800" dirty="0"/>
              <a:t> - Iowa 210 to Ames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E6679BB-4690-4D2A-8AFF-0AC7DDF9B4DF}"/>
              </a:ext>
            </a:extLst>
          </p:cNvPr>
          <p:cNvCxnSpPr>
            <a:cxnSpLocks/>
          </p:cNvCxnSpPr>
          <p:nvPr/>
        </p:nvCxnSpPr>
        <p:spPr>
          <a:xfrm rot="5400000">
            <a:off x="542925" y="2962275"/>
            <a:ext cx="4603750" cy="12700"/>
          </a:xfrm>
          <a:prstGeom prst="bentConnector3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DCBA65-86CC-4DF1-ACF1-02B10AF0F830}"/>
              </a:ext>
            </a:extLst>
          </p:cNvPr>
          <p:cNvSpPr txBox="1"/>
          <p:nvPr/>
        </p:nvSpPr>
        <p:spPr>
          <a:xfrm>
            <a:off x="5613400" y="1422400"/>
            <a:ext cx="3086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4 years sooner (from 2032 to 2028)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Completes I-35 Section between Ankeny and 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Follows the 2025 Completion of Ankeny to Iowa 210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651452-9985-47F8-972F-AD359ED8D891}"/>
              </a:ext>
            </a:extLst>
          </p:cNvPr>
          <p:cNvGrpSpPr/>
          <p:nvPr/>
        </p:nvGrpSpPr>
        <p:grpSpPr>
          <a:xfrm>
            <a:off x="5242733" y="5141931"/>
            <a:ext cx="456196" cy="224023"/>
            <a:chOff x="5139787" y="4411482"/>
            <a:chExt cx="456196" cy="2240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3D3CFC-9E9F-4068-8474-9104CFF2EC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787" y="4635504"/>
              <a:ext cx="456196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B8A2BF5-B2A1-43D2-BA9D-785D72867D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69" y="4411482"/>
              <a:ext cx="44491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FB1903-48CB-49F4-BFBB-B4380FD8EC30}"/>
              </a:ext>
            </a:extLst>
          </p:cNvPr>
          <p:cNvSpPr txBox="1"/>
          <p:nvPr/>
        </p:nvSpPr>
        <p:spPr>
          <a:xfrm>
            <a:off x="5703217" y="4962723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Sooner than Original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90C3B-16EB-4D09-81F1-E5E02027136D}"/>
              </a:ext>
            </a:extLst>
          </p:cNvPr>
          <p:cNvSpPr txBox="1"/>
          <p:nvPr/>
        </p:nvSpPr>
        <p:spPr>
          <a:xfrm>
            <a:off x="5698929" y="5181299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Later than Original Plan</a:t>
            </a:r>
          </a:p>
        </p:txBody>
      </p:sp>
    </p:spTree>
    <p:extLst>
      <p:ext uri="{BB962C8B-B14F-4D97-AF65-F5344CB8AC3E}">
        <p14:creationId xmlns:p14="http://schemas.microsoft.com/office/powerpoint/2010/main" val="185875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13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6E79-96B0-4F81-8CE5-8F0E2D53E79B}"/>
              </a:ext>
            </a:extLst>
          </p:cNvPr>
          <p:cNvSpPr txBox="1"/>
          <p:nvPr/>
        </p:nvSpPr>
        <p:spPr>
          <a:xfrm>
            <a:off x="452488" y="213172"/>
            <a:ext cx="80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I-80</a:t>
            </a:r>
            <a:r>
              <a:rPr lang="en-US" sz="2800" dirty="0"/>
              <a:t> – Mississippi River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910855-DF73-4662-8455-C743E3135FED}"/>
              </a:ext>
            </a:extLst>
          </p:cNvPr>
          <p:cNvSpPr txBox="1"/>
          <p:nvPr/>
        </p:nvSpPr>
        <p:spPr>
          <a:xfrm>
            <a:off x="820131" y="5098499"/>
            <a:ext cx="681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Illinois DOT 6-year Program Includes Funds for new I-80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Iowa DOT has added $150 Million to Interstate Plan ($50M 2025-2027)</a:t>
            </a: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85121-69B4-4E60-A83C-E6A829333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23" y="937505"/>
            <a:ext cx="7053153" cy="39607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719387-D374-4EB0-9DCA-3469BC1244BA}"/>
              </a:ext>
            </a:extLst>
          </p:cNvPr>
          <p:cNvCxnSpPr>
            <a:cxnSpLocks/>
          </p:cNvCxnSpPr>
          <p:nvPr/>
        </p:nvCxnSpPr>
        <p:spPr>
          <a:xfrm>
            <a:off x="4949072" y="2031326"/>
            <a:ext cx="490194" cy="956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A5926-0104-4292-BC7A-ABD8934F8762}"/>
              </a:ext>
            </a:extLst>
          </p:cNvPr>
          <p:cNvCxnSpPr>
            <a:cxnSpLocks/>
          </p:cNvCxnSpPr>
          <p:nvPr/>
        </p:nvCxnSpPr>
        <p:spPr>
          <a:xfrm>
            <a:off x="3667027" y="1828800"/>
            <a:ext cx="1126503" cy="1131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55526D-7175-413A-83B2-C5F628FF0308}"/>
              </a:ext>
            </a:extLst>
          </p:cNvPr>
          <p:cNvCxnSpPr>
            <a:cxnSpLocks/>
          </p:cNvCxnSpPr>
          <p:nvPr/>
        </p:nvCxnSpPr>
        <p:spPr>
          <a:xfrm>
            <a:off x="5506825" y="3103775"/>
            <a:ext cx="243526" cy="5066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12240-C586-4662-8B74-62FE3F0E87CD}"/>
              </a:ext>
            </a:extLst>
          </p:cNvPr>
          <p:cNvCxnSpPr>
            <a:cxnSpLocks/>
          </p:cNvCxnSpPr>
          <p:nvPr/>
        </p:nvCxnSpPr>
        <p:spPr>
          <a:xfrm>
            <a:off x="5876041" y="3736942"/>
            <a:ext cx="581320" cy="4579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B36E9C-36D9-4526-9A75-E27CE239FC58}"/>
              </a:ext>
            </a:extLst>
          </p:cNvPr>
          <p:cNvCxnSpPr>
            <a:cxnSpLocks/>
          </p:cNvCxnSpPr>
          <p:nvPr/>
        </p:nvCxnSpPr>
        <p:spPr>
          <a:xfrm>
            <a:off x="6457361" y="4194928"/>
            <a:ext cx="169682" cy="40535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8FB541-0E87-49D5-8B21-905ABE7D7E2A}"/>
              </a:ext>
            </a:extLst>
          </p:cNvPr>
          <p:cNvCxnSpPr>
            <a:cxnSpLocks/>
          </p:cNvCxnSpPr>
          <p:nvPr/>
        </p:nvCxnSpPr>
        <p:spPr>
          <a:xfrm>
            <a:off x="6627043" y="4795703"/>
            <a:ext cx="0" cy="951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2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14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6E79-96B0-4F81-8CE5-8F0E2D53E79B}"/>
              </a:ext>
            </a:extLst>
          </p:cNvPr>
          <p:cNvSpPr txBox="1"/>
          <p:nvPr/>
        </p:nvSpPr>
        <p:spPr>
          <a:xfrm>
            <a:off x="452488" y="213172"/>
            <a:ext cx="80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I-80</a:t>
            </a:r>
            <a:r>
              <a:rPr lang="en-US" sz="2800" dirty="0"/>
              <a:t> – Iowa City to Davenport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910855-DF73-4662-8455-C743E3135FED}"/>
              </a:ext>
            </a:extLst>
          </p:cNvPr>
          <p:cNvSpPr txBox="1"/>
          <p:nvPr/>
        </p:nvSpPr>
        <p:spPr>
          <a:xfrm>
            <a:off x="150535" y="4751624"/>
            <a:ext cx="87766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I-80 bridges over Sugar Creek schedule adjusted to take place 6 years sooner (moved from 2029 to 2023).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I-80 Cedar River to Y26 (Currently In Program 2023) Adjusted to take place later in 2029.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Able to adjust West Branch to Cedar River schedule sooner by 2 years (moved from 2028 to 2026).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Scott/Cedar Co Line to I-280 in Davenport adjusted to take place later by 2 years (moved from 2030 to 2032).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Now proceeding with one I-80 section at a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A154D-B4CC-4EFD-93DA-48EB3071A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25" y="1026364"/>
            <a:ext cx="8615609" cy="31684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506AD0-5DD1-414B-8EE1-27BF05125E6D}"/>
              </a:ext>
            </a:extLst>
          </p:cNvPr>
          <p:cNvCxnSpPr>
            <a:cxnSpLocks/>
          </p:cNvCxnSpPr>
          <p:nvPr/>
        </p:nvCxnSpPr>
        <p:spPr>
          <a:xfrm>
            <a:off x="2334760" y="1954606"/>
            <a:ext cx="9740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0430B8-58AC-4EB1-BB58-74BD4918EE7D}"/>
              </a:ext>
            </a:extLst>
          </p:cNvPr>
          <p:cNvCxnSpPr>
            <a:cxnSpLocks/>
          </p:cNvCxnSpPr>
          <p:nvPr/>
        </p:nvCxnSpPr>
        <p:spPr>
          <a:xfrm>
            <a:off x="3308808" y="1954606"/>
            <a:ext cx="377072" cy="721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BA9D48-5660-4398-A9AD-E5AA2C271132}"/>
              </a:ext>
            </a:extLst>
          </p:cNvPr>
          <p:cNvCxnSpPr>
            <a:cxnSpLocks/>
          </p:cNvCxnSpPr>
          <p:nvPr/>
        </p:nvCxnSpPr>
        <p:spPr>
          <a:xfrm>
            <a:off x="3685880" y="2026763"/>
            <a:ext cx="292231" cy="1225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4F7D9-82AF-453C-8976-7280B1188C02}"/>
              </a:ext>
            </a:extLst>
          </p:cNvPr>
          <p:cNvCxnSpPr>
            <a:cxnSpLocks/>
          </p:cNvCxnSpPr>
          <p:nvPr/>
        </p:nvCxnSpPr>
        <p:spPr>
          <a:xfrm>
            <a:off x="3978111" y="2149311"/>
            <a:ext cx="2356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465F6A-4F19-493B-90AD-D5C8363EC0C6}"/>
              </a:ext>
            </a:extLst>
          </p:cNvPr>
          <p:cNvCxnSpPr>
            <a:cxnSpLocks/>
          </p:cNvCxnSpPr>
          <p:nvPr/>
        </p:nvCxnSpPr>
        <p:spPr>
          <a:xfrm>
            <a:off x="4213781" y="2149311"/>
            <a:ext cx="510619" cy="13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006EE8-17D6-4526-8912-5F060E3B99C5}"/>
              </a:ext>
            </a:extLst>
          </p:cNvPr>
          <p:cNvCxnSpPr>
            <a:cxnSpLocks/>
          </p:cNvCxnSpPr>
          <p:nvPr/>
        </p:nvCxnSpPr>
        <p:spPr>
          <a:xfrm>
            <a:off x="4724400" y="2163295"/>
            <a:ext cx="92869" cy="27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78B010-EB08-4B05-B7A6-0756C127D2F4}"/>
              </a:ext>
            </a:extLst>
          </p:cNvPr>
          <p:cNvCxnSpPr>
            <a:cxnSpLocks/>
          </p:cNvCxnSpPr>
          <p:nvPr/>
        </p:nvCxnSpPr>
        <p:spPr>
          <a:xfrm>
            <a:off x="4817269" y="2190598"/>
            <a:ext cx="92869" cy="273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E3F73E-8CE9-4814-B5DB-68BF253EC767}"/>
              </a:ext>
            </a:extLst>
          </p:cNvPr>
          <p:cNvCxnSpPr>
            <a:cxnSpLocks/>
          </p:cNvCxnSpPr>
          <p:nvPr/>
        </p:nvCxnSpPr>
        <p:spPr>
          <a:xfrm>
            <a:off x="4910138" y="2217901"/>
            <a:ext cx="330993" cy="871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C4CF32-180E-49F3-9E28-16A2D70E80E0}"/>
              </a:ext>
            </a:extLst>
          </p:cNvPr>
          <p:cNvCxnSpPr>
            <a:cxnSpLocks/>
          </p:cNvCxnSpPr>
          <p:nvPr/>
        </p:nvCxnSpPr>
        <p:spPr>
          <a:xfrm>
            <a:off x="5241131" y="2305050"/>
            <a:ext cx="16105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010824-E7E1-44D3-BEFF-A4D1A10E1517}"/>
              </a:ext>
            </a:extLst>
          </p:cNvPr>
          <p:cNvCxnSpPr>
            <a:cxnSpLocks/>
          </p:cNvCxnSpPr>
          <p:nvPr/>
        </p:nvCxnSpPr>
        <p:spPr>
          <a:xfrm>
            <a:off x="6851650" y="2305050"/>
            <a:ext cx="473075" cy="200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62AA6D-6D46-41A0-8EF8-17064FB33EDC}"/>
              </a:ext>
            </a:extLst>
          </p:cNvPr>
          <p:cNvCxnSpPr>
            <a:cxnSpLocks/>
          </p:cNvCxnSpPr>
          <p:nvPr/>
        </p:nvCxnSpPr>
        <p:spPr>
          <a:xfrm>
            <a:off x="7324725" y="2505075"/>
            <a:ext cx="538163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C03723-9479-48C7-8432-5ABC507E7C5C}"/>
              </a:ext>
            </a:extLst>
          </p:cNvPr>
          <p:cNvCxnSpPr>
            <a:cxnSpLocks/>
          </p:cNvCxnSpPr>
          <p:nvPr/>
        </p:nvCxnSpPr>
        <p:spPr>
          <a:xfrm>
            <a:off x="7862888" y="264795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2A0DFA9-DD67-4EA8-A3AE-0FAE9E908BEF}"/>
              </a:ext>
            </a:extLst>
          </p:cNvPr>
          <p:cNvSpPr/>
          <p:nvPr/>
        </p:nvSpPr>
        <p:spPr>
          <a:xfrm rot="3551817" flipH="1">
            <a:off x="6139184" y="-168699"/>
            <a:ext cx="87149" cy="3057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6F0F49-40A4-4C50-9C5A-55377E540DCF}"/>
              </a:ext>
            </a:extLst>
          </p:cNvPr>
          <p:cNvSpPr txBox="1"/>
          <p:nvPr/>
        </p:nvSpPr>
        <p:spPr>
          <a:xfrm>
            <a:off x="7487170" y="441575"/>
            <a:ext cx="174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Sugar Creek Bridges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EAD2BD-8AC1-4362-8ED9-D5F85B227C67}"/>
              </a:ext>
            </a:extLst>
          </p:cNvPr>
          <p:cNvCxnSpPr>
            <a:cxnSpLocks/>
          </p:cNvCxnSpPr>
          <p:nvPr/>
        </p:nvCxnSpPr>
        <p:spPr>
          <a:xfrm>
            <a:off x="6120085" y="1884066"/>
            <a:ext cx="0" cy="7265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E36788F-5CF8-4DD3-B725-E3345FCB9218}"/>
              </a:ext>
            </a:extLst>
          </p:cNvPr>
          <p:cNvSpPr/>
          <p:nvPr/>
        </p:nvSpPr>
        <p:spPr>
          <a:xfrm>
            <a:off x="6197358" y="2071488"/>
            <a:ext cx="251208" cy="130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30559-06F9-4EAC-A338-0A06FC03C947}"/>
              </a:ext>
            </a:extLst>
          </p:cNvPr>
          <p:cNvSpPr txBox="1"/>
          <p:nvPr/>
        </p:nvSpPr>
        <p:spPr>
          <a:xfrm>
            <a:off x="6142754" y="2012648"/>
            <a:ext cx="611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Y26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A13DAF-087F-4A8F-B3C4-C897CE06C0FC}"/>
              </a:ext>
            </a:extLst>
          </p:cNvPr>
          <p:cNvGrpSpPr/>
          <p:nvPr/>
        </p:nvGrpSpPr>
        <p:grpSpPr>
          <a:xfrm>
            <a:off x="5270043" y="4344673"/>
            <a:ext cx="456196" cy="224023"/>
            <a:chOff x="5139787" y="4411482"/>
            <a:chExt cx="456196" cy="22402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32AF47-C3E3-4995-B532-2B5B4847D9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787" y="4635504"/>
              <a:ext cx="456196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8AF2D8-197E-4A7D-B1E0-D253B675D7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69" y="4411482"/>
              <a:ext cx="44491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BA9EB2B-5F78-4502-9CF9-141E0E05DDF2}"/>
              </a:ext>
            </a:extLst>
          </p:cNvPr>
          <p:cNvSpPr txBox="1"/>
          <p:nvPr/>
        </p:nvSpPr>
        <p:spPr>
          <a:xfrm>
            <a:off x="5730527" y="4165465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Sooner than Original Plan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2F84E-DCAA-4AE2-A095-13166D043637}"/>
              </a:ext>
            </a:extLst>
          </p:cNvPr>
          <p:cNvSpPr txBox="1"/>
          <p:nvPr/>
        </p:nvSpPr>
        <p:spPr>
          <a:xfrm>
            <a:off x="5726239" y="4384041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Later than Original Plan</a:t>
            </a:r>
          </a:p>
        </p:txBody>
      </p:sp>
    </p:spTree>
    <p:extLst>
      <p:ext uri="{BB962C8B-B14F-4D97-AF65-F5344CB8AC3E}">
        <p14:creationId xmlns:p14="http://schemas.microsoft.com/office/powerpoint/2010/main" val="31040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Adjusted Plan Result 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15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90C16F-54DF-4792-8387-01292E031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656478"/>
              </p:ext>
            </p:extLst>
          </p:nvPr>
        </p:nvGraphicFramePr>
        <p:xfrm>
          <a:off x="39687" y="1736698"/>
          <a:ext cx="9064625" cy="338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9485A-643E-46D3-828B-A256EC5BAE05}"/>
              </a:ext>
            </a:extLst>
          </p:cNvPr>
          <p:cNvCxnSpPr>
            <a:cxnSpLocks/>
          </p:cNvCxnSpPr>
          <p:nvPr/>
        </p:nvCxnSpPr>
        <p:spPr>
          <a:xfrm>
            <a:off x="2818614" y="1736698"/>
            <a:ext cx="0" cy="279759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49673E-4DED-46B5-8B50-B6CF1133A0C4}"/>
              </a:ext>
            </a:extLst>
          </p:cNvPr>
          <p:cNvSpPr txBox="1"/>
          <p:nvPr/>
        </p:nvSpPr>
        <p:spPr>
          <a:xfrm>
            <a:off x="142397" y="1736698"/>
            <a:ext cx="257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Approved 2020-2024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5-Year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D78A2-B5B4-4859-B376-1E3E96560AAD}"/>
              </a:ext>
            </a:extLst>
          </p:cNvPr>
          <p:cNvSpPr txBox="1"/>
          <p:nvPr/>
        </p:nvSpPr>
        <p:spPr>
          <a:xfrm>
            <a:off x="245096" y="5444562"/>
            <a:ext cx="51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Budget Bubble Moved Beyond Initial Year of 2031</a:t>
            </a:r>
          </a:p>
        </p:txBody>
      </p:sp>
    </p:spTree>
    <p:extLst>
      <p:ext uri="{BB962C8B-B14F-4D97-AF65-F5344CB8AC3E}">
        <p14:creationId xmlns:p14="http://schemas.microsoft.com/office/powerpoint/2010/main" val="51465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0213" y="2242473"/>
            <a:ext cx="3793787" cy="118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Questions?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BDE047-919E-4F9D-87F7-49EDAA7CC5A5}"/>
              </a:ext>
            </a:extLst>
          </p:cNvPr>
          <p:cNvSpPr/>
          <p:nvPr/>
        </p:nvSpPr>
        <p:spPr>
          <a:xfrm>
            <a:off x="4572000" y="3580057"/>
            <a:ext cx="393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Phil Mescher</a:t>
            </a:r>
          </a:p>
          <a:p>
            <a:pPr algn="ctr"/>
            <a:r>
              <a:rPr lang="en-US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 Management Bureau</a:t>
            </a:r>
          </a:p>
        </p:txBody>
      </p:sp>
    </p:spTree>
    <p:extLst>
      <p:ext uri="{BB962C8B-B14F-4D97-AF65-F5344CB8AC3E}">
        <p14:creationId xmlns:p14="http://schemas.microsoft.com/office/powerpoint/2010/main" val="161964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91" y="2891326"/>
            <a:ext cx="4065899" cy="105907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Goal for Today: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2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BADA0-BA52-4DF0-8C57-BAA847EF64D9}"/>
              </a:ext>
            </a:extLst>
          </p:cNvPr>
          <p:cNvSpPr txBox="1"/>
          <p:nvPr/>
        </p:nvSpPr>
        <p:spPr>
          <a:xfrm>
            <a:off x="1131216" y="3846703"/>
            <a:ext cx="688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Proposed Changes to the Interstate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Gain feedback from the Commission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Formal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86DBB0-9D2E-4C13-B739-871185A17585}"/>
              </a:ext>
            </a:extLst>
          </p:cNvPr>
          <p:cNvSpPr txBox="1">
            <a:spLocks/>
          </p:cNvSpPr>
          <p:nvPr/>
        </p:nvSpPr>
        <p:spPr>
          <a:xfrm>
            <a:off x="349639" y="214195"/>
            <a:ext cx="7886700" cy="105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Iowa Interstate Investment Plan for 2040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D9650-025D-4388-B092-968C951605EF}"/>
              </a:ext>
            </a:extLst>
          </p:cNvPr>
          <p:cNvSpPr/>
          <p:nvPr/>
        </p:nvSpPr>
        <p:spPr>
          <a:xfrm>
            <a:off x="1011821" y="11900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 fiscally-constrained plan to address all Interstate system needs through the year 2040.</a:t>
            </a:r>
          </a:p>
          <a:p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A9044AC-9ED2-4B23-AFCF-09DA4CFD2C6E}"/>
              </a:ext>
            </a:extLst>
          </p:cNvPr>
          <p:cNvGrpSpPr>
            <a:grpSpLocks/>
          </p:cNvGrpSpPr>
          <p:nvPr/>
        </p:nvGrpSpPr>
        <p:grpSpPr bwMode="auto">
          <a:xfrm>
            <a:off x="7256535" y="473778"/>
            <a:ext cx="1416460" cy="1510091"/>
            <a:chOff x="104245441" y="104737524"/>
            <a:chExt cx="3496196" cy="3487015"/>
          </a:xfrm>
        </p:grpSpPr>
        <p:sp>
          <p:nvSpPr>
            <p:cNvPr id="12" name="WordArt 3">
              <a:extLst>
                <a:ext uri="{FF2B5EF4-FFF2-40B4-BE49-F238E27FC236}">
                  <a16:creationId xmlns:a16="http://schemas.microsoft.com/office/drawing/2014/main" id="{CE3DD807-424F-46B7-99A1-0F993B62036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442665" y="105477193"/>
              <a:ext cx="3200400" cy="914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0541" algn="ctr">
                    <a:solidFill>
                      <a:srgbClr val="5A5A5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9D9D9"/>
                      </a:gs>
                      <a:gs pos="100000">
                        <a:srgbClr val="D9D9D9">
                          <a:gamma/>
                          <a:tint val="20000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Arial Black" panose="020B0A04020102020204" pitchFamily="34" charset="0"/>
                </a:rPr>
                <a:t>2040</a:t>
              </a:r>
            </a:p>
          </p:txBody>
        </p:sp>
        <p:sp>
          <p:nvSpPr>
            <p:cNvPr id="13" name="WordArt 4">
              <a:extLst>
                <a:ext uri="{FF2B5EF4-FFF2-40B4-BE49-F238E27FC236}">
                  <a16:creationId xmlns:a16="http://schemas.microsoft.com/office/drawing/2014/main" id="{05AC95EC-E2A0-4D5A-8DDB-AD305B63AF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331912" y="105970699"/>
              <a:ext cx="822960" cy="1554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I</a:t>
              </a:r>
            </a:p>
          </p:txBody>
        </p:sp>
        <p:sp>
          <p:nvSpPr>
            <p:cNvPr id="14" name="WordArt 5">
              <a:extLst>
                <a:ext uri="{FF2B5EF4-FFF2-40B4-BE49-F238E27FC236}">
                  <a16:creationId xmlns:a16="http://schemas.microsoft.com/office/drawing/2014/main" id="{A94909B6-4750-4C99-8FCE-52B669536E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209613" y="106143701"/>
              <a:ext cx="731520" cy="1280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P</a:t>
              </a:r>
            </a:p>
          </p:txBody>
        </p:sp>
        <p:sp>
          <p:nvSpPr>
            <p:cNvPr id="15" name="WordArt 6">
              <a:extLst>
                <a:ext uri="{FF2B5EF4-FFF2-40B4-BE49-F238E27FC236}">
                  <a16:creationId xmlns:a16="http://schemas.microsoft.com/office/drawing/2014/main" id="{D3DA21D6-14C1-4396-A23E-4A2B45F1DD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740026" y="107001512"/>
              <a:ext cx="457200" cy="822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57150" algn="ctr">
                    <a:solidFill>
                      <a:srgbClr val="660099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7961" dir="8100000" algn="ctr" rotWithShape="0">
                      <a:srgbClr val="548DD4">
                        <a:alpha val="50000"/>
                      </a:srgbClr>
                    </a:outerShdw>
                  </a:effectLst>
                  <a:latin typeface="Old English Text MT" panose="03040902040508030806" pitchFamily="66" charset="0"/>
                </a:rPr>
                <a:t>3</a:t>
              </a:r>
            </a:p>
          </p:txBody>
        </p:sp>
        <p:sp>
          <p:nvSpPr>
            <p:cNvPr id="16" name="WordArt 7">
              <a:extLst>
                <a:ext uri="{FF2B5EF4-FFF2-40B4-BE49-F238E27FC236}">
                  <a16:creationId xmlns:a16="http://schemas.microsoft.com/office/drawing/2014/main" id="{2932C469-1098-4C86-95CF-6F4C4DAB4A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245441" y="104737524"/>
              <a:ext cx="3496196" cy="34870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C4BC96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-180">
                  <a:ln>
                    <a:noFill/>
                  </a:ln>
                  <a:gradFill rotWithShape="0">
                    <a:gsLst>
                      <a:gs pos="0">
                        <a:srgbClr val="C0504D">
                          <a:gamma/>
                          <a:shade val="69020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18900000" scaled="1"/>
                  </a:gra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Book Antiqua" panose="02040602050305030304" pitchFamily="18" charset="0"/>
                </a:rPr>
                <a:t>Iowa Interstate Investment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99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/>
              <a:t>Planning Efforts Highlight that </a:t>
            </a:r>
            <a:br>
              <a:rPr lang="en-US" sz="3200" b="1" dirty="0"/>
            </a:br>
            <a:r>
              <a:rPr lang="en-US" sz="3200" b="1" dirty="0"/>
              <a:t>Transportation Needs Exceed Funding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3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F1BA7F60-A764-42CC-8A1D-07BC8BE59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981" y="925828"/>
            <a:ext cx="3392437" cy="441960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B126755-029D-4167-89F3-894AD1CF4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18242"/>
              </p:ext>
            </p:extLst>
          </p:nvPr>
        </p:nvGraphicFramePr>
        <p:xfrm>
          <a:off x="5519766" y="1545772"/>
          <a:ext cx="3429000" cy="443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Acrobat Document" r:id="rId6" imgW="5829185" imgH="7543800" progId="AcroExch.Document.2017">
                  <p:embed/>
                </p:oleObj>
              </mc:Choice>
              <mc:Fallback>
                <p:oleObj name="Acrobat Document" r:id="rId6" imgW="5829185" imgH="7543800" progId="AcroExch.Document.2017">
                  <p:embed/>
                  <p:pic>
                    <p:nvPicPr>
                      <p:cNvPr id="5" name="Content Placeholder 7">
                        <a:extLst>
                          <a:ext uri="{FF2B5EF4-FFF2-40B4-BE49-F238E27FC236}">
                            <a16:creationId xmlns:a16="http://schemas.microsoft.com/office/drawing/2014/main" id="{9E901A90-281F-457E-9F16-65DE3F622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9766" y="1545772"/>
                        <a:ext cx="3429000" cy="443753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98CFD3A-5284-4600-8139-EA3A1F3FE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055" y="2993556"/>
            <a:ext cx="2415620" cy="3111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342FF6-42A4-4E78-BCAD-19732BCC7461}"/>
              </a:ext>
            </a:extLst>
          </p:cNvPr>
          <p:cNvSpPr txBox="1"/>
          <p:nvPr/>
        </p:nvSpPr>
        <p:spPr>
          <a:xfrm>
            <a:off x="539429" y="5145195"/>
            <a:ext cx="285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I-80 PEL alone calls for ¾ Interstate Funds to complete VISION by 2040.</a:t>
            </a:r>
          </a:p>
        </p:txBody>
      </p:sp>
    </p:spTree>
    <p:extLst>
      <p:ext uri="{BB962C8B-B14F-4D97-AF65-F5344CB8AC3E}">
        <p14:creationId xmlns:p14="http://schemas.microsoft.com/office/powerpoint/2010/main" val="37386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Genesis of the I3P-2040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1304"/>
            <a:ext cx="7886700" cy="4305464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Desire to develop a “Plan for Every Section”</a:t>
            </a:r>
          </a:p>
          <a:p>
            <a:r>
              <a:rPr lang="en-US" sz="2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Need to be fiscally constrained</a:t>
            </a: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$330 million – ½ of the annual program identified for the Interstate System</a:t>
            </a: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How to “right size” the interstate system? </a:t>
            </a: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How to get the biggest return on investment?</a:t>
            </a:r>
            <a:endParaRPr lang="en-US" sz="22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How to account for an uncertain future?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Connected/Autonomous Vehicles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Funding Availability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Construction Costs</a:t>
            </a:r>
          </a:p>
          <a:p>
            <a:endParaRPr lang="en-US" sz="2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Process: Leverage data and collective wisdom of the Iowa DOT to develop a new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Charette Workshop (Summer 2018)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Develop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Implementation &amp;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Revision of Priorities</a:t>
            </a:r>
            <a:endParaRPr lang="en-US" sz="22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1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782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Charette Workshop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5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32EF6EA-925D-45FE-B0CB-D72673BFE1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b="8734"/>
          <a:stretch/>
        </p:blipFill>
        <p:spPr>
          <a:xfrm>
            <a:off x="114226" y="1211222"/>
            <a:ext cx="4608294" cy="3539887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969387-9B1B-443B-8F5E-EE33E9B9C790}"/>
              </a:ext>
            </a:extLst>
          </p:cNvPr>
          <p:cNvSpPr txBox="1">
            <a:spLocks/>
          </p:cNvSpPr>
          <p:nvPr/>
        </p:nvSpPr>
        <p:spPr>
          <a:xfrm>
            <a:off x="5010192" y="968604"/>
            <a:ext cx="3709602" cy="492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en-US" sz="2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- Focus should be on preservation to maintain state of good repair. 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$80m of pavement stewardship was included each year </a:t>
            </a:r>
          </a:p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Widening Options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– Take advantage of good pavement.  </a:t>
            </a:r>
            <a:endParaRPr lang="en-US" sz="2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Limit Adding Capacity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- Some areas are not warranted for additional capacity by 2040.</a:t>
            </a:r>
          </a:p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Delay with Technology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- Expansion projects in urban corridors will be limited and focus on technology solutions and other management strategies first </a:t>
            </a:r>
            <a:endParaRPr lang="en-US" sz="2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A7FB2-A0CF-47B1-9461-3009000C43CE}"/>
              </a:ext>
            </a:extLst>
          </p:cNvPr>
          <p:cNvSpPr txBox="1"/>
          <p:nvPr/>
        </p:nvSpPr>
        <p:spPr>
          <a:xfrm>
            <a:off x="499621" y="5156462"/>
            <a:ext cx="318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Commissioners Tom Rylie and Kathy </a:t>
            </a:r>
            <a:r>
              <a:rPr lang="en-US" dirty="0" err="1"/>
              <a:t>Fehrman</a:t>
            </a:r>
            <a:r>
              <a:rPr lang="en-US" dirty="0"/>
              <a:t> Participated</a:t>
            </a:r>
          </a:p>
        </p:txBody>
      </p:sp>
    </p:spTree>
    <p:extLst>
      <p:ext uri="{BB962C8B-B14F-4D97-AF65-F5344CB8AC3E}">
        <p14:creationId xmlns:p14="http://schemas.microsoft.com/office/powerpoint/2010/main" val="272281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Initial Plan Result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6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9EC323D-AB48-4E63-9D5C-DF7FAEB01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930509"/>
              </p:ext>
            </p:extLst>
          </p:nvPr>
        </p:nvGraphicFramePr>
        <p:xfrm>
          <a:off x="31750" y="1737995"/>
          <a:ext cx="9080500" cy="33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CAA1D35-E1C1-4AE7-B116-5A1E61D5A8BA}"/>
              </a:ext>
            </a:extLst>
          </p:cNvPr>
          <p:cNvSpPr/>
          <p:nvPr/>
        </p:nvSpPr>
        <p:spPr>
          <a:xfrm>
            <a:off x="628650" y="5120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Capacity projects given very tight budgets. Project teams asked to find ways to meet the budget.</a:t>
            </a:r>
          </a:p>
        </p:txBody>
      </p:sp>
    </p:spTree>
    <p:extLst>
      <p:ext uri="{BB962C8B-B14F-4D97-AF65-F5344CB8AC3E}">
        <p14:creationId xmlns:p14="http://schemas.microsoft.com/office/powerpoint/2010/main" val="2787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3" y="108727"/>
            <a:ext cx="7886700" cy="803796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Initial Plan in Place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7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06CF0-5C5B-4398-8EBF-A993222D8E1A}"/>
              </a:ext>
            </a:extLst>
          </p:cNvPr>
          <p:cNvSpPr txBox="1"/>
          <p:nvPr/>
        </p:nvSpPr>
        <p:spPr>
          <a:xfrm>
            <a:off x="1244337" y="5706187"/>
            <a:ext cx="715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I-80 Poweshiek Co. moved beyond 2040 Plan Horizon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FB744-5A88-4EAE-B0DB-3E8F5EAB0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043" y="1282045"/>
            <a:ext cx="1945488" cy="3653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CC211-5715-4752-80C2-58A172C48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" y="1160244"/>
            <a:ext cx="6970495" cy="4537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11E0E6-3122-4FE8-AAFF-8EA209D8A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82481"/>
            <a:ext cx="9144000" cy="3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5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8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4A167-4FD6-4F6F-B515-223B84662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496" y="1753667"/>
            <a:ext cx="6693007" cy="426476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DCDCCC-3FA6-480D-8363-7028AE407638}"/>
              </a:ext>
            </a:extLst>
          </p:cNvPr>
          <p:cNvCxnSpPr>
            <a:cxnSpLocks/>
          </p:cNvCxnSpPr>
          <p:nvPr/>
        </p:nvCxnSpPr>
        <p:spPr>
          <a:xfrm flipV="1">
            <a:off x="3872125" y="4315478"/>
            <a:ext cx="139700" cy="571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951982-BD66-456E-B8E5-2CADFF2114E2}"/>
              </a:ext>
            </a:extLst>
          </p:cNvPr>
          <p:cNvCxnSpPr>
            <a:cxnSpLocks/>
          </p:cNvCxnSpPr>
          <p:nvPr/>
        </p:nvCxnSpPr>
        <p:spPr>
          <a:xfrm flipV="1">
            <a:off x="4202521" y="3886051"/>
            <a:ext cx="0" cy="2413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E84E97-A00D-44BF-AC04-B6EE5109A71E}"/>
              </a:ext>
            </a:extLst>
          </p:cNvPr>
          <p:cNvCxnSpPr>
            <a:cxnSpLocks/>
          </p:cNvCxnSpPr>
          <p:nvPr/>
        </p:nvCxnSpPr>
        <p:spPr>
          <a:xfrm flipV="1">
            <a:off x="6011813" y="3894710"/>
            <a:ext cx="0" cy="2413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5BF79-1C7F-453C-AD4D-ABFCCE939DD0}"/>
              </a:ext>
            </a:extLst>
          </p:cNvPr>
          <p:cNvCxnSpPr>
            <a:cxnSpLocks/>
          </p:cNvCxnSpPr>
          <p:nvPr/>
        </p:nvCxnSpPr>
        <p:spPr>
          <a:xfrm flipV="1">
            <a:off x="4318326" y="4272829"/>
            <a:ext cx="254000" cy="444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FFC2F-97C4-4324-92DB-603A12D6A03B}"/>
              </a:ext>
            </a:extLst>
          </p:cNvPr>
          <p:cNvCxnSpPr>
            <a:cxnSpLocks/>
          </p:cNvCxnSpPr>
          <p:nvPr/>
        </p:nvCxnSpPr>
        <p:spPr>
          <a:xfrm>
            <a:off x="6080680" y="4214172"/>
            <a:ext cx="855385" cy="889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E42DA91-9916-4335-A84F-7E54908A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6544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Changes in Priority of Needs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2F3772D-574E-4268-87B5-923D0E97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71" y="1057809"/>
            <a:ext cx="5018300" cy="582456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Input from District Engineers</a:t>
            </a: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Changing Infrastructure Needs</a:t>
            </a:r>
          </a:p>
        </p:txBody>
      </p:sp>
    </p:spTree>
    <p:extLst>
      <p:ext uri="{BB962C8B-B14F-4D97-AF65-F5344CB8AC3E}">
        <p14:creationId xmlns:p14="http://schemas.microsoft.com/office/powerpoint/2010/main" val="285211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9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C0D08-033C-4C73-A226-A0E8A97918D0}"/>
              </a:ext>
            </a:extLst>
          </p:cNvPr>
          <p:cNvSpPr txBox="1"/>
          <p:nvPr/>
        </p:nvSpPr>
        <p:spPr>
          <a:xfrm>
            <a:off x="1675043" y="56577"/>
            <a:ext cx="509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I-380</a:t>
            </a:r>
            <a:r>
              <a:rPr lang="en-US" sz="2800" dirty="0"/>
              <a:t> – I-80 to US 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785DAA-DCE3-4B7F-BDF0-70DCCC4B539D}"/>
              </a:ext>
            </a:extLst>
          </p:cNvPr>
          <p:cNvSpPr txBox="1"/>
          <p:nvPr/>
        </p:nvSpPr>
        <p:spPr>
          <a:xfrm>
            <a:off x="4067715" y="1934274"/>
            <a:ext cx="4981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Johnson/Linn County Line to US 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Adjust 1 year later (from 2026 to 2027)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Shueyville</a:t>
            </a:r>
            <a:r>
              <a:rPr lang="en-US" dirty="0"/>
              <a:t> Interchange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Adjust 2 years later (from 2026 to 2028)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Coralville Reservoir Area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Adjust 1 year later (from 2028 to 2029)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Penn St. Interchange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Adjust 5 years sooner (from 2028 to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C2B5A4-CACF-4352-9E69-FD4E2C2BE349}"/>
              </a:ext>
            </a:extLst>
          </p:cNvPr>
          <p:cNvCxnSpPr>
            <a:cxnSpLocks/>
          </p:cNvCxnSpPr>
          <p:nvPr/>
        </p:nvCxnSpPr>
        <p:spPr>
          <a:xfrm flipV="1">
            <a:off x="2620454" y="5607845"/>
            <a:ext cx="1" cy="1188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B3EA075-B2FF-41C2-B47C-EF033FE7D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85" y="477829"/>
            <a:ext cx="3665030" cy="57626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45F7D3-20AD-423B-AB24-F97729E9B283}"/>
              </a:ext>
            </a:extLst>
          </p:cNvPr>
          <p:cNvCxnSpPr>
            <a:cxnSpLocks/>
          </p:cNvCxnSpPr>
          <p:nvPr/>
        </p:nvCxnSpPr>
        <p:spPr>
          <a:xfrm flipV="1">
            <a:off x="2554319" y="5060950"/>
            <a:ext cx="0" cy="11795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4D6CEA-9085-46B9-9456-D742A39F8826}"/>
              </a:ext>
            </a:extLst>
          </p:cNvPr>
          <p:cNvCxnSpPr>
            <a:cxnSpLocks/>
          </p:cNvCxnSpPr>
          <p:nvPr/>
        </p:nvCxnSpPr>
        <p:spPr>
          <a:xfrm flipH="1" flipV="1">
            <a:off x="2430495" y="4721239"/>
            <a:ext cx="115379" cy="339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EB577E-14FD-421A-B1E6-AAC6F022E996}"/>
              </a:ext>
            </a:extLst>
          </p:cNvPr>
          <p:cNvCxnSpPr>
            <a:cxnSpLocks/>
          </p:cNvCxnSpPr>
          <p:nvPr/>
        </p:nvCxnSpPr>
        <p:spPr>
          <a:xfrm flipH="1" flipV="1">
            <a:off x="2438400" y="3721101"/>
            <a:ext cx="11112" cy="10096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08FD56-06BA-4075-BC83-B2A1A7C1B86D}"/>
              </a:ext>
            </a:extLst>
          </p:cNvPr>
          <p:cNvCxnSpPr>
            <a:cxnSpLocks/>
          </p:cNvCxnSpPr>
          <p:nvPr/>
        </p:nvCxnSpPr>
        <p:spPr>
          <a:xfrm flipH="1" flipV="1">
            <a:off x="2081211" y="2901941"/>
            <a:ext cx="357189" cy="8191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CCC89-F52B-47BD-95EE-B9AADDB631C7}"/>
              </a:ext>
            </a:extLst>
          </p:cNvPr>
          <p:cNvCxnSpPr>
            <a:cxnSpLocks/>
          </p:cNvCxnSpPr>
          <p:nvPr/>
        </p:nvCxnSpPr>
        <p:spPr>
          <a:xfrm flipH="1" flipV="1">
            <a:off x="1968501" y="2336813"/>
            <a:ext cx="101598" cy="58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F2C831-EEAB-41E0-9983-7409D694BD4C}"/>
              </a:ext>
            </a:extLst>
          </p:cNvPr>
          <p:cNvCxnSpPr>
            <a:cxnSpLocks/>
          </p:cNvCxnSpPr>
          <p:nvPr/>
        </p:nvCxnSpPr>
        <p:spPr>
          <a:xfrm flipH="1" flipV="1">
            <a:off x="1874525" y="779822"/>
            <a:ext cx="93975" cy="16331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AFF19C-A2DA-472D-8795-207A628872F9}"/>
              </a:ext>
            </a:extLst>
          </p:cNvPr>
          <p:cNvCxnSpPr>
            <a:cxnSpLocks/>
          </p:cNvCxnSpPr>
          <p:nvPr/>
        </p:nvCxnSpPr>
        <p:spPr>
          <a:xfrm flipV="1">
            <a:off x="1874525" y="379772"/>
            <a:ext cx="22226" cy="400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CEEB25-A71D-4F8D-813E-ED34314B50ED}"/>
              </a:ext>
            </a:extLst>
          </p:cNvPr>
          <p:cNvGrpSpPr/>
          <p:nvPr/>
        </p:nvGrpSpPr>
        <p:grpSpPr>
          <a:xfrm>
            <a:off x="4571999" y="5538691"/>
            <a:ext cx="456196" cy="224023"/>
            <a:chOff x="5139787" y="4411482"/>
            <a:chExt cx="456196" cy="22402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3CCDD7-C682-4F41-8C51-0AD01FADAA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787" y="4635504"/>
              <a:ext cx="456196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8B1CDB-476C-4F76-929D-A0D7C9B551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69" y="4411482"/>
              <a:ext cx="44491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8B786B-E9E4-462D-A0EF-A46A4CCFD6AF}"/>
              </a:ext>
            </a:extLst>
          </p:cNvPr>
          <p:cNvSpPr txBox="1"/>
          <p:nvPr/>
        </p:nvSpPr>
        <p:spPr>
          <a:xfrm>
            <a:off x="5032483" y="5359483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Sooner than Original Plan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EE8815-12E8-4047-B4FF-2CC70B43376F}"/>
              </a:ext>
            </a:extLst>
          </p:cNvPr>
          <p:cNvSpPr txBox="1"/>
          <p:nvPr/>
        </p:nvSpPr>
        <p:spPr>
          <a:xfrm>
            <a:off x="5028195" y="5578059"/>
            <a:ext cx="344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Adjusted Later than Original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69DFF0-ADEF-44FC-BA43-B6E585760173}"/>
              </a:ext>
            </a:extLst>
          </p:cNvPr>
          <p:cNvSpPr txBox="1"/>
          <p:nvPr/>
        </p:nvSpPr>
        <p:spPr>
          <a:xfrm>
            <a:off x="4224993" y="1008668"/>
            <a:ext cx="436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Adjustments Relate to Original Plan</a:t>
            </a:r>
          </a:p>
        </p:txBody>
      </p:sp>
    </p:spTree>
    <p:extLst>
      <p:ext uri="{BB962C8B-B14F-4D97-AF65-F5344CB8AC3E}">
        <p14:creationId xmlns:p14="http://schemas.microsoft.com/office/powerpoint/2010/main" val="1936311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T Theme">
      <a:majorFont>
        <a:latin typeface="Eurosta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DDD87B20D3B4E8BA3329D1F73F3FD" ma:contentTypeVersion="13" ma:contentTypeDescription="Create a new document." ma:contentTypeScope="" ma:versionID="246a8e12a36eab7b3e6458e97f99be53">
  <xsd:schema xmlns:xsd="http://www.w3.org/2001/XMLSchema" xmlns:xs="http://www.w3.org/2001/XMLSchema" xmlns:p="http://schemas.microsoft.com/office/2006/metadata/properties" xmlns:ns1="http://schemas.microsoft.com/sharepoint/v3" xmlns:ns3="b5569257-ea7f-4abd-949f-b97d37e36e1a" xmlns:ns4="1955b6a4-2d87-4690-8190-2eb4b09ca27e" targetNamespace="http://schemas.microsoft.com/office/2006/metadata/properties" ma:root="true" ma:fieldsID="43c9c2eb40949fc21e605eaae92dd622" ns1:_="" ns3:_="" ns4:_="">
    <xsd:import namespace="http://schemas.microsoft.com/sharepoint/v3"/>
    <xsd:import namespace="b5569257-ea7f-4abd-949f-b97d37e36e1a"/>
    <xsd:import namespace="1955b6a4-2d87-4690-8190-2eb4b09ca2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69257-ea7f-4abd-949f-b97d37e36e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5b6a4-2d87-4690-8190-2eb4b09ca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C743A-3234-4614-AC5D-316F823B12EB}">
  <ds:schemaRefs>
    <ds:schemaRef ds:uri="http://schemas.openxmlformats.org/package/2006/metadata/core-properties"/>
    <ds:schemaRef ds:uri="http://schemas.microsoft.com/office/2006/documentManagement/types"/>
    <ds:schemaRef ds:uri="1955b6a4-2d87-4690-8190-2eb4b09ca27e"/>
    <ds:schemaRef ds:uri="http://purl.org/dc/elements/1.1/"/>
    <ds:schemaRef ds:uri="http://schemas.microsoft.com/office/2006/metadata/properties"/>
    <ds:schemaRef ds:uri="b5569257-ea7f-4abd-949f-b97d37e36e1a"/>
    <ds:schemaRef ds:uri="http://schemas.microsoft.com/office/infopath/2007/PartnerControls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532E1C-EECE-4420-90BE-C698606AE3C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b5569257-ea7f-4abd-949f-b97d37e36e1a"/>
    <ds:schemaRef ds:uri="1955b6a4-2d87-4690-8190-2eb4b09ca2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4915</TotalTime>
  <Words>849</Words>
  <Application>Microsoft Office PowerPoint</Application>
  <PresentationFormat>On-screen Show (4:3)</PresentationFormat>
  <Paragraphs>149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Calibri Light</vt:lpstr>
      <vt:lpstr>Centaur</vt:lpstr>
      <vt:lpstr>Eurostar</vt:lpstr>
      <vt:lpstr>Microsoft Sans Serif</vt:lpstr>
      <vt:lpstr>Old English Text MT</vt:lpstr>
      <vt:lpstr>1_Office Theme</vt:lpstr>
      <vt:lpstr>Office Theme</vt:lpstr>
      <vt:lpstr>Acrobat Document</vt:lpstr>
      <vt:lpstr>PowerPoint Presentation</vt:lpstr>
      <vt:lpstr>Goal for Today:</vt:lpstr>
      <vt:lpstr>Planning Efforts Highlight that  Transportation Needs Exceed Funding</vt:lpstr>
      <vt:lpstr>Genesis of the I3P-2040</vt:lpstr>
      <vt:lpstr>Charette Workshop</vt:lpstr>
      <vt:lpstr>Initial Plan Result</vt:lpstr>
      <vt:lpstr>Initial Plan in Place</vt:lpstr>
      <vt:lpstr>Changes in Priority of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Adjusted Plan Result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Matthew.Haubrich@iowadot.us</dc:creator>
  <cp:lastModifiedBy>Mescher, Phil</cp:lastModifiedBy>
  <cp:revision>359</cp:revision>
  <dcterms:created xsi:type="dcterms:W3CDTF">2017-11-22T13:15:27Z</dcterms:created>
  <dcterms:modified xsi:type="dcterms:W3CDTF">2019-12-03T16:57:04Z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0x010100246DDD87B20D3B4E8BA3329D1F73F3FD</vt:lpwstr>
  </property>
  <property fmtid="{D5CDD505-2E9C-101B-9397-08002B2CF9AE}" pid="3" name="_dlc_DocIdItemGuid">
    <vt:lpwstr>5e519d89-9d1d-432a-bd73-ff7dd666682b</vt:lpwstr>
  </property>
</Properties>
</file>