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9" r:id="rId5"/>
  </p:sldMasterIdLst>
  <p:notesMasterIdLst>
    <p:notesMasterId r:id="rId41"/>
  </p:notesMasterIdLst>
  <p:sldIdLst>
    <p:sldId id="257" r:id="rId6"/>
    <p:sldId id="269" r:id="rId7"/>
    <p:sldId id="271" r:id="rId8"/>
    <p:sldId id="297" r:id="rId9"/>
    <p:sldId id="325" r:id="rId10"/>
    <p:sldId id="299" r:id="rId11"/>
    <p:sldId id="305" r:id="rId12"/>
    <p:sldId id="326" r:id="rId13"/>
    <p:sldId id="327" r:id="rId14"/>
    <p:sldId id="329" r:id="rId15"/>
    <p:sldId id="330" r:id="rId16"/>
    <p:sldId id="304" r:id="rId17"/>
    <p:sldId id="307" r:id="rId18"/>
    <p:sldId id="337" r:id="rId19"/>
    <p:sldId id="338" r:id="rId20"/>
    <p:sldId id="339" r:id="rId21"/>
    <p:sldId id="335" r:id="rId22"/>
    <p:sldId id="342" r:id="rId23"/>
    <p:sldId id="341" r:id="rId24"/>
    <p:sldId id="312" r:id="rId25"/>
    <p:sldId id="313" r:id="rId26"/>
    <p:sldId id="324" r:id="rId27"/>
    <p:sldId id="314" r:id="rId28"/>
    <p:sldId id="318" r:id="rId29"/>
    <p:sldId id="315" r:id="rId30"/>
    <p:sldId id="316" r:id="rId31"/>
    <p:sldId id="317" r:id="rId32"/>
    <p:sldId id="319" r:id="rId33"/>
    <p:sldId id="320" r:id="rId34"/>
    <p:sldId id="321" r:id="rId35"/>
    <p:sldId id="323" r:id="rId36"/>
    <p:sldId id="331" r:id="rId37"/>
    <p:sldId id="332" r:id="rId38"/>
    <p:sldId id="333" r:id="rId39"/>
    <p:sldId id="334" r:id="rId4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4A2E6-FE57-4379-ACD4-9DC4C6233017}" v="5" dt="2019-11-26T19:15:52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335" autoAdjust="0"/>
  </p:normalViewPr>
  <p:slideViewPr>
    <p:cSldViewPr snapToGrid="0">
      <p:cViewPr varScale="1">
        <p:scale>
          <a:sx n="99" d="100"/>
          <a:sy n="99" d="100"/>
        </p:scale>
        <p:origin x="19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ubauer, Scott" userId="a7e9a9af-a98c-4960-bcc6-a35ae229bb6f" providerId="ADAL" clId="{D6D4A2E6-FE57-4379-ACD4-9DC4C6233017}"/>
    <pc:docChg chg="custSel modSld">
      <pc:chgData name="Neubauer, Scott" userId="a7e9a9af-a98c-4960-bcc6-a35ae229bb6f" providerId="ADAL" clId="{D6D4A2E6-FE57-4379-ACD4-9DC4C6233017}" dt="2019-12-03T13:41:36.894" v="159" actId="20577"/>
      <pc:docMkLst>
        <pc:docMk/>
      </pc:docMkLst>
      <pc:sldChg chg="modNotesTx">
        <pc:chgData name="Neubauer, Scott" userId="a7e9a9af-a98c-4960-bcc6-a35ae229bb6f" providerId="ADAL" clId="{D6D4A2E6-FE57-4379-ACD4-9DC4C6233017}" dt="2019-12-03T13:32:16.212" v="45" actId="20577"/>
        <pc:sldMkLst>
          <pc:docMk/>
          <pc:sldMk cId="2410989778" sldId="271"/>
        </pc:sldMkLst>
      </pc:sldChg>
      <pc:sldChg chg="modNotesTx">
        <pc:chgData name="Neubauer, Scott" userId="a7e9a9af-a98c-4960-bcc6-a35ae229bb6f" providerId="ADAL" clId="{D6D4A2E6-FE57-4379-ACD4-9DC4C6233017}" dt="2019-12-03T13:34:45.251" v="77" actId="20577"/>
        <pc:sldMkLst>
          <pc:docMk/>
          <pc:sldMk cId="4037468676" sldId="297"/>
        </pc:sldMkLst>
      </pc:sldChg>
      <pc:sldChg chg="modNotesTx">
        <pc:chgData name="Neubauer, Scott" userId="a7e9a9af-a98c-4960-bcc6-a35ae229bb6f" providerId="ADAL" clId="{D6D4A2E6-FE57-4379-ACD4-9DC4C6233017}" dt="2019-12-03T13:41:36.894" v="159" actId="20577"/>
        <pc:sldMkLst>
          <pc:docMk/>
          <pc:sldMk cId="1038685786" sldId="304"/>
        </pc:sldMkLst>
      </pc:sldChg>
      <pc:sldChg chg="addSp delSp modSp">
        <pc:chgData name="Neubauer, Scott" userId="a7e9a9af-a98c-4960-bcc6-a35ae229bb6f" providerId="ADAL" clId="{D6D4A2E6-FE57-4379-ACD4-9DC4C6233017}" dt="2019-11-26T19:13:15.386" v="15" actId="1076"/>
        <pc:sldMkLst>
          <pc:docMk/>
          <pc:sldMk cId="1733035293" sldId="307"/>
        </pc:sldMkLst>
        <pc:picChg chg="add mod">
          <ac:chgData name="Neubauer, Scott" userId="a7e9a9af-a98c-4960-bcc6-a35ae229bb6f" providerId="ADAL" clId="{D6D4A2E6-FE57-4379-ACD4-9DC4C6233017}" dt="2019-11-26T19:13:15.386" v="15" actId="1076"/>
          <ac:picMkLst>
            <pc:docMk/>
            <pc:sldMk cId="1733035293" sldId="307"/>
            <ac:picMk id="2" creationId="{91DDBCD3-83B9-4F63-A018-4C694B5E6B2E}"/>
          </ac:picMkLst>
        </pc:picChg>
        <pc:picChg chg="del">
          <ac:chgData name="Neubauer, Scott" userId="a7e9a9af-a98c-4960-bcc6-a35ae229bb6f" providerId="ADAL" clId="{D6D4A2E6-FE57-4379-ACD4-9DC4C6233017}" dt="2019-11-26T19:12:53.036" v="10" actId="478"/>
          <ac:picMkLst>
            <pc:docMk/>
            <pc:sldMk cId="1733035293" sldId="307"/>
            <ac:picMk id="3" creationId="{62626114-DF1C-4049-A7B5-A8161075F989}"/>
          </ac:picMkLst>
        </pc:picChg>
      </pc:sldChg>
      <pc:sldChg chg="modNotesTx">
        <pc:chgData name="Neubauer, Scott" userId="a7e9a9af-a98c-4960-bcc6-a35ae229bb6f" providerId="ADAL" clId="{D6D4A2E6-FE57-4379-ACD4-9DC4C6233017}" dt="2019-12-03T13:35:21.516" v="78" actId="6549"/>
        <pc:sldMkLst>
          <pc:docMk/>
          <pc:sldMk cId="2240794240" sldId="325"/>
        </pc:sldMkLst>
      </pc:sldChg>
      <pc:sldChg chg="modNotesTx">
        <pc:chgData name="Neubauer, Scott" userId="a7e9a9af-a98c-4960-bcc6-a35ae229bb6f" providerId="ADAL" clId="{D6D4A2E6-FE57-4379-ACD4-9DC4C6233017}" dt="2019-12-03T13:37:56.118" v="92" actId="20577"/>
        <pc:sldMkLst>
          <pc:docMk/>
          <pc:sldMk cId="3968365089" sldId="327"/>
        </pc:sldMkLst>
      </pc:sldChg>
      <pc:sldChg chg="addSp delSp modSp">
        <pc:chgData name="Neubauer, Scott" userId="a7e9a9af-a98c-4960-bcc6-a35ae229bb6f" providerId="ADAL" clId="{D6D4A2E6-FE57-4379-ACD4-9DC4C6233017}" dt="2019-11-26T19:09:31.410" v="5" actId="1076"/>
        <pc:sldMkLst>
          <pc:docMk/>
          <pc:sldMk cId="1385398935" sldId="330"/>
        </pc:sldMkLst>
        <pc:picChg chg="del">
          <ac:chgData name="Neubauer, Scott" userId="a7e9a9af-a98c-4960-bcc6-a35ae229bb6f" providerId="ADAL" clId="{D6D4A2E6-FE57-4379-ACD4-9DC4C6233017}" dt="2019-11-26T19:08:39.456" v="0" actId="478"/>
          <ac:picMkLst>
            <pc:docMk/>
            <pc:sldMk cId="1385398935" sldId="330"/>
            <ac:picMk id="2" creationId="{2F2F829C-AAC8-4461-8F36-1285F822F41D}"/>
          </ac:picMkLst>
        </pc:picChg>
        <pc:picChg chg="add mod">
          <ac:chgData name="Neubauer, Scott" userId="a7e9a9af-a98c-4960-bcc6-a35ae229bb6f" providerId="ADAL" clId="{D6D4A2E6-FE57-4379-ACD4-9DC4C6233017}" dt="2019-11-26T19:09:31.410" v="5" actId="1076"/>
          <ac:picMkLst>
            <pc:docMk/>
            <pc:sldMk cId="1385398935" sldId="330"/>
            <ac:picMk id="3" creationId="{3C50EC5B-9561-417E-BF13-AAEEFC12725E}"/>
          </ac:picMkLst>
        </pc:picChg>
      </pc:sldChg>
      <pc:sldChg chg="addSp delSp modSp">
        <pc:chgData name="Neubauer, Scott" userId="a7e9a9af-a98c-4960-bcc6-a35ae229bb6f" providerId="ADAL" clId="{D6D4A2E6-FE57-4379-ACD4-9DC4C6233017}" dt="2019-11-26T19:11:12.985" v="9" actId="1076"/>
        <pc:sldMkLst>
          <pc:docMk/>
          <pc:sldMk cId="796874285" sldId="335"/>
        </pc:sldMkLst>
        <pc:picChg chg="add mod">
          <ac:chgData name="Neubauer, Scott" userId="a7e9a9af-a98c-4960-bcc6-a35ae229bb6f" providerId="ADAL" clId="{D6D4A2E6-FE57-4379-ACD4-9DC4C6233017}" dt="2019-11-26T19:11:12.985" v="9" actId="1076"/>
          <ac:picMkLst>
            <pc:docMk/>
            <pc:sldMk cId="796874285" sldId="335"/>
            <ac:picMk id="2" creationId="{2F2353B8-75A2-4B72-9AB6-D06FBE7AD545}"/>
          </ac:picMkLst>
        </pc:picChg>
        <pc:picChg chg="del">
          <ac:chgData name="Neubauer, Scott" userId="a7e9a9af-a98c-4960-bcc6-a35ae229bb6f" providerId="ADAL" clId="{D6D4A2E6-FE57-4379-ACD4-9DC4C6233017}" dt="2019-11-26T19:11:01.099" v="6" actId="478"/>
          <ac:picMkLst>
            <pc:docMk/>
            <pc:sldMk cId="796874285" sldId="335"/>
            <ac:picMk id="4" creationId="{BFEDF7EE-CA8F-46C8-86D7-C1E23B50E81B}"/>
          </ac:picMkLst>
        </pc:picChg>
      </pc:sldChg>
      <pc:sldChg chg="addSp delSp modSp">
        <pc:chgData name="Neubauer, Scott" userId="a7e9a9af-a98c-4960-bcc6-a35ae229bb6f" providerId="ADAL" clId="{D6D4A2E6-FE57-4379-ACD4-9DC4C6233017}" dt="2019-11-26T19:15:58.761" v="23" actId="1076"/>
        <pc:sldMkLst>
          <pc:docMk/>
          <pc:sldMk cId="2183810637" sldId="341"/>
        </pc:sldMkLst>
        <pc:picChg chg="add mod">
          <ac:chgData name="Neubauer, Scott" userId="a7e9a9af-a98c-4960-bcc6-a35ae229bb6f" providerId="ADAL" clId="{D6D4A2E6-FE57-4379-ACD4-9DC4C6233017}" dt="2019-11-26T19:15:58.761" v="23" actId="1076"/>
          <ac:picMkLst>
            <pc:docMk/>
            <pc:sldMk cId="2183810637" sldId="341"/>
            <ac:picMk id="2" creationId="{3C8691DF-0283-4572-98BE-A4F3707CD086}"/>
          </ac:picMkLst>
        </pc:picChg>
        <pc:picChg chg="del">
          <ac:chgData name="Neubauer, Scott" userId="a7e9a9af-a98c-4960-bcc6-a35ae229bb6f" providerId="ADAL" clId="{D6D4A2E6-FE57-4379-ACD4-9DC4C6233017}" dt="2019-11-26T19:15:51.148" v="20" actId="478"/>
          <ac:picMkLst>
            <pc:docMk/>
            <pc:sldMk cId="2183810637" sldId="341"/>
            <ac:picMk id="8" creationId="{9506382B-212F-4032-B0CA-A3DF9AC029EF}"/>
          </ac:picMkLst>
        </pc:picChg>
      </pc:sldChg>
      <pc:sldChg chg="addSp delSp modSp">
        <pc:chgData name="Neubauer, Scott" userId="a7e9a9af-a98c-4960-bcc6-a35ae229bb6f" providerId="ADAL" clId="{D6D4A2E6-FE57-4379-ACD4-9DC4C6233017}" dt="2019-11-26T19:15:41.008" v="19" actId="1076"/>
        <pc:sldMkLst>
          <pc:docMk/>
          <pc:sldMk cId="3115062370" sldId="342"/>
        </pc:sldMkLst>
        <pc:picChg chg="add mod">
          <ac:chgData name="Neubauer, Scott" userId="a7e9a9af-a98c-4960-bcc6-a35ae229bb6f" providerId="ADAL" clId="{D6D4A2E6-FE57-4379-ACD4-9DC4C6233017}" dt="2019-11-26T19:15:41.008" v="19" actId="1076"/>
          <ac:picMkLst>
            <pc:docMk/>
            <pc:sldMk cId="3115062370" sldId="342"/>
            <ac:picMk id="2" creationId="{A28E256C-5750-4900-93FE-C2BDE9EDC3D4}"/>
          </ac:picMkLst>
        </pc:picChg>
        <pc:picChg chg="del">
          <ac:chgData name="Neubauer, Scott" userId="a7e9a9af-a98c-4960-bcc6-a35ae229bb6f" providerId="ADAL" clId="{D6D4A2E6-FE57-4379-ACD4-9DC4C6233017}" dt="2019-11-26T19:15:29.380" v="16" actId="478"/>
          <ac:picMkLst>
            <pc:docMk/>
            <pc:sldMk cId="3115062370" sldId="342"/>
            <ac:picMk id="3" creationId="{FCC47BCB-C7A4-45A3-9FCC-87DF5E6C5406}"/>
          </ac:picMkLst>
        </pc:picChg>
      </pc:sldChg>
    </pc:docChg>
  </pc:docChgLst>
  <pc:docChgLst>
    <pc:chgData name="Neubauer, Scott" userId="a7e9a9af-a98c-4960-bcc6-a35ae229bb6f" providerId="ADAL" clId="{69E51E1E-5752-EB4C-9CBE-33C4FBB9A270}"/>
    <pc:docChg chg="custSel modSld">
      <pc:chgData name="Neubauer, Scott" userId="a7e9a9af-a98c-4960-bcc6-a35ae229bb6f" providerId="ADAL" clId="{69E51E1E-5752-EB4C-9CBE-33C4FBB9A270}" dt="2019-11-26T15:43:13.245" v="61" actId="20577"/>
      <pc:docMkLst>
        <pc:docMk/>
      </pc:docMkLst>
      <pc:sldChg chg="modSp">
        <pc:chgData name="Neubauer, Scott" userId="a7e9a9af-a98c-4960-bcc6-a35ae229bb6f" providerId="ADAL" clId="{69E51E1E-5752-EB4C-9CBE-33C4FBB9A270}" dt="2019-11-26T15:04:22.259" v="57" actId="20577"/>
        <pc:sldMkLst>
          <pc:docMk/>
          <pc:sldMk cId="2095332901" sldId="257"/>
        </pc:sldMkLst>
        <pc:spChg chg="mod">
          <ac:chgData name="Neubauer, Scott" userId="a7e9a9af-a98c-4960-bcc6-a35ae229bb6f" providerId="ADAL" clId="{69E51E1E-5752-EB4C-9CBE-33C4FBB9A270}" dt="2019-11-26T15:04:22.259" v="57" actId="20577"/>
          <ac:spMkLst>
            <pc:docMk/>
            <pc:sldMk cId="2095332901" sldId="257"/>
            <ac:spMk id="3" creationId="{00000000-0000-0000-0000-000000000000}"/>
          </ac:spMkLst>
        </pc:spChg>
      </pc:sldChg>
      <pc:sldChg chg="modSp">
        <pc:chgData name="Neubauer, Scott" userId="a7e9a9af-a98c-4960-bcc6-a35ae229bb6f" providerId="ADAL" clId="{69E51E1E-5752-EB4C-9CBE-33C4FBB9A270}" dt="2019-11-26T15:43:13.245" v="61" actId="20577"/>
        <pc:sldMkLst>
          <pc:docMk/>
          <pc:sldMk cId="4075056212" sldId="305"/>
        </pc:sldMkLst>
        <pc:spChg chg="mod">
          <ac:chgData name="Neubauer, Scott" userId="a7e9a9af-a98c-4960-bcc6-a35ae229bb6f" providerId="ADAL" clId="{69E51E1E-5752-EB4C-9CBE-33C4FBB9A270}" dt="2019-11-26T15:43:13.245" v="61" actId="20577"/>
          <ac:spMkLst>
            <pc:docMk/>
            <pc:sldMk cId="4075056212" sldId="305"/>
            <ac:spMk id="5" creationId="{00000000-0000-0000-0000-000000000000}"/>
          </ac:spMkLst>
        </pc:spChg>
      </pc:sldChg>
      <pc:sldChg chg="modSp">
        <pc:chgData name="Neubauer, Scott" userId="a7e9a9af-a98c-4960-bcc6-a35ae229bb6f" providerId="ADAL" clId="{69E51E1E-5752-EB4C-9CBE-33C4FBB9A270}" dt="2019-11-26T13:12:31.275" v="40" actId="20577"/>
        <pc:sldMkLst>
          <pc:docMk/>
          <pc:sldMk cId="1645144251" sldId="337"/>
        </pc:sldMkLst>
        <pc:spChg chg="mod">
          <ac:chgData name="Neubauer, Scott" userId="a7e9a9af-a98c-4960-bcc6-a35ae229bb6f" providerId="ADAL" clId="{69E51E1E-5752-EB4C-9CBE-33C4FBB9A270}" dt="2019-11-26T13:12:31.275" v="40" actId="20577"/>
          <ac:spMkLst>
            <pc:docMk/>
            <pc:sldMk cId="1645144251" sldId="337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9D7BAC9-E3E8-484D-B82F-8598440F3133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8464418-ABC8-4147-8823-9716920390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602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224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MAP21 requires &lt;10% SD on NHS.</a:t>
            </a:r>
          </a:p>
          <a:p>
            <a:r>
              <a:rPr lang="en-US" dirty="0"/>
              <a:t>2606 bridges on the NHS. 42 LPA bridges. 62% of state bridges on NHS.</a:t>
            </a:r>
          </a:p>
          <a:p>
            <a:r>
              <a:rPr lang="en-US" dirty="0"/>
              <a:t>Primary Highways = 33,396,368 ft^2 on NHS.  45,533,247 ft^2 (1.63 sq. miles) total DOT deck area. </a:t>
            </a:r>
            <a:r>
              <a:rPr lang="en-US"/>
              <a:t>73% </a:t>
            </a:r>
            <a:r>
              <a:rPr lang="en-US" dirty="0"/>
              <a:t>of deck area is NHS.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201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W:\Highway\Bridge\BridgeInspection\Deterioration Modeling\IDS Project\Phase VI 2019\Non-Interstate\Non-Interstate Current budget limits corrected.xlsx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82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W:\Highway\Bridge\BridgeInspection\Deterioration Modeling\IDS Project\Phase VI 2019\Non-Interstate\Non-Interstate Current budget limits corrected.xlsx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786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W:\Highway\Bridge\BridgeInspection\Deterioration Modeling\IDS Project\Phase VI 2019\Non-Interstate\200 percent of Non-Interstate current budget corrected.xlsx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71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W:\Highway\Bridge\BridgeInspection\Deterioration Modeling\IDS Project\Phase VI 2019\Non-Interstate\200 percent of Non-Interstate current budget corrected.xlsx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02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W:\Highway\Bridge\BridgeInspection\Deterioration Modeling\IDS Project\Phase VI 2019\Non-Interstate\Combined budget outcomes.xlsx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73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W:\Highway\Bridge\BridgeInspection\Deterioration Modeling\IDS Project\Phase VI 2019\Non-Interstate\Combined budget outcomes.xlsx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93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7834.9S092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8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Macadam stone – uniform crushed stone.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648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7788.3L035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3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2564 bridges</a:t>
            </a:r>
            <a:r>
              <a:rPr lang="en-US" baseline="0" dirty="0"/>
              <a:t> on the NHS.  39 Poor.  708 interstate bridges.  3453 non-interstate bridges. 4161 total bridges.</a:t>
            </a:r>
          </a:p>
          <a:p>
            <a:endParaRPr lang="en-US" baseline="0" dirty="0"/>
          </a:p>
          <a:p>
            <a:r>
              <a:rPr lang="en-US" baseline="0" dirty="0"/>
              <a:t>17.0% of bridges are on the interstate. 24.1% of the total deck area in on the interstate.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05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Bridge 032220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Three coat paint system for field painting. Epoxy system or Moisture cured Urethane system. The two coat Zinc Silicate is not used in the field. Prime coat, Intermediate coat, </a:t>
            </a:r>
            <a:r>
              <a:rPr lang="en-US"/>
              <a:t>and Finish </a:t>
            </a:r>
            <a:r>
              <a:rPr lang="en-US" dirty="0"/>
              <a:t>coat.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271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7784.2S069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2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6669.0S218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92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7601.2S003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22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Bridge 7767.7O035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24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5233.0O080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8295.9R080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3190.2S061 Peosta Channel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0625.7S030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62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Polyester Polymer overlay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Cedar Rapids over I-380 – 5720.8O380 8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st.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032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Polyester Polymer overlay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Cedar Rapids over I-380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Second bridge on I-80 in Jasper county – </a:t>
            </a:r>
            <a:r>
              <a:rPr lang="en-US"/>
              <a:t>5063.9R080 over RR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245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VE-LMC</a:t>
            </a:r>
          </a:p>
          <a:p>
            <a:r>
              <a:rPr lang="en-US" dirty="0"/>
              <a:t>Emmet County on IA-15 – 3248.5S015 over Black cat creek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975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VE-LMC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Emmet County on IA-15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745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99 FC bridges. 4161 bridges on state highways. 708 interstate (92 culverts, 28 FC), 3453 non-interstate (716 culverts, 71 FC).</a:t>
            </a:r>
          </a:p>
          <a:p>
            <a:endParaRPr lang="en-US" baseline="0" dirty="0"/>
          </a:p>
          <a:p>
            <a:r>
              <a:rPr lang="en-US" baseline="0" dirty="0"/>
              <a:t>Mention Scour Critical bridge inspection and how we have mitigated the scour critical bridges.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24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3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Poor is the same as SD. </a:t>
            </a:r>
          </a:p>
          <a:p>
            <a:r>
              <a:rPr lang="en-US" dirty="0"/>
              <a:t>Condition Ratings range from 0 to 9. 0= failed. 9=excellent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042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W:\Highway\Bridge\RatingSection\FHWA Data\March 2019 submittalNBITapeConversionMacro_03_14_2019.xlsm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40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W:\Highway\Bridge\RatingSection\FHWA Data\March 2019 submittalNBITapeConversionMacro_03_14_2019.xlsm</a:t>
            </a:r>
          </a:p>
          <a:p>
            <a:r>
              <a:rPr lang="en-US" dirty="0"/>
              <a:t>1351 bridges are over 50 years old. 32.5% of states bridges and 22.7% of state deck area.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93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W:\Highway\Bridge\RatingSection\FHWA Data\March 2019 submittalNBITapeConversionMacro_03_14_2019.xlsm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6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Highway\bridge\</a:t>
            </a:r>
            <a:r>
              <a:rPr lang="en-US" dirty="0" err="1"/>
              <a:t>bridgeinspection</a:t>
            </a:r>
            <a:r>
              <a:rPr lang="en-US" dirty="0"/>
              <a:t>\Neubauer\asset management\2008-2017 NHS data.xlsx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4418-ABC8-4147-8823-9716920390B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8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4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191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2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07828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144AC-43F9-4529-B1FD-7C0D12AC06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2975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1" y="617538"/>
            <a:ext cx="61245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078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22D58-1E06-4DCE-8889-825802168C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7573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D8DFB-531F-4F92-B36D-9EC2A807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656" y="435006"/>
            <a:ext cx="2433800" cy="1036468"/>
          </a:xfrm>
        </p:spPr>
        <p:txBody>
          <a:bodyPr anchor="b">
            <a:normAutofit/>
          </a:bodyPr>
          <a:lstStyle>
            <a:lvl1pPr>
              <a:defRPr sz="1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06EA2-574B-40D2-800A-405E00343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8656" y="1471474"/>
            <a:ext cx="2433800" cy="5026980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66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 sz="1350" kern="0" dirty="0">
                <a:solidFill>
                  <a:sysClr val="windowText" lastClr="000000"/>
                </a:solidFill>
              </a:rPr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</a:rPr>
              <a:pPr defTabSz="685800"/>
              <a:t>‹#›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35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F8A7B-0E4C-4796-AB21-F798B9811061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88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37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3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06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22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2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0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05-May-17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51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05-May-17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A6398-5B92-4880-B42C-2D0285FB01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17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4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45668"/>
            <a:ext cx="9144000" cy="171206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Bridge Asset Management</a:t>
            </a: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Scott Neubauer, PE</a:t>
            </a: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Iowa DOT Bridges and Structures Bureau</a:t>
            </a:r>
          </a:p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Transportation Commission Workshop</a:t>
            </a:r>
          </a:p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December 9,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73" y="1006576"/>
            <a:ext cx="6262455" cy="2630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182BB-62CC-4A1C-B2CC-B5F30AC44F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2" y="5703158"/>
            <a:ext cx="192633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3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10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2CA48-862D-4495-8634-BCC0A758E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84" y="160880"/>
            <a:ext cx="7534632" cy="59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1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11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0EC5B-9561-417E-BF13-AAEEFC127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14801"/>
            <a:ext cx="8229600" cy="497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8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Minimum Condition Level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12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424199"/>
            <a:ext cx="7886700" cy="430546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FHWA requirement:</a:t>
            </a:r>
          </a:p>
          <a:p>
            <a:pPr>
              <a:lnSpc>
                <a:spcPct val="110000"/>
              </a:lnSpc>
            </a:pP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On the National Highway System (NHS), the total deck area of Structurally Deficient (Poor) bridges must not exceed 10% of the total deck area. 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Currently, the % Structurally Deficient (Poor) on the NHS is 2.3%</a:t>
            </a:r>
          </a:p>
          <a:p>
            <a:pPr>
              <a:lnSpc>
                <a:spcPct val="11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Currently, on the NHS excluding Border Bridges, the % Structurally Deficient (Poor) is 0.74%</a:t>
            </a:r>
          </a:p>
        </p:txBody>
      </p:sp>
    </p:spTree>
    <p:extLst>
      <p:ext uri="{BB962C8B-B14F-4D97-AF65-F5344CB8AC3E}">
        <p14:creationId xmlns:p14="http://schemas.microsoft.com/office/powerpoint/2010/main" val="1038685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94C9EF-5BA5-4350-B353-584B13FF8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2220"/>
            <a:ext cx="7886700" cy="5412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DDBCD3-83B9-4F63-A018-4C694B5E6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28" y="585299"/>
            <a:ext cx="808554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35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Index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7886700" cy="430546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Condition Index is a value derived from the rating values given to the Deck, Superstructure, Substructure, and Load Carrying Capacity.</a:t>
            </a:r>
          </a:p>
          <a:p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value ranges from 0 to 100. </a:t>
            </a:r>
          </a:p>
          <a:p>
            <a:pPr lvl="1"/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0 = Severe Deterioration</a:t>
            </a:r>
          </a:p>
          <a:p>
            <a:pPr lvl="1"/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100 = No deterioration</a:t>
            </a:r>
          </a:p>
          <a:p>
            <a:pPr lvl="1"/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current average Condition Index for </a:t>
            </a:r>
            <a:r>
              <a:rPr lang="en-US" sz="24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Non-Interstate 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highway system is 77.3. (Excluding border bridges and culverts)</a:t>
            </a:r>
          </a:p>
        </p:txBody>
      </p:sp>
    </p:spTree>
    <p:extLst>
      <p:ext uri="{BB962C8B-B14F-4D97-AF65-F5344CB8AC3E}">
        <p14:creationId xmlns:p14="http://schemas.microsoft.com/office/powerpoint/2010/main" val="1645144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CC38C40-2A99-4D2B-9881-26110D196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59521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B562DA-9ED2-4D36-A0D5-40DCE2A5B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24647"/>
            <a:ext cx="8229600" cy="49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2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9FC781-C22D-47F0-BECE-BF0762302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1639"/>
            <a:ext cx="7886700" cy="659521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 Scenario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08B323-0157-4B0B-A5C8-3F015FC92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60330"/>
            <a:ext cx="7315200" cy="453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46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7AFDB-0508-4ED4-9EC5-F0B535E6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681"/>
            <a:ext cx="7886700" cy="659521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 Scenario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2353B8-75A2-4B72-9AB6-D06FBE7AD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9505"/>
            <a:ext cx="8229600" cy="50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74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18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7AFDB-0508-4ED4-9EC5-F0B535E6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681"/>
            <a:ext cx="7886700" cy="659521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 Scenario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8E256C-5750-4900-93FE-C2BDE9EDC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965182"/>
            <a:ext cx="8229600" cy="492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62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19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97AFDB-0508-4ED4-9EC5-F0B535E6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82681"/>
            <a:ext cx="7886700" cy="659521"/>
          </a:xfrm>
        </p:spPr>
        <p:txBody>
          <a:bodyPr>
            <a:norm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 Scenario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8691DF-0283-4572-98BE-A4F3707CD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805889"/>
            <a:ext cx="8229600" cy="524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1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977640" y="389611"/>
            <a:ext cx="490537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Presentation Overview</a:t>
            </a:r>
            <a:endParaRPr lang="en-US" sz="3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11842" y="1576138"/>
            <a:ext cx="4578818" cy="44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+mj-lt"/>
              <a:buAutoNum type="arabicPeriod"/>
            </a:pPr>
            <a:r>
              <a:rPr lang="en-US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 we assess bridges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summary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8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Funding scenarios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77CB4-3B1F-4EB0-9270-ECC8A18D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771" y="5424488"/>
            <a:ext cx="2743438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60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28650" y="365127"/>
            <a:ext cx="7886700" cy="1162184"/>
          </a:xfrm>
          <a:prstGeom prst="rect">
            <a:avLst/>
          </a:prstGeom>
        </p:spPr>
        <p:txBody>
          <a:bodyPr anchor="ctr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Additional Needs</a:t>
            </a: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6936065" y="650648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fld id="{2B5A6398-5B92-4880-B42C-2D0285FB01C7}" type="slidenum">
              <a:rPr lang="en-US" sz="1350" kern="0" smtClean="0">
                <a:solidFill>
                  <a:sysClr val="windowText" lastClr="00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pPr defTabSz="685800"/>
              <a:t>20</a:t>
            </a:fld>
            <a:endParaRPr lang="en-US" sz="1350" kern="0" dirty="0">
              <a:solidFill>
                <a:sysClr val="windowText" lastClr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0249" y="1574646"/>
            <a:ext cx="77724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There is a need to replace or rehabilitate several large bridges over the next 20 years. </a:t>
            </a:r>
          </a:p>
          <a:p>
            <a:pPr fontAlgn="ctr">
              <a:spcAft>
                <a:spcPts val="600"/>
              </a:spcAft>
            </a:pP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I-280: Rock Island over the Mississippi River (re-deck in FY2021, $17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I-129: Sioux City over the Missouri River (deck overlay in FY2021, $4.97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IA-9: Lansing over the Mississippi River (replace in FY2024, $40 million) 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I-80: Le Claire over the Mississippi River (replace in FY2026, $150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IA-12: Sioux City Gordon Drive Viaduct (replace in FY2027, $105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US-67: Davenport over the Mississippi River (replace beyond 2028, $110 million)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IA-175: Decatur over the Missouri River (replace - $60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US-20: Dubuque over the Mississippi River (replace - $175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US-30: Clinton over the Mississippi River (replace - $125 million )</a:t>
            </a:r>
          </a:p>
          <a:p>
            <a:pPr marL="800100" lvl="1" indent="-342900" font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US-63: Ottumwa Viaduct (replace - $80 million)</a:t>
            </a: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fontAlgn="ctr">
              <a:spcAft>
                <a:spcPts val="600"/>
              </a:spcAft>
            </a:pPr>
            <a:endParaRPr lang="en-US" sz="16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fontAlgn="ctr">
              <a:spcAft>
                <a:spcPts val="600"/>
              </a:spcAft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Note: the costs shown above represent Iowa’s estimated share.</a:t>
            </a:r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30E624F4-BA5D-4A79-8527-CCB99555C293}"/>
              </a:ext>
            </a:extLst>
          </p:cNvPr>
          <p:cNvSpPr/>
          <p:nvPr/>
        </p:nvSpPr>
        <p:spPr>
          <a:xfrm>
            <a:off x="7073286" y="2665935"/>
            <a:ext cx="446100" cy="1305783"/>
          </a:xfrm>
          <a:prstGeom prst="rightBrace">
            <a:avLst>
              <a:gd name="adj1" fmla="val 8333"/>
              <a:gd name="adj2" fmla="val 5067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2FCE7C-4A8C-409E-8A86-0D5DE7275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286" y="4042739"/>
            <a:ext cx="426127" cy="715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FAC7F5-1DB4-481C-B5B4-4C2C92556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068" y="4829707"/>
            <a:ext cx="446100" cy="3915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FA1414-8129-43E6-954E-453C95F4219F}"/>
              </a:ext>
            </a:extLst>
          </p:cNvPr>
          <p:cNvSpPr txBox="1"/>
          <p:nvPr/>
        </p:nvSpPr>
        <p:spPr>
          <a:xfrm>
            <a:off x="7517168" y="3127675"/>
            <a:ext cx="155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10 Years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39434C-CF19-4B99-8BC0-D745DED0B373}"/>
              </a:ext>
            </a:extLst>
          </p:cNvPr>
          <p:cNvSpPr txBox="1"/>
          <p:nvPr/>
        </p:nvSpPr>
        <p:spPr>
          <a:xfrm>
            <a:off x="7526044" y="4209378"/>
            <a:ext cx="155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15 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BCB36-2462-4F33-9FB3-FF88FCB277EF}"/>
              </a:ext>
            </a:extLst>
          </p:cNvPr>
          <p:cNvSpPr txBox="1"/>
          <p:nvPr/>
        </p:nvSpPr>
        <p:spPr>
          <a:xfrm>
            <a:off x="7517168" y="4823222"/>
            <a:ext cx="155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20 Years</a:t>
            </a:r>
          </a:p>
        </p:txBody>
      </p:sp>
    </p:spTree>
    <p:extLst>
      <p:ext uri="{BB962C8B-B14F-4D97-AF65-F5344CB8AC3E}">
        <p14:creationId xmlns:p14="http://schemas.microsoft.com/office/powerpoint/2010/main" val="3743679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Key Take-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aways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21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55387"/>
            <a:ext cx="7886700" cy="4623881"/>
          </a:xfrm>
        </p:spPr>
        <p:txBody>
          <a:bodyPr>
            <a:normAutofit fontScale="62500" lnSpcReduction="20000"/>
          </a:bodyPr>
          <a:lstStyle/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Bridges are inspected routinely at least every 24 months.  Changes in condition are documented.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There is a large inventory of bridges built in the 1960’s and 1970’s.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Good progress has been made reducing the number of bridges classified as poor.  This trend is likely to reverse due to the large number of aging bridges.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the near future some of our spending may be dictated by the FHWA if the total deck area on the NHS exceeds 10% classified as poor.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Border bridges represent large capital improvement projects that need to be planned for far in advance.</a:t>
            </a:r>
          </a:p>
          <a:p>
            <a:pPr marL="285750" lvl="0" indent="-285750"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sustained focus on stewardship is critical.</a:t>
            </a:r>
          </a:p>
        </p:txBody>
      </p:sp>
    </p:spTree>
    <p:extLst>
      <p:ext uri="{BB962C8B-B14F-4D97-AF65-F5344CB8AC3E}">
        <p14:creationId xmlns:p14="http://schemas.microsoft.com/office/powerpoint/2010/main" val="2725305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22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D9E252A-6B05-4566-9779-BB38B5C3B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15975"/>
          </a:xfrm>
        </p:spPr>
        <p:txBody>
          <a:bodyPr/>
          <a:lstStyle/>
          <a:p>
            <a:pPr algn="ctr"/>
            <a:r>
              <a:rPr lang="en-US" dirty="0"/>
              <a:t>Bridge Preservation and Maintenance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3541AA6-13BE-4853-8E74-4882E99393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20800"/>
            <a:ext cx="7886700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What are some of the things we’re doing to preserve and maintain bridges?</a:t>
            </a:r>
          </a:p>
          <a:p>
            <a:endParaRPr lang="en-US" sz="2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Replace aging deck joints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Overlay decks with new wearing surface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Dense concrete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Polyester Polymer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Latex modified concrete layer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Epoxy polymer layer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Repair beams ends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Patch deteriorated deck areas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Install berm and bank protection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stainless steel reinforcing in areas with high potential for corrosion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High Performance Concrete (HPC) in new bridge decks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fewer or no deck joints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16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Use of None Destructive Evaluation (NDE) methods to assess condition</a:t>
            </a:r>
          </a:p>
          <a:p>
            <a:pPr marL="342900" lvl="1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724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F2B1FF-220C-4157-8BA7-D569A6FC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5F395-670B-4502-A4AE-D3D1D635C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6" y="0"/>
            <a:ext cx="435972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C447C-283F-4E26-93CE-2BE183AF8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051" y="136524"/>
            <a:ext cx="4044110" cy="65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73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FC9E32-9173-4C02-9BD4-6B0413FD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576483-FE5A-4C98-B905-B0493B9FE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3644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1F62B2-FE8F-4EBA-AAEB-EB1F50CA0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806294"/>
            <a:ext cx="7315200" cy="29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5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11093-6A69-4217-8CBF-BA1AD5F3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957C0-2D03-4604-87D4-8EB0C36E6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0"/>
            <a:ext cx="3429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FCD711-328B-4E26-9CF8-C282B0BD5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3670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83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B470CA-5396-4EAA-98C0-58DCDD12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6E5A8-275D-4A0D-A34D-D685969C1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0"/>
            <a:ext cx="8153400" cy="3601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19CF1-E97C-4BEC-9896-2C75CD3C4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17" y="3677048"/>
            <a:ext cx="7933333" cy="3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74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06943-9596-428D-9F67-8EC77CB0C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27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865E1-79D1-4E59-B303-3D67121E1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62947"/>
            <a:ext cx="5486400" cy="3364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B144F7-2F0D-4C69-8410-B28DD4D76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3686985"/>
            <a:ext cx="5486400" cy="303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10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A3E759-3EC6-4DBE-9E77-CE912EDA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85AA1-B6D6-4528-BCCC-16EB8B7C5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78" y="3581401"/>
            <a:ext cx="7035644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9F587-AE98-4BD9-885C-D7137CE1A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580" y="76199"/>
            <a:ext cx="614084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5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709DD-CFB9-495E-ACE4-0684E902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4DDD8-4CDA-44E1-B207-9BDB47CC5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978" y="136524"/>
            <a:ext cx="5853672" cy="320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D04423-FC75-4068-BEA9-AF0AD780C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086" y="3622674"/>
            <a:ext cx="476982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24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Bridge Inventory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3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7886700" cy="430546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primary system includes 4,161 bridges and large culverts</a:t>
            </a:r>
          </a:p>
          <a:p>
            <a:pPr lvl="1"/>
            <a:r>
              <a:rPr lang="en-US" sz="25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708, or about 17% on the Interstate</a:t>
            </a:r>
          </a:p>
          <a:p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Added together, the deck area of all primary system bridges is over 45 million square feet – that’s over 1½ square miles.</a:t>
            </a:r>
          </a:p>
          <a:p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If we had to build all of these bridges from scratch today, the cost would exceed $16 billion.</a:t>
            </a:r>
          </a:p>
        </p:txBody>
      </p:sp>
    </p:spTree>
    <p:extLst>
      <p:ext uri="{BB962C8B-B14F-4D97-AF65-F5344CB8AC3E}">
        <p14:creationId xmlns:p14="http://schemas.microsoft.com/office/powerpoint/2010/main" val="24109897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FB83B4-F527-44BA-9BF3-31111F1E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8A38B6-0B50-4DAE-9FE1-843C6591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685800"/>
            <a:ext cx="731520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5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40D75F-8E60-4E15-BEDF-0F4595D6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791179-B637-400E-9B74-C87122D0D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485"/>
            <a:ext cx="4907549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CD84A6-6FC1-4412-93C6-E01E523E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89" y="2698751"/>
            <a:ext cx="458151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223A33-56E7-48D4-A6A3-12438003E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11" y="4163042"/>
            <a:ext cx="4572000" cy="1709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E0C724-C620-4498-BACD-0D62BBE02E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8374" y="165947"/>
            <a:ext cx="4114800" cy="21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37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C3165A-76B2-4A5D-9281-4A116035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40BF5-07B8-4A9C-BE91-1E19A23B2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542925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5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2F29A-97F8-4095-AA08-484C825F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2F1570-11A6-4AE2-8E68-8873820D2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91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6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E85C83-615D-422D-B8E8-68DA528EF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BB0DD-CAB6-4F09-AEE4-57D0A7493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1435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58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9D2D24-08B8-4DFD-A00C-731BD80A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7FB1-D260-40EE-9882-1B475E730012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2BA19-2919-4D84-9726-B85638F3F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42925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0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Bridge Inspection Overview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4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7886700" cy="4305464"/>
          </a:xfrm>
        </p:spPr>
        <p:txBody>
          <a:bodyPr>
            <a:normAutofit fontScale="92500"/>
          </a:bodyPr>
          <a:lstStyle/>
          <a:p>
            <a:pPr marL="400050" indent="-285750"/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 bridges are inspected every 24 months or less.</a:t>
            </a:r>
          </a:p>
          <a:p>
            <a:pPr marL="400050" indent="-285750"/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Fracture Critical bridges are inspected in more detail. </a:t>
            </a:r>
          </a:p>
          <a:p>
            <a:pPr marL="400050" indent="-285750"/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Inspection data is collected in a central database for all 4,161 primary system bridges.</a:t>
            </a:r>
          </a:p>
          <a:p>
            <a:pPr marL="400050" indent="-285750"/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Inspection documentation is used to evaluate the need for replacement, rehab, or repair.</a:t>
            </a:r>
          </a:p>
          <a:p>
            <a:pPr marL="400050" indent="-285750"/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Load capacity of every bridge is calculated based on the inspection findings and used to review heavy load truck permits in an automated system.</a:t>
            </a:r>
          </a:p>
        </p:txBody>
      </p:sp>
    </p:spTree>
    <p:extLst>
      <p:ext uri="{BB962C8B-B14F-4D97-AF65-F5344CB8AC3E}">
        <p14:creationId xmlns:p14="http://schemas.microsoft.com/office/powerpoint/2010/main" val="4037468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5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1B2810D-31BF-471F-AFDB-43D601E82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0"/>
            <a:ext cx="9046077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79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Evaluation and Terms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6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7886700" cy="43054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New terms adopted by FHWA:</a:t>
            </a:r>
          </a:p>
          <a:p>
            <a:r>
              <a:rPr lang="en-US" sz="2800" b="1" u="sng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Good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Deck, Superstructure, and Substructure condition ratings are 7, 8, or 9</a:t>
            </a:r>
            <a:b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800" b="1" u="sng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Fair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– One or more condition ratings for the Deck, Superstructure, or Substructure are 5 or 6</a:t>
            </a:r>
            <a:b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sz="2800" b="1" u="sng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Poor</a:t>
            </a:r>
            <a:r>
              <a:rPr lang="en-US" sz="28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- One or more condition ratings for the Deck, Superstructure, or Substructure are 4 or less</a:t>
            </a:r>
          </a:p>
        </p:txBody>
      </p:sp>
    </p:spTree>
    <p:extLst>
      <p:ext uri="{BB962C8B-B14F-4D97-AF65-F5344CB8AC3E}">
        <p14:creationId xmlns:p14="http://schemas.microsoft.com/office/powerpoint/2010/main" val="90484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59072"/>
          </a:xfrm>
        </p:spPr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 Process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7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521304"/>
            <a:ext cx="7886700" cy="430546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Condition forecasts are performed using software to predict the funding required to achieve a system wide bridge condition.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Models are developed based on past bridge performance to predict future performance of the system.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Viable treatment alternatives are evaluated for each bridge.</a:t>
            </a:r>
          </a:p>
          <a:p>
            <a:pPr>
              <a:lnSpc>
                <a:spcPct val="120000"/>
              </a:lnSpc>
            </a:pP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Model-based optimization is used to predict how much funding is needed to achieve a desired condition.</a:t>
            </a:r>
          </a:p>
        </p:txBody>
      </p:sp>
    </p:spTree>
    <p:extLst>
      <p:ext uri="{BB962C8B-B14F-4D97-AF65-F5344CB8AC3E}">
        <p14:creationId xmlns:p14="http://schemas.microsoft.com/office/powerpoint/2010/main" val="4075056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8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9D77F6-AE3C-425A-937F-365735DD7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3" y="1231201"/>
            <a:ext cx="8230313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5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6065" y="6506487"/>
            <a:ext cx="2057400" cy="273844"/>
          </a:xfrm>
        </p:spPr>
        <p:txBody>
          <a:bodyPr/>
          <a:lstStyle/>
          <a:p>
            <a:pPr defTabSz="685800"/>
            <a:fld id="{2B5A6398-5B92-4880-B42C-2D0285FB01C7}" type="slidenum">
              <a:rPr lang="en-US" sz="1350" kern="0">
                <a:solidFill>
                  <a:sysClr val="windowText" lastClr="000000"/>
                </a:solidFill>
              </a:rPr>
              <a:pPr defTabSz="685800"/>
              <a:t>9</a:t>
            </a:fld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888752-8C02-4F2A-944E-5D35AA3F0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3" y="865410"/>
            <a:ext cx="8230313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650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6DDD87B20D3B4E8BA3329D1F73F3FD" ma:contentTypeVersion="10" ma:contentTypeDescription="Create a new document." ma:contentTypeScope="" ma:versionID="06360ca3259dad9e91468028cc8f631e">
  <xsd:schema xmlns:xsd="http://www.w3.org/2001/XMLSchema" xmlns:xs="http://www.w3.org/2001/XMLSchema" xmlns:p="http://schemas.microsoft.com/office/2006/metadata/properties" xmlns:ns3="b5569257-ea7f-4abd-949f-b97d37e36e1a" xmlns:ns4="1955b6a4-2d87-4690-8190-2eb4b09ca27e" targetNamespace="http://schemas.microsoft.com/office/2006/metadata/properties" ma:root="true" ma:fieldsID="83efbb5f90aaf6d4f8400805efabebc7" ns3:_="" ns4:_="">
    <xsd:import namespace="b5569257-ea7f-4abd-949f-b97d37e36e1a"/>
    <xsd:import namespace="1955b6a4-2d87-4690-8190-2eb4b09ca27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69257-ea7f-4abd-949f-b97d37e36e1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5b6a4-2d87-4690-8190-2eb4b09ca2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BE2425-F91A-4E9E-95E4-AEE8F3AD73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569257-ea7f-4abd-949f-b97d37e36e1a"/>
    <ds:schemaRef ds:uri="1955b6a4-2d87-4690-8190-2eb4b09ca2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FC743A-3234-4614-AC5D-316F823B12EB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b5569257-ea7f-4abd-949f-b97d37e36e1a"/>
    <ds:schemaRef ds:uri="http://purl.org/dc/dcmitype/"/>
    <ds:schemaRef ds:uri="http://schemas.microsoft.com/office/2006/documentManagement/types"/>
    <ds:schemaRef ds:uri="1955b6a4-2d87-4690-8190-2eb4b09ca27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5CE887-A13D-474C-95F1-77E42537E7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3457</TotalTime>
  <Words>1303</Words>
  <Application>Microsoft Office PowerPoint</Application>
  <PresentationFormat>On-screen Show (4:3)</PresentationFormat>
  <Paragraphs>198</Paragraphs>
  <Slides>35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Microsoft Sans Serif</vt:lpstr>
      <vt:lpstr>1_Office Theme</vt:lpstr>
      <vt:lpstr>Office Theme</vt:lpstr>
      <vt:lpstr>PowerPoint Presentation</vt:lpstr>
      <vt:lpstr>PowerPoint Presentation</vt:lpstr>
      <vt:lpstr>Bridge Inventory</vt:lpstr>
      <vt:lpstr>Bridge Inspection Overview</vt:lpstr>
      <vt:lpstr>PowerPoint Presentation</vt:lpstr>
      <vt:lpstr>Condition Evaluation and Terms</vt:lpstr>
      <vt:lpstr>Condition Forecast Process</vt:lpstr>
      <vt:lpstr>PowerPoint Presentation</vt:lpstr>
      <vt:lpstr>PowerPoint Presentation</vt:lpstr>
      <vt:lpstr>PowerPoint Presentation</vt:lpstr>
      <vt:lpstr>PowerPoint Presentation</vt:lpstr>
      <vt:lpstr>Minimum Condition Level</vt:lpstr>
      <vt:lpstr>Condition Forecast</vt:lpstr>
      <vt:lpstr>Condition Index</vt:lpstr>
      <vt:lpstr>Condition Forecast</vt:lpstr>
      <vt:lpstr>Condition Forecast Scenario</vt:lpstr>
      <vt:lpstr>Condition Forecast Scenario</vt:lpstr>
      <vt:lpstr>Condition Forecast Scenario</vt:lpstr>
      <vt:lpstr>Condition Forecast Scenario</vt:lpstr>
      <vt:lpstr>PowerPoint Presentation</vt:lpstr>
      <vt:lpstr>Key Take-aways</vt:lpstr>
      <vt:lpstr>Bridge Preservation and Maintenance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Neubauer, Scott</dc:creator>
  <cp:lastModifiedBy>Neubauer, Scott</cp:lastModifiedBy>
  <cp:revision>91</cp:revision>
  <cp:lastPrinted>2019-11-06T14:09:57Z</cp:lastPrinted>
  <dcterms:created xsi:type="dcterms:W3CDTF">2017-11-22T13:15:27Z</dcterms:created>
  <dcterms:modified xsi:type="dcterms:W3CDTF">2019-12-04T13:19:15Z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0x010100246DDD87B20D3B4E8BA3329D1F73F3FD</vt:lpwstr>
  </property>
  <property fmtid="{D5CDD505-2E9C-101B-9397-08002B2CF9AE}" pid="3" name="_dlc_DocIdItemGuid">
    <vt:lpwstr>5e519d89-9d1d-432a-bd73-ff7dd666682b</vt:lpwstr>
  </property>
</Properties>
</file>