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32" r:id="rId3"/>
    <p:sldId id="347" r:id="rId4"/>
    <p:sldId id="349" r:id="rId5"/>
    <p:sldId id="337" r:id="rId6"/>
    <p:sldId id="367" r:id="rId7"/>
    <p:sldId id="336" r:id="rId8"/>
    <p:sldId id="355" r:id="rId9"/>
    <p:sldId id="287" r:id="rId10"/>
    <p:sldId id="350" r:id="rId11"/>
    <p:sldId id="368" r:id="rId12"/>
    <p:sldId id="357" r:id="rId13"/>
    <p:sldId id="363" r:id="rId14"/>
    <p:sldId id="365" r:id="rId15"/>
    <p:sldId id="364" r:id="rId16"/>
    <p:sldId id="366" r:id="rId17"/>
    <p:sldId id="358" r:id="rId18"/>
    <p:sldId id="33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B55813"/>
    <a:srgbClr val="B1B3B3"/>
    <a:srgbClr val="53565A"/>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550" autoAdjust="0"/>
  </p:normalViewPr>
  <p:slideViewPr>
    <p:cSldViewPr>
      <p:cViewPr varScale="1">
        <p:scale>
          <a:sx n="67" d="100"/>
          <a:sy n="67" d="100"/>
        </p:scale>
        <p:origin x="172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11/21/2019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Iowa’s Clean Air Attainment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Iowa’s Clean Air Attainment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West Ames Changes (Ames Transit Agency)</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New expansion route for #12 Lilac, additional frequency to route #1 Red, additional frequency to route #11 Cherry, and additional frequency to route #7 Purple.</a:t>
            </a:r>
          </a:p>
          <a:p>
            <a:pPr marL="0" indent="0">
              <a:buNone/>
            </a:pPr>
            <a:r>
              <a:rPr lang="en-US" sz="1800" dirty="0">
                <a:latin typeface="PT Sans" panose="020B0503020203020204"/>
              </a:rPr>
              <a:t>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$424,957</a:t>
            </a:r>
          </a:p>
          <a:p>
            <a:pPr marL="0" indent="0">
              <a:spcBef>
                <a:spcPts val="0"/>
              </a:spcBef>
              <a:buClr>
                <a:schemeClr val="tx1"/>
              </a:buClr>
              <a:buNone/>
              <a:defRPr/>
            </a:pPr>
            <a:r>
              <a:rPr lang="en-US" sz="1800" b="1" dirty="0">
                <a:latin typeface="PT Sans" panose="020B0503020203020204"/>
                <a:cs typeface="Arial" pitchFamily="34" charset="0"/>
              </a:rPr>
              <a:t>Requested:   $339,965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10" name="Picture 9">
            <a:extLst>
              <a:ext uri="{FF2B5EF4-FFF2-40B4-BE49-F238E27FC236}">
                <a16:creationId xmlns:a16="http://schemas.microsoft.com/office/drawing/2014/main" id="{B83CE0C9-8B50-4F30-AD05-68FEFA535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1590230"/>
            <a:ext cx="4968551" cy="2826934"/>
          </a:xfrm>
          <a:prstGeom prst="rect">
            <a:avLst/>
          </a:prstGeom>
        </p:spPr>
      </p:pic>
    </p:spTree>
    <p:extLst>
      <p:ext uri="{BB962C8B-B14F-4D97-AF65-F5344CB8AC3E}">
        <p14:creationId xmlns:p14="http://schemas.microsoft.com/office/powerpoint/2010/main" val="149897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First Phase Deployment Ames Traffic Signal Master Plan (Ames)</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Install fiber optic cable and network switching equipment, traffic signal cabinets, Advanced Traffic Controllers, Advanced Traffic Management System, and software to provide communication and traffic management capabilities for the Duff Avenue Corridor.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$1,470,648</a:t>
            </a:r>
          </a:p>
          <a:p>
            <a:pPr marL="0" indent="0">
              <a:spcBef>
                <a:spcPts val="0"/>
              </a:spcBef>
              <a:buClr>
                <a:schemeClr val="tx1"/>
              </a:buClr>
              <a:buNone/>
              <a:defRPr/>
            </a:pPr>
            <a:r>
              <a:rPr lang="en-US" sz="1800" b="1" dirty="0">
                <a:latin typeface="PT Sans" panose="020B0503020203020204"/>
                <a:cs typeface="Arial" pitchFamily="34" charset="0"/>
              </a:rPr>
              <a:t>Requested:   $1,176,518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10" name="Picture 9">
            <a:extLst>
              <a:ext uri="{FF2B5EF4-FFF2-40B4-BE49-F238E27FC236}">
                <a16:creationId xmlns:a16="http://schemas.microsoft.com/office/drawing/2014/main" id="{B83CE0C9-8B50-4F30-AD05-68FEFA53533D}"/>
              </a:ext>
            </a:extLst>
          </p:cNvPr>
          <p:cNvPicPr>
            <a:picLocks noChangeAspect="1"/>
          </p:cNvPicPr>
          <p:nvPr/>
        </p:nvPicPr>
        <p:blipFill rotWithShape="1">
          <a:blip r:embed="rId5">
            <a:extLst>
              <a:ext uri="{28A0092B-C50C-407E-A947-70E740481C1C}">
                <a14:useLocalDpi xmlns:a14="http://schemas.microsoft.com/office/drawing/2010/main" val="0"/>
              </a:ext>
            </a:extLst>
          </a:blip>
          <a:srcRect l="25329" t="18750"/>
          <a:stretch/>
        </p:blipFill>
        <p:spPr>
          <a:xfrm>
            <a:off x="4860032" y="1340768"/>
            <a:ext cx="3749347" cy="4779434"/>
          </a:xfrm>
          <a:prstGeom prst="rect">
            <a:avLst/>
          </a:prstGeom>
        </p:spPr>
      </p:pic>
    </p:spTree>
    <p:extLst>
      <p:ext uri="{BB962C8B-B14F-4D97-AF65-F5344CB8AC3E}">
        <p14:creationId xmlns:p14="http://schemas.microsoft.com/office/powerpoint/2010/main" val="93765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Euclid Ave/Douglas Ave Crosstown – Year Two (Des Moines Area Regional Transit Authority)</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Final year funding request of an all-day crosstown transit service that travels along Euclid Avenue/Douglas Avenue from East 42</a:t>
            </a:r>
            <a:r>
              <a:rPr lang="en-US" sz="1800" baseline="30000" dirty="0">
                <a:latin typeface="PT Sans" panose="020B0503020203020204"/>
              </a:rPr>
              <a:t>nd</a:t>
            </a:r>
            <a:r>
              <a:rPr lang="en-US" sz="1800" dirty="0">
                <a:latin typeface="PT Sans" panose="020B0503020203020204"/>
              </a:rPr>
              <a:t> Street to Merle Hay Road.</a:t>
            </a:r>
          </a:p>
          <a:p>
            <a:pPr marL="0" indent="0">
              <a:buNone/>
            </a:pPr>
            <a:r>
              <a:rPr lang="en-US" sz="1800" dirty="0">
                <a:latin typeface="PT Sans" panose="020B0503020203020204"/>
              </a:rPr>
              <a:t>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$392,186</a:t>
            </a:r>
          </a:p>
          <a:p>
            <a:pPr marL="0" indent="0">
              <a:spcBef>
                <a:spcPts val="0"/>
              </a:spcBef>
              <a:buClr>
                <a:schemeClr val="tx1"/>
              </a:buClr>
              <a:buNone/>
              <a:defRPr/>
            </a:pPr>
            <a:r>
              <a:rPr lang="en-US" sz="1800" b="1" dirty="0">
                <a:latin typeface="PT Sans" panose="020B0503020203020204"/>
                <a:cs typeface="Arial" pitchFamily="34" charset="0"/>
              </a:rPr>
              <a:t>Requested:   $313,749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8" name="Picture 7">
            <a:extLst>
              <a:ext uri="{FF2B5EF4-FFF2-40B4-BE49-F238E27FC236}">
                <a16:creationId xmlns:a16="http://schemas.microsoft.com/office/drawing/2014/main" id="{9030FEB8-08EC-4147-ACA2-46F33CE91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2032425"/>
            <a:ext cx="4968551" cy="1942543"/>
          </a:xfrm>
          <a:prstGeom prst="rect">
            <a:avLst/>
          </a:prstGeom>
        </p:spPr>
      </p:pic>
    </p:spTree>
    <p:extLst>
      <p:ext uri="{BB962C8B-B14F-4D97-AF65-F5344CB8AC3E}">
        <p14:creationId xmlns:p14="http://schemas.microsoft.com/office/powerpoint/2010/main" val="218234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#11 Cherry, Add Night Service – Year 1 (Ames Transit Agency)</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Add new night service trips to the #11 Cherry route to improve safety and due to residential demand.</a:t>
            </a:r>
          </a:p>
          <a:p>
            <a:pPr marL="0" indent="0">
              <a:buNone/>
            </a:pPr>
            <a:r>
              <a:rPr lang="en-US" sz="1800" dirty="0">
                <a:latin typeface="PT Sans" panose="020B0503020203020204"/>
              </a:rPr>
              <a:t>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$40,703</a:t>
            </a:r>
          </a:p>
          <a:p>
            <a:pPr marL="0" indent="0">
              <a:spcBef>
                <a:spcPts val="0"/>
              </a:spcBef>
              <a:buClr>
                <a:schemeClr val="tx1"/>
              </a:buClr>
              <a:buNone/>
              <a:defRPr/>
            </a:pPr>
            <a:r>
              <a:rPr lang="en-US" sz="1800" b="1" dirty="0">
                <a:latin typeface="PT Sans" panose="020B0503020203020204"/>
                <a:cs typeface="Arial" pitchFamily="34" charset="0"/>
              </a:rPr>
              <a:t>Requested:   $32,562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10" name="Picture 9">
            <a:extLst>
              <a:ext uri="{FF2B5EF4-FFF2-40B4-BE49-F238E27FC236}">
                <a16:creationId xmlns:a16="http://schemas.microsoft.com/office/drawing/2014/main" id="{B83CE0C9-8B50-4F30-AD05-68FEFA53533D}"/>
              </a:ext>
            </a:extLst>
          </p:cNvPr>
          <p:cNvPicPr>
            <a:picLocks noChangeAspect="1"/>
          </p:cNvPicPr>
          <p:nvPr/>
        </p:nvPicPr>
        <p:blipFill rotWithShape="1">
          <a:blip r:embed="rId5">
            <a:extLst>
              <a:ext uri="{28A0092B-C50C-407E-A947-70E740481C1C}">
                <a14:useLocalDpi xmlns:a14="http://schemas.microsoft.com/office/drawing/2010/main" val="0"/>
              </a:ext>
            </a:extLst>
          </a:blip>
          <a:srcRect t="6459"/>
          <a:stretch/>
        </p:blipFill>
        <p:spPr>
          <a:xfrm>
            <a:off x="3995936" y="1772816"/>
            <a:ext cx="4968551" cy="2644348"/>
          </a:xfrm>
          <a:prstGeom prst="rect">
            <a:avLst/>
          </a:prstGeom>
        </p:spPr>
      </p:pic>
      <p:pic>
        <p:nvPicPr>
          <p:cNvPr id="8" name="Picture 7">
            <a:extLst>
              <a:ext uri="{FF2B5EF4-FFF2-40B4-BE49-F238E27FC236}">
                <a16:creationId xmlns:a16="http://schemas.microsoft.com/office/drawing/2014/main" id="{2DBE7C49-652B-4A4E-8877-88B8AEC80CB4}"/>
              </a:ext>
            </a:extLst>
          </p:cNvPr>
          <p:cNvPicPr>
            <a:picLocks noChangeAspect="1"/>
          </p:cNvPicPr>
          <p:nvPr/>
        </p:nvPicPr>
        <p:blipFill rotWithShape="1">
          <a:blip r:embed="rId5">
            <a:extLst>
              <a:ext uri="{28A0092B-C50C-407E-A947-70E740481C1C}">
                <a14:useLocalDpi xmlns:a14="http://schemas.microsoft.com/office/drawing/2010/main" val="0"/>
              </a:ext>
            </a:extLst>
          </a:blip>
          <a:srcRect l="62319" t="1" r="21738" b="94067"/>
          <a:stretch/>
        </p:blipFill>
        <p:spPr>
          <a:xfrm>
            <a:off x="3995936" y="1589778"/>
            <a:ext cx="792088" cy="167682"/>
          </a:xfrm>
          <a:prstGeom prst="rect">
            <a:avLst/>
          </a:prstGeom>
        </p:spPr>
      </p:pic>
    </p:spTree>
    <p:extLst>
      <p:ext uri="{BB962C8B-B14F-4D97-AF65-F5344CB8AC3E}">
        <p14:creationId xmlns:p14="http://schemas.microsoft.com/office/powerpoint/2010/main" val="87908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IA 17 (S Ave) Railroad Overpass and 200</a:t>
            </a:r>
            <a:r>
              <a:rPr lang="en-US" sz="2000" b="1" baseline="30000" dirty="0">
                <a:latin typeface="PT Sans" panose="020B0503020203020204"/>
              </a:rPr>
              <a:t>th</a:t>
            </a:r>
            <a:r>
              <a:rPr lang="en-US" sz="2000" b="1" dirty="0">
                <a:latin typeface="PT Sans" panose="020B0503020203020204"/>
              </a:rPr>
              <a:t> Street Connection (Boone County)</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Pave 1.5 mile segment of 200</a:t>
            </a:r>
            <a:r>
              <a:rPr lang="en-US" sz="1800" baseline="30000" dirty="0">
                <a:latin typeface="PT Sans" panose="020B0503020203020204"/>
              </a:rPr>
              <a:t>th</a:t>
            </a:r>
            <a:r>
              <a:rPr lang="en-US" sz="1800" dirty="0">
                <a:latin typeface="PT Sans" panose="020B0503020203020204"/>
              </a:rPr>
              <a:t> Street in Boone County from Boone Industrial Park to realigned IA 17 as a result of closing at-grade railroad crossings at Quartz Avenue and R Avenue.</a:t>
            </a:r>
          </a:p>
          <a:p>
            <a:pPr marL="0" indent="0">
              <a:buNone/>
            </a:pPr>
            <a:r>
              <a:rPr lang="en-US" sz="1800" dirty="0">
                <a:latin typeface="PT Sans" panose="020B0503020203020204"/>
              </a:rPr>
              <a:t>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$2,578,300</a:t>
            </a:r>
          </a:p>
          <a:p>
            <a:pPr marL="0" indent="0">
              <a:spcBef>
                <a:spcPts val="0"/>
              </a:spcBef>
              <a:buClr>
                <a:schemeClr val="tx1"/>
              </a:buClr>
              <a:buNone/>
              <a:defRPr/>
            </a:pPr>
            <a:r>
              <a:rPr lang="en-US" sz="1800" b="1" dirty="0">
                <a:latin typeface="PT Sans" panose="020B0503020203020204"/>
                <a:cs typeface="Arial" pitchFamily="34" charset="0"/>
              </a:rPr>
              <a:t>Requested:   $800,000 (31%)</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10" name="Picture 9">
            <a:extLst>
              <a:ext uri="{FF2B5EF4-FFF2-40B4-BE49-F238E27FC236}">
                <a16:creationId xmlns:a16="http://schemas.microsoft.com/office/drawing/2014/main" id="{B83CE0C9-8B50-4F30-AD05-68FEFA5353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59" t="11643" r="14330" b="37887"/>
          <a:stretch/>
        </p:blipFill>
        <p:spPr>
          <a:xfrm>
            <a:off x="4046526" y="1628800"/>
            <a:ext cx="4807069" cy="2736304"/>
          </a:xfrm>
          <a:prstGeom prst="rect">
            <a:avLst/>
          </a:prstGeom>
        </p:spPr>
      </p:pic>
    </p:spTree>
    <p:extLst>
      <p:ext uri="{BB962C8B-B14F-4D97-AF65-F5344CB8AC3E}">
        <p14:creationId xmlns:p14="http://schemas.microsoft.com/office/powerpoint/2010/main" val="308056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#12 Lilac, Add Midday Service – Year 1 (Ames Transit Agency)</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Add new midday service trips to the #12 Lilac route due to residential demand.</a:t>
            </a:r>
          </a:p>
          <a:p>
            <a:pPr marL="0" indent="0">
              <a:buNone/>
            </a:pPr>
            <a:r>
              <a:rPr lang="en-US" sz="1800" dirty="0">
                <a:latin typeface="PT Sans" panose="020B0503020203020204"/>
              </a:rPr>
              <a:t>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$38,411</a:t>
            </a:r>
          </a:p>
          <a:p>
            <a:pPr marL="0" indent="0">
              <a:spcBef>
                <a:spcPts val="0"/>
              </a:spcBef>
              <a:buClr>
                <a:schemeClr val="tx1"/>
              </a:buClr>
              <a:buNone/>
              <a:defRPr/>
            </a:pPr>
            <a:r>
              <a:rPr lang="en-US" sz="1800" b="1" dirty="0">
                <a:latin typeface="PT Sans" panose="020B0503020203020204"/>
                <a:cs typeface="Arial" pitchFamily="34" charset="0"/>
              </a:rPr>
              <a:t>Requested:   $30,728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10" name="Picture 9">
            <a:extLst>
              <a:ext uri="{FF2B5EF4-FFF2-40B4-BE49-F238E27FC236}">
                <a16:creationId xmlns:a16="http://schemas.microsoft.com/office/drawing/2014/main" id="{B83CE0C9-8B50-4F30-AD05-68FEFA53533D}"/>
              </a:ext>
            </a:extLst>
          </p:cNvPr>
          <p:cNvPicPr>
            <a:picLocks noChangeAspect="1"/>
          </p:cNvPicPr>
          <p:nvPr/>
        </p:nvPicPr>
        <p:blipFill rotWithShape="1">
          <a:blip r:embed="rId5">
            <a:extLst>
              <a:ext uri="{28A0092B-C50C-407E-A947-70E740481C1C}">
                <a14:useLocalDpi xmlns:a14="http://schemas.microsoft.com/office/drawing/2010/main" val="0"/>
              </a:ext>
            </a:extLst>
          </a:blip>
          <a:srcRect t="6459"/>
          <a:stretch/>
        </p:blipFill>
        <p:spPr>
          <a:xfrm>
            <a:off x="3995936" y="1772816"/>
            <a:ext cx="4968551" cy="2644348"/>
          </a:xfrm>
          <a:prstGeom prst="rect">
            <a:avLst/>
          </a:prstGeom>
        </p:spPr>
      </p:pic>
      <p:pic>
        <p:nvPicPr>
          <p:cNvPr id="8" name="Picture 7">
            <a:extLst>
              <a:ext uri="{FF2B5EF4-FFF2-40B4-BE49-F238E27FC236}">
                <a16:creationId xmlns:a16="http://schemas.microsoft.com/office/drawing/2014/main" id="{1A6368CE-897A-45E8-8DD9-4AE1BCAA582A}"/>
              </a:ext>
            </a:extLst>
          </p:cNvPr>
          <p:cNvPicPr>
            <a:picLocks noChangeAspect="1"/>
          </p:cNvPicPr>
          <p:nvPr/>
        </p:nvPicPr>
        <p:blipFill rotWithShape="1">
          <a:blip r:embed="rId5">
            <a:extLst>
              <a:ext uri="{28A0092B-C50C-407E-A947-70E740481C1C}">
                <a14:useLocalDpi xmlns:a14="http://schemas.microsoft.com/office/drawing/2010/main" val="0"/>
              </a:ext>
            </a:extLst>
          </a:blip>
          <a:srcRect l="79710" t="-1207" r="7246" b="93566"/>
          <a:stretch/>
        </p:blipFill>
        <p:spPr>
          <a:xfrm>
            <a:off x="4067943" y="1556792"/>
            <a:ext cx="648073" cy="216024"/>
          </a:xfrm>
          <a:prstGeom prst="rect">
            <a:avLst/>
          </a:prstGeom>
        </p:spPr>
      </p:pic>
    </p:spTree>
    <p:extLst>
      <p:ext uri="{BB962C8B-B14F-4D97-AF65-F5344CB8AC3E}">
        <p14:creationId xmlns:p14="http://schemas.microsoft.com/office/powerpoint/2010/main" val="159020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#6 Brown, Add Night Service – Year 1 (Ames Transit Agency)</a:t>
            </a:r>
            <a:endParaRPr lang="en-US" sz="20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Add new night service trips to the #6 Brown route to improve safety and due to residential demand.</a:t>
            </a:r>
          </a:p>
          <a:p>
            <a:pPr marL="0" indent="0">
              <a:buNone/>
            </a:pPr>
            <a:r>
              <a:rPr lang="en-US" sz="1800" dirty="0">
                <a:latin typeface="PT Sans" panose="020B0503020203020204"/>
              </a:rPr>
              <a:t>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$36,385</a:t>
            </a:r>
          </a:p>
          <a:p>
            <a:pPr marL="0" indent="0">
              <a:spcBef>
                <a:spcPts val="0"/>
              </a:spcBef>
              <a:buClr>
                <a:schemeClr val="tx1"/>
              </a:buClr>
              <a:buNone/>
              <a:defRPr/>
            </a:pPr>
            <a:r>
              <a:rPr lang="en-US" sz="1800" b="1" dirty="0">
                <a:latin typeface="PT Sans" panose="020B0503020203020204"/>
                <a:cs typeface="Arial" pitchFamily="34" charset="0"/>
              </a:rPr>
              <a:t>Requested:   $29,108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10" name="Picture 9">
            <a:extLst>
              <a:ext uri="{FF2B5EF4-FFF2-40B4-BE49-F238E27FC236}">
                <a16:creationId xmlns:a16="http://schemas.microsoft.com/office/drawing/2014/main" id="{B83CE0C9-8B50-4F30-AD05-68FEFA5353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09371" y="1442234"/>
            <a:ext cx="5328591" cy="4117548"/>
          </a:xfrm>
          <a:prstGeom prst="rect">
            <a:avLst/>
          </a:prstGeom>
        </p:spPr>
      </p:pic>
    </p:spTree>
    <p:extLst>
      <p:ext uri="{BB962C8B-B14F-4D97-AF65-F5344CB8AC3E}">
        <p14:creationId xmlns:p14="http://schemas.microsoft.com/office/powerpoint/2010/main" val="326486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2000" b="1" dirty="0">
                <a:latin typeface="PT Sans" panose="020B0503020203020204"/>
              </a:rPr>
              <a:t>Roundabout at Warrior Lane, Ashworth Dr., and Northview Dr. (Waukee)</a:t>
            </a:r>
            <a:endParaRPr lang="en-US" sz="2000" b="1" dirty="0">
              <a:latin typeface="PT Sans" panose="020B0503020203020204"/>
              <a:cs typeface="Arial" pitchFamily="34" charset="0"/>
            </a:endParaRPr>
          </a:p>
          <a:p>
            <a:pPr marL="0" indent="0">
              <a:spcBef>
                <a:spcPts val="0"/>
              </a:spcBef>
              <a:buClr>
                <a:schemeClr val="tx1"/>
              </a:buClr>
              <a:buNone/>
              <a:defRPr/>
            </a:pPr>
            <a:endParaRPr lang="en-US" sz="2000" b="1" dirty="0">
              <a:latin typeface="PT Sans" panose="020B0503020203020204"/>
              <a:cs typeface="Arial" pitchFamily="34" charset="0"/>
            </a:endParaRPr>
          </a:p>
          <a:p>
            <a:pPr marL="0" indent="0">
              <a:buNone/>
            </a:pPr>
            <a:r>
              <a:rPr lang="en-US" sz="1800" dirty="0">
                <a:latin typeface="PT Sans" panose="020B0503020203020204"/>
              </a:rPr>
              <a:t>Reconstruct an existing 5-way stop-controlled intersection into a 4-leg roundabout at Warrior Lane, Ashworth Drive, and Northview Drive in Waukee.</a:t>
            </a:r>
          </a:p>
          <a:p>
            <a:pPr marL="0" indent="0">
              <a:buNone/>
            </a:pPr>
            <a:r>
              <a:rPr lang="en-US" sz="1800" dirty="0">
                <a:latin typeface="PT Sans" panose="020B0503020203020204"/>
              </a:rPr>
              <a:t>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b="1" dirty="0">
                <a:latin typeface="PT Sans" panose="020B0503020203020204"/>
                <a:cs typeface="Arial" pitchFamily="34" charset="0"/>
              </a:rPr>
              <a:t>Total Cost:    $1,900,000</a:t>
            </a:r>
          </a:p>
          <a:p>
            <a:pPr marL="0" indent="0">
              <a:spcBef>
                <a:spcPts val="0"/>
              </a:spcBef>
              <a:buClr>
                <a:schemeClr val="tx1"/>
              </a:buClr>
              <a:buNone/>
              <a:defRPr/>
            </a:pPr>
            <a:r>
              <a:rPr lang="en-US" sz="1800" b="1" dirty="0">
                <a:latin typeface="PT Sans" panose="020B0503020203020204"/>
                <a:cs typeface="Arial" pitchFamily="34" charset="0"/>
              </a:rPr>
              <a:t>Requested:   $1,400,000 (74%)</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8" name="Picture 7">
            <a:extLst>
              <a:ext uri="{FF2B5EF4-FFF2-40B4-BE49-F238E27FC236}">
                <a16:creationId xmlns:a16="http://schemas.microsoft.com/office/drawing/2014/main" id="{88E5D75A-FD1E-4AED-97B7-0C8DEB0A07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44" t="11256" r="17744" b="29247"/>
          <a:stretch/>
        </p:blipFill>
        <p:spPr>
          <a:xfrm>
            <a:off x="4519452" y="1268760"/>
            <a:ext cx="4157003" cy="4961582"/>
          </a:xfrm>
          <a:prstGeom prst="rect">
            <a:avLst/>
          </a:prstGeom>
        </p:spPr>
      </p:pic>
    </p:spTree>
    <p:extLst>
      <p:ext uri="{BB962C8B-B14F-4D97-AF65-F5344CB8AC3E}">
        <p14:creationId xmlns:p14="http://schemas.microsoft.com/office/powerpoint/2010/main" val="120744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982996137"/>
              </p:ext>
            </p:extLst>
          </p:nvPr>
        </p:nvGraphicFramePr>
        <p:xfrm>
          <a:off x="177696" y="1988840"/>
          <a:ext cx="8788608" cy="2862318"/>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512168">
                  <a:extLst>
                    <a:ext uri="{9D8B030D-6E8A-4147-A177-3AD203B41FA5}">
                      <a16:colId xmlns:a16="http://schemas.microsoft.com/office/drawing/2014/main" val="1861506818"/>
                    </a:ext>
                  </a:extLst>
                </a:gridCol>
                <a:gridCol w="1008112">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54106">
                <a:tc>
                  <a:txBody>
                    <a:bodyPr/>
                    <a:lstStyle/>
                    <a:p>
                      <a:pPr algn="ctr"/>
                      <a:r>
                        <a:rPr lang="en-US" sz="1400" b="1" dirty="0"/>
                        <a:t>University Avenue Improvements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Windsor Heights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$5,404,310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54106">
                <a:tc>
                  <a:txBody>
                    <a:bodyPr/>
                    <a:lstStyle/>
                    <a:p>
                      <a:pPr algn="ctr"/>
                      <a:r>
                        <a:rPr lang="en-US" sz="1400" b="1" dirty="0"/>
                        <a:t>Elm Street Bridge Replacement over Canadian Pacific Railway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Davenport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Ineligible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$1,500,000</a:t>
                      </a:r>
                    </a:p>
                    <a:p>
                      <a:pPr algn="ctr"/>
                      <a:r>
                        <a:rPr lang="en-US" sz="1400" b="1"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302244"/>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3288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Iowa’s Clean Air Attainment Program (ICAAP) was created in 1994.</a:t>
            </a:r>
          </a:p>
          <a:p>
            <a:pPr lvl="0">
              <a:spcAft>
                <a:spcPts val="1200"/>
              </a:spcAft>
            </a:pPr>
            <a:r>
              <a:rPr lang="en-US" sz="2200" dirty="0"/>
              <a:t>Modeled after the federal Congestion Mitigation and Air Quality Improvement Program established in 1991.</a:t>
            </a:r>
          </a:p>
          <a:p>
            <a:pPr lvl="0">
              <a:spcAft>
                <a:spcPts val="1200"/>
              </a:spcAft>
            </a:pPr>
            <a:r>
              <a:rPr lang="en-US" sz="2200" dirty="0"/>
              <a:t>Available to cities, counties, public transit agencies, MPOs, RPAs, and state agencies.  Private non-profit or for-profit entities when co-sponsored by an eligible public agency through an annual application program.</a:t>
            </a:r>
          </a:p>
          <a:p>
            <a:pPr lvl="0">
              <a:spcAft>
                <a:spcPts val="1200"/>
              </a:spcAft>
            </a:pPr>
            <a:r>
              <a:rPr lang="en-US" sz="2200" dirty="0"/>
              <a:t>Purpose is to award funds to projects with the highest potential for reducing transportation-related congestion and air pollution.</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Iowa’s Clean Air Attainment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sz="2600" b="1" dirty="0"/>
              <a:t>Vehicle traffic flow improvements (25 points)</a:t>
            </a:r>
          </a:p>
          <a:p>
            <a:pPr lvl="0">
              <a:spcAft>
                <a:spcPts val="1200"/>
              </a:spcAft>
            </a:pPr>
            <a:r>
              <a:rPr lang="en-US" dirty="0"/>
              <a:t>Vehicle miles of travel (VMT) or single-occupant vehicle (SOV) reduction (25 points)</a:t>
            </a:r>
          </a:p>
          <a:p>
            <a:pPr lvl="0">
              <a:spcAft>
                <a:spcPts val="1200"/>
              </a:spcAft>
            </a:pPr>
            <a:r>
              <a:rPr lang="en-US" dirty="0"/>
              <a:t>Estimated vehicle emission reduction (20 points)</a:t>
            </a:r>
          </a:p>
          <a:p>
            <a:pPr lvl="0">
              <a:spcAft>
                <a:spcPts val="1200"/>
              </a:spcAft>
            </a:pPr>
            <a:r>
              <a:rPr lang="en-US" dirty="0"/>
              <a:t>Degree of transportation-related air pollution or traffic congestion (15 points)</a:t>
            </a:r>
          </a:p>
          <a:p>
            <a:pPr lvl="0">
              <a:spcAft>
                <a:spcPts val="1200"/>
              </a:spcAft>
            </a:pPr>
            <a:r>
              <a:rPr lang="en-US" dirty="0"/>
              <a:t>Project cost effectiveness relative to air quality benefits (30 points)</a:t>
            </a:r>
            <a:endParaRPr lang="en-US" sz="2600" b="1" dirty="0"/>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Iowa’s Clean Air Attainment Program funds available:  $4,000,000</a:t>
            </a:r>
          </a:p>
          <a:p>
            <a:pPr lvl="0">
              <a:spcAft>
                <a:spcPts val="1200"/>
              </a:spcAft>
            </a:pPr>
            <a:r>
              <a:rPr lang="en-US" b="1" dirty="0"/>
              <a:t>Application Summary:</a:t>
            </a:r>
          </a:p>
          <a:p>
            <a:pPr lvl="1"/>
            <a:r>
              <a:rPr lang="en-US" b="1" dirty="0"/>
              <a:t>Total number of projects:  10</a:t>
            </a:r>
          </a:p>
          <a:p>
            <a:pPr lvl="1"/>
            <a:r>
              <a:rPr lang="en-US" b="1" dirty="0"/>
              <a:t>Total project costs:  $14,785,900</a:t>
            </a:r>
          </a:p>
          <a:p>
            <a:pPr lvl="1"/>
            <a:r>
              <a:rPr lang="en-US" b="1" dirty="0"/>
              <a:t>Total amount requested:  $6,022,630</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764704"/>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244747528"/>
              </p:ext>
            </p:extLst>
          </p:nvPr>
        </p:nvGraphicFramePr>
        <p:xfrm>
          <a:off x="203533" y="1268760"/>
          <a:ext cx="8788608" cy="5151046"/>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0902">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366994">
                <a:tc>
                  <a:txBody>
                    <a:bodyPr/>
                    <a:lstStyle/>
                    <a:p>
                      <a:pPr algn="ctr"/>
                      <a:r>
                        <a:rPr lang="en-US" sz="1400" b="1" dirty="0">
                          <a:hlinkClick r:id="rId3" action="ppaction://hlinksldjump"/>
                        </a:rPr>
                        <a:t>West Ames Changes: (New Expansion Route #12 Lilac &amp; Bus; Added frequency (#1 Red, #11 Cherry, #7 Purple) – Year 2</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$424,957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$339,965</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$339,965</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41832">
                <a:tc>
                  <a:txBody>
                    <a:bodyPr/>
                    <a:lstStyle/>
                    <a:p>
                      <a:pPr algn="ctr"/>
                      <a:r>
                        <a:rPr lang="en-US" sz="1400" b="1" dirty="0">
                          <a:hlinkClick r:id="rId4" action="ppaction://hlinksldjump"/>
                        </a:rPr>
                        <a:t>First Phase Deployment Ames Traffic Signal Master Plan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City of Ames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$1,470,648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$1,176,518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$1,176,518</a:t>
                      </a:r>
                    </a:p>
                    <a:p>
                      <a:pPr algn="ctr"/>
                      <a:r>
                        <a:rPr lang="en-US" sz="1400" b="1" dirty="0"/>
                        <a:t>(31%)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941832">
                <a:tc>
                  <a:txBody>
                    <a:bodyPr/>
                    <a:lstStyle/>
                    <a:p>
                      <a:pPr algn="ctr"/>
                      <a:r>
                        <a:rPr lang="en-US" sz="1400" b="1" dirty="0">
                          <a:hlinkClick r:id="rId5" action="ppaction://hlinksldjump"/>
                        </a:rPr>
                        <a:t>Euclid/Douglas Avenue Crosstown (Route 50) Year 3</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Des Moines Area Regional Transit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$392,186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$313,749</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$313,749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736465"/>
                  </a:ext>
                </a:extLst>
              </a:tr>
              <a:tr h="941832">
                <a:tc>
                  <a:txBody>
                    <a:bodyPr/>
                    <a:lstStyle/>
                    <a:p>
                      <a:pPr algn="ctr"/>
                      <a:r>
                        <a:rPr lang="en-US" sz="1400" b="1" dirty="0">
                          <a:hlinkClick r:id="rId6" action="ppaction://hlinksldjump"/>
                        </a:rPr>
                        <a:t>#11 Cherry, Add Night Service – Year 1 </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$40,703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$32,562</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$32,562</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15648"/>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7" action="ppaction://hlinksldjump"/>
              </a:rPr>
              <a:t>Jump to applications not recommended for funding</a:t>
            </a:r>
            <a:endParaRPr lang="en-US" sz="12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764704"/>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040541920"/>
              </p:ext>
            </p:extLst>
          </p:nvPr>
        </p:nvGraphicFramePr>
        <p:xfrm>
          <a:off x="203533" y="1268760"/>
          <a:ext cx="8788608" cy="4724326"/>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0902">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41832">
                <a:tc>
                  <a:txBody>
                    <a:bodyPr/>
                    <a:lstStyle/>
                    <a:p>
                      <a:pPr algn="ctr"/>
                      <a:r>
                        <a:rPr lang="en-US" sz="1400" b="1" dirty="0">
                          <a:hlinkClick r:id="rId3" action="ppaction://hlinksldjump"/>
                        </a:rPr>
                        <a:t>Iowa 17 (S. Avenue) Railroad Overpass and 200</a:t>
                      </a:r>
                      <a:r>
                        <a:rPr lang="en-US" sz="1400" b="1" baseline="30000" dirty="0">
                          <a:hlinkClick r:id="rId3" action="ppaction://hlinksldjump"/>
                        </a:rPr>
                        <a:t>th</a:t>
                      </a:r>
                      <a:r>
                        <a:rPr lang="en-US" sz="1400" b="1" dirty="0">
                          <a:hlinkClick r:id="rId3" action="ppaction://hlinksldjump"/>
                        </a:rPr>
                        <a:t> St Connection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Boone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$2,578,300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$800,000</a:t>
                      </a:r>
                    </a:p>
                    <a:p>
                      <a:pPr algn="ctr"/>
                      <a:r>
                        <a:rPr lang="en-US" sz="1400" b="1"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$800,000</a:t>
                      </a:r>
                    </a:p>
                    <a:p>
                      <a:pPr algn="ctr"/>
                      <a:r>
                        <a:rPr lang="en-US" sz="1400" b="1" dirty="0"/>
                        <a:t>(31%)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41832">
                <a:tc>
                  <a:txBody>
                    <a:bodyPr/>
                    <a:lstStyle/>
                    <a:p>
                      <a:pPr algn="ctr"/>
                      <a:r>
                        <a:rPr lang="en-US" sz="1400" b="1" dirty="0">
                          <a:hlinkClick r:id="rId4" action="ppaction://hlinksldjump"/>
                        </a:rPr>
                        <a:t>#12 Lilac, Add Midday Service – Year 1</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$38,411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$30,728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$30,728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941832">
                <a:tc>
                  <a:txBody>
                    <a:bodyPr/>
                    <a:lstStyle/>
                    <a:p>
                      <a:pPr algn="ctr"/>
                      <a:r>
                        <a:rPr lang="en-US" sz="1400" b="1" dirty="0">
                          <a:hlinkClick r:id="rId5" action="ppaction://hlinksldjump"/>
                        </a:rPr>
                        <a:t>#6 Brown, Add Night Service – Year 1</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$36,385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$29,108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$29,108</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736465"/>
                  </a:ext>
                </a:extLst>
              </a:tr>
              <a:tr h="941832">
                <a:tc>
                  <a:txBody>
                    <a:bodyPr/>
                    <a:lstStyle/>
                    <a:p>
                      <a:pPr algn="ctr"/>
                      <a:r>
                        <a:rPr lang="en-US" sz="1400" b="1" dirty="0">
                          <a:hlinkClick r:id="rId6" action="ppaction://hlinksldjump"/>
                        </a:rPr>
                        <a:t>Roundabout at Warrior Lane, Ashworth Dr, and Northview Dr</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Waukee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$1,900,000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$1,400,000</a:t>
                      </a:r>
                    </a:p>
                    <a:p>
                      <a:pPr algn="ctr"/>
                      <a:r>
                        <a:rPr lang="en-US" sz="1400" b="1"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$1,277,370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(67%)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15648"/>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7" action="ppaction://hlinksldjump"/>
              </a:rPr>
              <a:t>Jump to applications not recommended for funding</a:t>
            </a:r>
            <a:endParaRPr lang="en-US" sz="1200" b="1" dirty="0"/>
          </a:p>
        </p:txBody>
      </p:sp>
    </p:spTree>
    <p:extLst>
      <p:ext uri="{BB962C8B-B14F-4D97-AF65-F5344CB8AC3E}">
        <p14:creationId xmlns:p14="http://schemas.microsoft.com/office/powerpoint/2010/main" val="200068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pic>
        <p:nvPicPr>
          <p:cNvPr id="3" name="Picture 2">
            <a:extLst>
              <a:ext uri="{FF2B5EF4-FFF2-40B4-BE49-F238E27FC236}">
                <a16:creationId xmlns:a16="http://schemas.microsoft.com/office/drawing/2014/main" id="{F329B266-3D39-4078-B9D7-E236C0E30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49" y="1124744"/>
            <a:ext cx="8458280" cy="5472607"/>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2132856"/>
            <a:ext cx="7776864" cy="4464496"/>
          </a:xfrm>
          <a:prstGeom prst="rect">
            <a:avLst/>
          </a:prstGeom>
        </p:spPr>
        <p:txBody>
          <a:bodyPr vert="horz" lIns="91440" tIns="45720" rIns="91440" bIns="45720" rtlCol="0">
            <a:normAutofit/>
          </a:bodyPr>
          <a:lstStyle/>
          <a:p>
            <a:pPr lvl="0">
              <a:spcAft>
                <a:spcPts val="1200"/>
              </a:spcAft>
            </a:pPr>
            <a:r>
              <a:rPr lang="en-US" sz="2500" dirty="0"/>
              <a:t>Reduction of Vehicle Hours of Travel: 659,157</a:t>
            </a:r>
          </a:p>
          <a:p>
            <a:pPr lvl="0">
              <a:spcAft>
                <a:spcPts val="1200"/>
              </a:spcAft>
            </a:pPr>
            <a:r>
              <a:rPr lang="en-US" sz="2500" b="1" dirty="0"/>
              <a:t>Reduction of Vehicle Miles of Travel: </a:t>
            </a:r>
            <a:r>
              <a:rPr lang="en-US" sz="2500" dirty="0"/>
              <a:t>5,131,535</a:t>
            </a:r>
            <a:endParaRPr lang="en-US" sz="2500" b="1" dirty="0"/>
          </a:p>
          <a:p>
            <a:pPr lvl="0">
              <a:spcAft>
                <a:spcPts val="1200"/>
              </a:spcAft>
            </a:pPr>
            <a:r>
              <a:rPr lang="en-US" sz="2500" dirty="0"/>
              <a:t>Improved Air Quality</a:t>
            </a:r>
          </a:p>
          <a:p>
            <a:pPr lvl="1"/>
            <a:r>
              <a:rPr lang="en-US" sz="2200" b="1" dirty="0"/>
              <a:t>Reduced CO, VOCs, &amp; NOx Emissions: 239,746 lbs.</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Estimated Annual Benefits of Recommended Projects</a:t>
            </a:r>
          </a:p>
        </p:txBody>
      </p:sp>
    </p:spTree>
    <p:extLst>
      <p:ext uri="{BB962C8B-B14F-4D97-AF65-F5344CB8AC3E}">
        <p14:creationId xmlns:p14="http://schemas.microsoft.com/office/powerpoint/2010/main" val="42091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2366628" y="5445224"/>
            <a:ext cx="4248472"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Zac Bitting</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Iowa’s Clean Air Attainment program manager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Zachary.bitting@iowadot.us</a:t>
            </a:r>
          </a:p>
        </p:txBody>
      </p:sp>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10554</TotalTime>
  <Words>990</Words>
  <Application>Microsoft Office PowerPoint</Application>
  <PresentationFormat>On-screen Show (4:3)</PresentationFormat>
  <Paragraphs>203</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PT Sans</vt:lpstr>
      <vt:lpstr>Office Theme</vt:lpstr>
      <vt:lpstr>PowerPoint Presentation</vt:lpstr>
      <vt:lpstr>Iowa’s Clean Air Attainment Program</vt:lpstr>
      <vt:lpstr>PowerPoint Presentation</vt:lpstr>
      <vt:lpstr>PowerPoint Presentation</vt:lpstr>
      <vt:lpstr>List of Applications Recommended</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Bitting, Zachary</cp:lastModifiedBy>
  <cp:revision>176</cp:revision>
  <cp:lastPrinted>2019-11-20T21:32:13Z</cp:lastPrinted>
  <dcterms:created xsi:type="dcterms:W3CDTF">2014-05-10T08:44:16Z</dcterms:created>
  <dcterms:modified xsi:type="dcterms:W3CDTF">2019-11-21T20:53:41Z</dcterms:modified>
</cp:coreProperties>
</file>