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32" r:id="rId3"/>
    <p:sldId id="347" r:id="rId4"/>
    <p:sldId id="349" r:id="rId5"/>
    <p:sldId id="337" r:id="rId6"/>
    <p:sldId id="356" r:id="rId7"/>
    <p:sldId id="336" r:id="rId8"/>
    <p:sldId id="287" r:id="rId9"/>
    <p:sldId id="352" r:id="rId10"/>
    <p:sldId id="350" r:id="rId11"/>
    <p:sldId id="372" r:id="rId12"/>
    <p:sldId id="373" r:id="rId13"/>
    <p:sldId id="374" r:id="rId14"/>
    <p:sldId id="338" r:id="rId15"/>
    <p:sldId id="367" r:id="rId16"/>
    <p:sldId id="368"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7F"/>
    <a:srgbClr val="B55813"/>
    <a:srgbClr val="B1B3B3"/>
    <a:srgbClr val="53565A"/>
    <a:srgbClr val="871721"/>
    <a:srgbClr val="FF9966"/>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5550" autoAdjust="0"/>
  </p:normalViewPr>
  <p:slideViewPr>
    <p:cSldViewPr>
      <p:cViewPr varScale="1">
        <p:scale>
          <a:sx n="81" d="100"/>
          <a:sy n="81" d="100"/>
        </p:scale>
        <p:origin x="84" y="9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11/26/2019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5472608"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Federal Recreational Trails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4" r:id="rId4"/>
    <p:sldLayoutId id="2147483655" r:id="rId5"/>
    <p:sldLayoutId id="2147483652" r:id="rId6"/>
    <p:sldLayoutId id="2147483653" r:id="rId7"/>
    <p:sldLayoutId id="2147483656" r:id="rId8"/>
    <p:sldLayoutId id="2147483658"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5.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5.xml"/><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5.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5.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6" name="TextBox 5">
            <a:extLst>
              <a:ext uri="{FF2B5EF4-FFF2-40B4-BE49-F238E27FC236}">
                <a16:creationId xmlns:a16="http://schemas.microsoft.com/office/drawing/2014/main" id="{CB023F2D-63D7-4790-8BDE-2DFA6C8EF409}"/>
              </a:ext>
            </a:extLst>
          </p:cNvPr>
          <p:cNvSpPr txBox="1"/>
          <p:nvPr/>
        </p:nvSpPr>
        <p:spPr>
          <a:xfrm>
            <a:off x="323528" y="5301208"/>
            <a:ext cx="8496944" cy="646331"/>
          </a:xfrm>
          <a:prstGeom prst="rect">
            <a:avLst/>
          </a:prstGeom>
          <a:noFill/>
        </p:spPr>
        <p:txBody>
          <a:bodyPr wrap="square" rtlCol="0">
            <a:spAutoFit/>
          </a:bodyPr>
          <a:lstStyle/>
          <a:p>
            <a:r>
              <a:rPr lang="en-US" sz="3600" b="1" dirty="0">
                <a:solidFill>
                  <a:schemeClr val="bg1"/>
                </a:solidFill>
                <a:latin typeface="PT Sans" panose="020B0503020203020204" pitchFamily="34" charset="0"/>
              </a:rPr>
              <a:t>Funding Recommendation</a:t>
            </a:r>
          </a:p>
        </p:txBody>
      </p:sp>
      <p:sp>
        <p:nvSpPr>
          <p:cNvPr id="7" name="TextBox 6">
            <a:extLst>
              <a:ext uri="{FF2B5EF4-FFF2-40B4-BE49-F238E27FC236}">
                <a16:creationId xmlns:a16="http://schemas.microsoft.com/office/drawing/2014/main" id="{9EEEC4D6-EA04-4B21-A205-B47603995269}"/>
              </a:ext>
            </a:extLst>
          </p:cNvPr>
          <p:cNvSpPr txBox="1"/>
          <p:nvPr/>
        </p:nvSpPr>
        <p:spPr>
          <a:xfrm>
            <a:off x="323528" y="4941168"/>
            <a:ext cx="8712968" cy="523220"/>
          </a:xfrm>
          <a:prstGeom prst="rect">
            <a:avLst/>
          </a:prstGeom>
          <a:noFill/>
        </p:spPr>
        <p:txBody>
          <a:bodyPr wrap="square" rtlCol="0">
            <a:spAutoFit/>
          </a:bodyPr>
          <a:lstStyle/>
          <a:p>
            <a:r>
              <a:rPr lang="en-US" sz="2800" dirty="0">
                <a:solidFill>
                  <a:schemeClr val="bg1"/>
                </a:solidFill>
                <a:latin typeface="PT Sans" panose="020B0503020203020204" pitchFamily="34" charset="0"/>
              </a:rPr>
              <a:t>Federal Recreational Trails Program</a:t>
            </a: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600" b="1" dirty="0">
                <a:latin typeface="PT Sans" panose="020B0503020203020204"/>
              </a:rPr>
              <a:t>Support for Program and Bicycle Summit (Iowa DOT)</a:t>
            </a:r>
            <a:endParaRPr lang="en-US" sz="1600" b="1" dirty="0">
              <a:latin typeface="PT Sans" panose="020B0503020203020204"/>
              <a:cs typeface="Arial" pitchFamily="34" charset="0"/>
            </a:endParaRPr>
          </a:p>
          <a:p>
            <a:pPr marL="0" indent="0">
              <a:spcBef>
                <a:spcPts val="0"/>
              </a:spcBef>
              <a:buClr>
                <a:schemeClr val="tx1"/>
              </a:buClr>
              <a:buNone/>
              <a:defRPr/>
            </a:pPr>
            <a:endParaRPr lang="en-US" sz="1600" b="1" dirty="0">
              <a:highlight>
                <a:srgbClr val="FFFF00"/>
              </a:highlight>
              <a:latin typeface="PT Sans" panose="020B0503020203020204"/>
              <a:cs typeface="Arial" pitchFamily="34" charset="0"/>
            </a:endParaRPr>
          </a:p>
          <a:p>
            <a:pPr marL="0" indent="0">
              <a:buNone/>
            </a:pPr>
            <a:r>
              <a:rPr lang="en-US" sz="1600" dirty="0">
                <a:latin typeface="PT Sans" panose="020B0503020203020204"/>
              </a:rPr>
              <a:t>This project provides funding to pay for costs related to operation of the Federal Recreational Trails Program for 2021 and for the 2021 Iowa Bicycle Summit. The Iowa Bicycle Summit is an annual conference providing education on the latest bicycle facilities, technology, and programming. It brings national speakers to Iowa to share bicycle facility successes and best practices from around the United States.  Many of the lessons learned at the Summit have manifested into trail facilities and safety.</a:t>
            </a:r>
            <a:endParaRPr lang="en-US" sz="1600" dirty="0">
              <a:highlight>
                <a:srgbClr val="FFFF00"/>
              </a:highlight>
              <a:latin typeface="PT Sans" panose="020B0503020203020204"/>
            </a:endParaRPr>
          </a:p>
          <a:p>
            <a:pPr marL="0" indent="0">
              <a:buNone/>
            </a:pPr>
            <a:r>
              <a:rPr lang="en-US" sz="1600" dirty="0">
                <a:highlight>
                  <a:srgbClr val="FFFF00"/>
                </a:highlight>
                <a:latin typeface="PT Sans" panose="020B0503020203020204"/>
              </a:rPr>
              <a:t> </a:t>
            </a:r>
            <a:endParaRPr lang="en-US" sz="1600" dirty="0">
              <a:highlight>
                <a:srgbClr val="FFFF00"/>
              </a:highlight>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$8,750</a:t>
            </a:r>
          </a:p>
          <a:p>
            <a:pPr marL="0" indent="0">
              <a:spcBef>
                <a:spcPts val="0"/>
              </a:spcBef>
              <a:buClr>
                <a:schemeClr val="tx1"/>
              </a:buClr>
              <a:buNone/>
              <a:defRPr/>
            </a:pPr>
            <a:r>
              <a:rPr lang="en-US" sz="1600" b="1" dirty="0">
                <a:latin typeface="PT Sans" panose="020B0503020203020204"/>
                <a:cs typeface="Arial" pitchFamily="34" charset="0"/>
              </a:rPr>
              <a:t>Requested:   $7,000 (80%)</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a:t>
            </a:r>
            <a:r>
              <a:rPr lang="en-US" sz="1200" b="1" dirty="0">
                <a:latin typeface="PT Sans" panose="020B0503020203020204"/>
                <a:hlinkClick r:id="rId5" action="ppaction://hlinksldjump"/>
              </a:rPr>
              <a:t> </a:t>
            </a:r>
            <a:endParaRPr lang="en-US" sz="1200" b="1" dirty="0">
              <a:latin typeface="PT Sans" panose="020B0503020203020204"/>
            </a:endParaRPr>
          </a:p>
        </p:txBody>
      </p:sp>
      <p:pic>
        <p:nvPicPr>
          <p:cNvPr id="2" name="Picture 1">
            <a:extLst>
              <a:ext uri="{FF2B5EF4-FFF2-40B4-BE49-F238E27FC236}">
                <a16:creationId xmlns:a16="http://schemas.microsoft.com/office/drawing/2014/main" id="{81F16824-6FB9-4BB6-9C36-6072A080FEDB}"/>
              </a:ext>
            </a:extLst>
          </p:cNvPr>
          <p:cNvPicPr>
            <a:picLocks noChangeAspect="1"/>
          </p:cNvPicPr>
          <p:nvPr/>
        </p:nvPicPr>
        <p:blipFill rotWithShape="1">
          <a:blip r:embed="rId6"/>
          <a:srcRect l="5108" t="6144" r="21268" b="14498"/>
          <a:stretch/>
        </p:blipFill>
        <p:spPr>
          <a:xfrm>
            <a:off x="5173944" y="1628800"/>
            <a:ext cx="2952328" cy="2736304"/>
          </a:xfrm>
          <a:prstGeom prst="rect">
            <a:avLst/>
          </a:prstGeom>
        </p:spPr>
      </p:pic>
    </p:spTree>
    <p:extLst>
      <p:ext uri="{BB962C8B-B14F-4D97-AF65-F5344CB8AC3E}">
        <p14:creationId xmlns:p14="http://schemas.microsoft.com/office/powerpoint/2010/main" val="149897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312367"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600" b="1" dirty="0">
                <a:latin typeface="PT Sans" panose="020B0503020203020204"/>
              </a:rPr>
              <a:t>Cedar Valley Nature Trail Phase 5, Segment 2</a:t>
            </a:r>
          </a:p>
          <a:p>
            <a:pPr marL="0" indent="0">
              <a:spcBef>
                <a:spcPts val="0"/>
              </a:spcBef>
              <a:buClr>
                <a:schemeClr val="tx1"/>
              </a:buClr>
              <a:buNone/>
              <a:defRPr/>
            </a:pPr>
            <a:r>
              <a:rPr lang="en-US" sz="1600" b="1" dirty="0">
                <a:latin typeface="PT Sans" panose="020B0503020203020204"/>
              </a:rPr>
              <a:t>(Linn County Conservation Board)</a:t>
            </a:r>
            <a:endParaRPr lang="en-US" sz="1600" b="1" dirty="0">
              <a:latin typeface="PT Sans" panose="020B0503020203020204"/>
              <a:cs typeface="Arial" pitchFamily="34" charset="0"/>
            </a:endParaRPr>
          </a:p>
          <a:p>
            <a:pPr marL="0" indent="0">
              <a:spcBef>
                <a:spcPts val="0"/>
              </a:spcBef>
              <a:buClr>
                <a:schemeClr val="tx1"/>
              </a:buClr>
              <a:buNone/>
              <a:defRPr/>
            </a:pPr>
            <a:endParaRPr lang="en-US" sz="1600" b="1" dirty="0">
              <a:highlight>
                <a:srgbClr val="FFFF00"/>
              </a:highlight>
              <a:latin typeface="PT Sans" panose="020B0503020203020204"/>
              <a:cs typeface="Arial" pitchFamily="34" charset="0"/>
            </a:endParaRPr>
          </a:p>
          <a:p>
            <a:pPr marL="0" indent="0">
              <a:buNone/>
            </a:pPr>
            <a:r>
              <a:rPr lang="en-US" sz="1600" dirty="0">
                <a:latin typeface="PT Sans" panose="020B0503020203020204"/>
              </a:rPr>
              <a:t>This project will reconstruct and pave a 3.5-mile segment of the Cedar Valley Nature Trail from 56th Street Drive in Benton County to Iowa 150 at Urbana.</a:t>
            </a:r>
            <a:endParaRPr lang="en-US" sz="1600" dirty="0">
              <a:highlight>
                <a:srgbClr val="FFFF00"/>
              </a:highlight>
              <a:latin typeface="PT Sans" panose="020B0503020203020204"/>
            </a:endParaRPr>
          </a:p>
          <a:p>
            <a:pPr marL="0" indent="0">
              <a:buNone/>
            </a:pPr>
            <a:r>
              <a:rPr lang="en-US" sz="1600" dirty="0">
                <a:highlight>
                  <a:srgbClr val="FFFF00"/>
                </a:highlight>
                <a:latin typeface="PT Sans" panose="020B0503020203020204"/>
              </a:rPr>
              <a:t> </a:t>
            </a:r>
            <a:endParaRPr lang="en-US" sz="1600" dirty="0">
              <a:highlight>
                <a:srgbClr val="FFFF00"/>
              </a:highlight>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$1,500,000</a:t>
            </a:r>
          </a:p>
          <a:p>
            <a:pPr marL="0" indent="0">
              <a:spcBef>
                <a:spcPts val="0"/>
              </a:spcBef>
              <a:buClr>
                <a:schemeClr val="tx1"/>
              </a:buClr>
              <a:buNone/>
              <a:defRPr/>
            </a:pPr>
            <a:r>
              <a:rPr lang="en-US" sz="1600" b="1" dirty="0">
                <a:latin typeface="PT Sans" panose="020B0503020203020204"/>
                <a:cs typeface="Arial" pitchFamily="34" charset="0"/>
              </a:rPr>
              <a:t>Requested:   $700,000 (47%)</a:t>
            </a:r>
          </a:p>
          <a:p>
            <a:pPr marL="0" indent="0">
              <a:spcBef>
                <a:spcPts val="0"/>
              </a:spcBef>
              <a:buClr>
                <a:schemeClr val="tx1"/>
              </a:buClr>
              <a:buNone/>
              <a:defRPr/>
            </a:pPr>
            <a:r>
              <a:rPr lang="en-US" sz="1600" b="1" dirty="0">
                <a:latin typeface="PT Sans" panose="020B0503020203020204"/>
                <a:cs typeface="Arial" pitchFamily="34" charset="0"/>
              </a:rPr>
              <a:t>Recommended:  $500,000 (33%)</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a:t>
            </a:r>
            <a:r>
              <a:rPr lang="en-US" sz="1200" b="1" dirty="0">
                <a:latin typeface="PT Sans" panose="020B0503020203020204"/>
                <a:hlinkClick r:id="rId5" action="ppaction://hlinksldjump"/>
              </a:rPr>
              <a:t> </a:t>
            </a:r>
            <a:endParaRPr lang="en-US" sz="1200" b="1" dirty="0">
              <a:latin typeface="PT Sans" panose="020B0503020203020204"/>
            </a:endParaRPr>
          </a:p>
        </p:txBody>
      </p:sp>
      <p:pic>
        <p:nvPicPr>
          <p:cNvPr id="3" name="Picture 2">
            <a:extLst>
              <a:ext uri="{FF2B5EF4-FFF2-40B4-BE49-F238E27FC236}">
                <a16:creationId xmlns:a16="http://schemas.microsoft.com/office/drawing/2014/main" id="{9FD8A1F2-D227-4BEA-857D-000281A0DA45}"/>
              </a:ext>
            </a:extLst>
          </p:cNvPr>
          <p:cNvPicPr>
            <a:picLocks noChangeAspect="1"/>
          </p:cNvPicPr>
          <p:nvPr/>
        </p:nvPicPr>
        <p:blipFill rotWithShape="1">
          <a:blip r:embed="rId6"/>
          <a:srcRect l="14098"/>
          <a:stretch/>
        </p:blipFill>
        <p:spPr>
          <a:xfrm>
            <a:off x="3429297" y="943567"/>
            <a:ext cx="5395866" cy="3349530"/>
          </a:xfrm>
          <a:prstGeom prst="rect">
            <a:avLst/>
          </a:prstGeom>
        </p:spPr>
      </p:pic>
    </p:spTree>
    <p:extLst>
      <p:ext uri="{BB962C8B-B14F-4D97-AF65-F5344CB8AC3E}">
        <p14:creationId xmlns:p14="http://schemas.microsoft.com/office/powerpoint/2010/main" val="408073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2952327"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600" b="1" dirty="0" err="1">
                <a:latin typeface="PT Sans" panose="020B0503020203020204"/>
              </a:rPr>
              <a:t>Tatonka</a:t>
            </a:r>
            <a:r>
              <a:rPr lang="en-US" sz="1600" b="1" dirty="0">
                <a:latin typeface="PT Sans" panose="020B0503020203020204"/>
              </a:rPr>
              <a:t> Ska Trace Rail Trail Phase IV(a)</a:t>
            </a:r>
          </a:p>
          <a:p>
            <a:pPr marL="0" indent="0">
              <a:spcBef>
                <a:spcPts val="0"/>
              </a:spcBef>
              <a:buClr>
                <a:schemeClr val="tx1"/>
              </a:buClr>
              <a:buNone/>
              <a:defRPr/>
            </a:pPr>
            <a:r>
              <a:rPr lang="en-US" sz="1600" b="1" dirty="0">
                <a:latin typeface="PT Sans" panose="020B0503020203020204"/>
              </a:rPr>
              <a:t>(Dickinson County Trails Board)</a:t>
            </a:r>
            <a:endParaRPr lang="en-US" sz="1600" b="1" dirty="0">
              <a:latin typeface="PT Sans" panose="020B0503020203020204"/>
              <a:cs typeface="Arial" pitchFamily="34" charset="0"/>
            </a:endParaRPr>
          </a:p>
          <a:p>
            <a:pPr marL="0" indent="0">
              <a:buNone/>
            </a:pPr>
            <a:r>
              <a:rPr lang="en-US" sz="1600" dirty="0">
                <a:latin typeface="PT Sans" panose="020B0503020203020204"/>
              </a:rPr>
              <a:t>This project will construct a 1.15-mile paved trail on the former Iowa &amp; Northwestern Railroad from Iowa 86 west of Spirit Lake to 193rd Avenue in Montgomery. This project is part of a multi-phase rail trail that will span 37 miles and connect eight northwest Iowa towns joining the Ed Winkel Memorial Trail west of </a:t>
            </a:r>
            <a:r>
              <a:rPr lang="en-US" sz="1600" dirty="0" err="1">
                <a:latin typeface="PT Sans" panose="020B0503020203020204"/>
              </a:rPr>
              <a:t>Allendorf</a:t>
            </a:r>
            <a:r>
              <a:rPr lang="en-US" sz="1600" dirty="0">
                <a:latin typeface="PT Sans" panose="020B0503020203020204"/>
              </a:rPr>
              <a:t> and continuing to Sibley for a total of 43 miles.</a:t>
            </a:r>
            <a:endParaRPr lang="en-US" sz="1600" dirty="0">
              <a:highlight>
                <a:srgbClr val="FFFF00"/>
              </a:highlight>
              <a:latin typeface="PT Sans" panose="020B0503020203020204"/>
            </a:endParaRPr>
          </a:p>
          <a:p>
            <a:pPr marL="0" indent="0">
              <a:buNone/>
            </a:pPr>
            <a:r>
              <a:rPr lang="en-US" sz="1600" dirty="0">
                <a:highlight>
                  <a:srgbClr val="FFFF00"/>
                </a:highlight>
                <a:latin typeface="PT Sans" panose="020B0503020203020204"/>
              </a:rPr>
              <a:t> </a:t>
            </a:r>
            <a:endParaRPr lang="en-US" sz="1600" dirty="0">
              <a:highlight>
                <a:srgbClr val="FFFF00"/>
              </a:highlight>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$883,680</a:t>
            </a:r>
          </a:p>
          <a:p>
            <a:pPr marL="0" indent="0">
              <a:spcBef>
                <a:spcPts val="0"/>
              </a:spcBef>
              <a:buClr>
                <a:schemeClr val="tx1"/>
              </a:buClr>
              <a:buNone/>
              <a:defRPr/>
            </a:pPr>
            <a:r>
              <a:rPr lang="en-US" sz="1600" b="1" dirty="0">
                <a:latin typeface="PT Sans" panose="020B0503020203020204"/>
                <a:cs typeface="Arial" pitchFamily="34" charset="0"/>
              </a:rPr>
              <a:t>Requested:   $221,750 (25%)</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a:t>
            </a:r>
            <a:r>
              <a:rPr lang="en-US" sz="1200" b="1" dirty="0">
                <a:latin typeface="PT Sans" panose="020B0503020203020204"/>
                <a:hlinkClick r:id="rId5" action="ppaction://hlinksldjump"/>
              </a:rPr>
              <a:t> </a:t>
            </a:r>
            <a:endParaRPr lang="en-US" sz="1200" b="1" dirty="0">
              <a:latin typeface="PT Sans" panose="020B0503020203020204"/>
            </a:endParaRPr>
          </a:p>
        </p:txBody>
      </p:sp>
      <p:pic>
        <p:nvPicPr>
          <p:cNvPr id="5" name="Picture 4">
            <a:extLst>
              <a:ext uri="{FF2B5EF4-FFF2-40B4-BE49-F238E27FC236}">
                <a16:creationId xmlns:a16="http://schemas.microsoft.com/office/drawing/2014/main" id="{18D0BD97-D2D3-47FF-A7D6-D0A38DEBB93D}"/>
              </a:ext>
            </a:extLst>
          </p:cNvPr>
          <p:cNvPicPr>
            <a:picLocks noChangeAspect="1"/>
          </p:cNvPicPr>
          <p:nvPr/>
        </p:nvPicPr>
        <p:blipFill>
          <a:blip r:embed="rId6"/>
          <a:stretch>
            <a:fillRect/>
          </a:stretch>
        </p:blipFill>
        <p:spPr>
          <a:xfrm>
            <a:off x="4572000" y="1034380"/>
            <a:ext cx="4010025" cy="4914900"/>
          </a:xfrm>
          <a:prstGeom prst="rect">
            <a:avLst/>
          </a:prstGeom>
        </p:spPr>
      </p:pic>
    </p:spTree>
    <p:extLst>
      <p:ext uri="{BB962C8B-B14F-4D97-AF65-F5344CB8AC3E}">
        <p14:creationId xmlns:p14="http://schemas.microsoft.com/office/powerpoint/2010/main" val="23783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312367"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600" b="1" dirty="0">
                <a:latin typeface="PT Sans" panose="020B0503020203020204"/>
              </a:rPr>
              <a:t>Raccoon River Valley Trail to High Trestle Trail Connector Phase IV</a:t>
            </a:r>
          </a:p>
          <a:p>
            <a:pPr marL="0" indent="0">
              <a:spcBef>
                <a:spcPts val="0"/>
              </a:spcBef>
              <a:buClr>
                <a:schemeClr val="tx1"/>
              </a:buClr>
              <a:buNone/>
              <a:defRPr/>
            </a:pPr>
            <a:r>
              <a:rPr lang="en-US" sz="1600" b="1" dirty="0">
                <a:latin typeface="PT Sans" panose="020B0503020203020204"/>
              </a:rPr>
              <a:t>(Dallas County Conservation Board)</a:t>
            </a:r>
            <a:endParaRPr lang="en-US" sz="1600" b="1" dirty="0">
              <a:latin typeface="PT Sans" panose="020B0503020203020204"/>
              <a:cs typeface="Arial" pitchFamily="34" charset="0"/>
            </a:endParaRPr>
          </a:p>
          <a:p>
            <a:pPr marL="0" indent="0">
              <a:buNone/>
            </a:pPr>
            <a:r>
              <a:rPr lang="en-US" sz="1600" dirty="0">
                <a:latin typeface="PT Sans" panose="020B0503020203020204"/>
              </a:rPr>
              <a:t>This project is a 1,780-feet paved segment of the connector trail and bridge over Beaver Creek east of Perry.   Upon completion of all phases of construction, the 9-mile connector trail will link the Raccoon River Valley Trail and the High Trestle Trail between Perry and Woodward. </a:t>
            </a:r>
          </a:p>
          <a:p>
            <a:pPr marL="0" indent="0">
              <a:buNone/>
            </a:pPr>
            <a:r>
              <a:rPr lang="en-US" sz="1600" dirty="0">
                <a:highlight>
                  <a:srgbClr val="FFFF00"/>
                </a:highlight>
                <a:latin typeface="PT Sans" panose="020B0503020203020204"/>
              </a:rPr>
              <a:t> </a:t>
            </a:r>
            <a:endParaRPr lang="en-US" sz="1600" dirty="0">
              <a:highlight>
                <a:srgbClr val="FFFF00"/>
              </a:highlight>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$664,000</a:t>
            </a:r>
          </a:p>
          <a:p>
            <a:pPr marL="0" indent="0">
              <a:spcBef>
                <a:spcPts val="0"/>
              </a:spcBef>
              <a:buClr>
                <a:schemeClr val="tx1"/>
              </a:buClr>
              <a:buNone/>
              <a:defRPr/>
            </a:pPr>
            <a:r>
              <a:rPr lang="en-US" sz="1600" b="1" dirty="0">
                <a:latin typeface="PT Sans" panose="020B0503020203020204"/>
                <a:cs typeface="Arial" pitchFamily="34" charset="0"/>
              </a:rPr>
              <a:t>Requested:   $441,560 (67%)</a:t>
            </a:r>
          </a:p>
          <a:p>
            <a:pPr marL="0" indent="0">
              <a:spcBef>
                <a:spcPts val="0"/>
              </a:spcBef>
              <a:buClr>
                <a:schemeClr val="tx1"/>
              </a:buClr>
              <a:buNone/>
              <a:defRPr/>
            </a:pPr>
            <a:r>
              <a:rPr lang="en-US" sz="1600" b="1" dirty="0">
                <a:latin typeface="PT Sans" panose="020B0503020203020204"/>
                <a:cs typeface="Arial" pitchFamily="34" charset="0"/>
              </a:rPr>
              <a:t>Recommended:  </a:t>
            </a:r>
            <a:r>
              <a:rPr lang="en-US" sz="1600" b="1" dirty="0">
                <a:latin typeface="PT Sans" panose="020B0503020203020204"/>
              </a:rPr>
              <a:t>$328,175 (49%)</a:t>
            </a:r>
          </a:p>
          <a:p>
            <a:pPr marL="0" indent="0">
              <a:spcBef>
                <a:spcPts val="0"/>
              </a:spcBef>
              <a:buClr>
                <a:schemeClr val="tx1"/>
              </a:buClr>
              <a:buNone/>
              <a:defRPr/>
            </a:pPr>
            <a:endParaRPr lang="en-US" sz="1600" b="1" dirty="0">
              <a:latin typeface="PT Sans" panose="020B0503020203020204"/>
              <a:cs typeface="Arial" pitchFamily="34" charset="0"/>
            </a:endParaRP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a:t>
            </a:r>
            <a:r>
              <a:rPr lang="en-US" sz="1200" b="1" dirty="0">
                <a:latin typeface="PT Sans" panose="020B0503020203020204"/>
                <a:hlinkClick r:id="rId5" action="ppaction://hlinksldjump"/>
              </a:rPr>
              <a:t> </a:t>
            </a:r>
            <a:endParaRPr lang="en-US" sz="1200" b="1" dirty="0">
              <a:latin typeface="PT Sans" panose="020B0503020203020204"/>
            </a:endParaRPr>
          </a:p>
        </p:txBody>
      </p:sp>
      <p:pic>
        <p:nvPicPr>
          <p:cNvPr id="2" name="Picture 1">
            <a:extLst>
              <a:ext uri="{FF2B5EF4-FFF2-40B4-BE49-F238E27FC236}">
                <a16:creationId xmlns:a16="http://schemas.microsoft.com/office/drawing/2014/main" id="{219247CB-9ED3-4719-B3BA-35C132E9D894}"/>
              </a:ext>
            </a:extLst>
          </p:cNvPr>
          <p:cNvPicPr>
            <a:picLocks noChangeAspect="1"/>
          </p:cNvPicPr>
          <p:nvPr/>
        </p:nvPicPr>
        <p:blipFill>
          <a:blip r:embed="rId6"/>
          <a:stretch>
            <a:fillRect/>
          </a:stretch>
        </p:blipFill>
        <p:spPr>
          <a:xfrm>
            <a:off x="3491880" y="731515"/>
            <a:ext cx="5445560" cy="5836476"/>
          </a:xfrm>
          <a:prstGeom prst="rect">
            <a:avLst/>
          </a:prstGeom>
        </p:spPr>
      </p:pic>
    </p:spTree>
    <p:extLst>
      <p:ext uri="{BB962C8B-B14F-4D97-AF65-F5344CB8AC3E}">
        <p14:creationId xmlns:p14="http://schemas.microsoft.com/office/powerpoint/2010/main" val="1351922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dirty="0"/>
              <a:t>Not </a:t>
            </a:r>
            <a:r>
              <a:rPr lang="en-US"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4022321143"/>
              </p:ext>
            </p:extLst>
          </p:nvPr>
        </p:nvGraphicFramePr>
        <p:xfrm>
          <a:off x="177696" y="1988840"/>
          <a:ext cx="8788608" cy="4514154"/>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20080">
                  <a:extLst>
                    <a:ext uri="{9D8B030D-6E8A-4147-A177-3AD203B41FA5}">
                      <a16:colId xmlns:a16="http://schemas.microsoft.com/office/drawing/2014/main" val="3420930524"/>
                    </a:ext>
                  </a:extLst>
                </a:gridCol>
                <a:gridCol w="1368152">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513984">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558062">
                <a:tc>
                  <a:txBody>
                    <a:bodyPr/>
                    <a:lstStyle/>
                    <a:p>
                      <a:pPr algn="ctr"/>
                      <a:r>
                        <a:rPr lang="en-US" sz="1400" b="1" dirty="0"/>
                        <a:t>Heart of Iowa Nature Trail Paving from South Skunk River Bridge to County Road S-14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Story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70.83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$1,006,000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$420,000</a:t>
                      </a:r>
                    </a:p>
                    <a:p>
                      <a:pPr algn="ctr"/>
                      <a:r>
                        <a:rPr lang="en-US" sz="1400" b="1" dirty="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576064">
                <a:tc>
                  <a:txBody>
                    <a:bodyPr/>
                    <a:lstStyle/>
                    <a:p>
                      <a:pPr algn="ctr"/>
                      <a:r>
                        <a:rPr lang="en-US" sz="1400" b="1" dirty="0"/>
                        <a:t>Carlisle Trail Connection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Des Moines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70.29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$2,500,000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$400,000</a:t>
                      </a:r>
                    </a:p>
                    <a:p>
                      <a:pPr algn="ctr"/>
                      <a:r>
                        <a:rPr lang="en-US" sz="1400" b="1"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576064">
                <a:tc>
                  <a:txBody>
                    <a:bodyPr/>
                    <a:lstStyle/>
                    <a:p>
                      <a:pPr algn="ctr"/>
                      <a:r>
                        <a:rPr lang="en-US" sz="1400" b="1" dirty="0"/>
                        <a:t>First Bridge Replica Pedestrian/Bicycle Trail Bridge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River Action, Inc.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69.14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$3,001,236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$750,000</a:t>
                      </a:r>
                    </a:p>
                    <a:p>
                      <a:pPr algn="ctr"/>
                      <a:r>
                        <a:rPr lang="en-US" sz="1400" b="1"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693719"/>
                  </a:ext>
                </a:extLst>
              </a:tr>
              <a:tr h="576064">
                <a:tc>
                  <a:txBody>
                    <a:bodyPr/>
                    <a:lstStyle/>
                    <a:p>
                      <a:pPr algn="ctr"/>
                      <a:r>
                        <a:rPr lang="en-US" sz="1400" b="1" dirty="0"/>
                        <a:t>Let's </a:t>
                      </a:r>
                      <a:r>
                        <a:rPr lang="en-US" sz="1400" b="1" dirty="0" err="1"/>
                        <a:t>Konnect</a:t>
                      </a:r>
                      <a:r>
                        <a:rPr lang="en-US" sz="1400" b="1" dirty="0"/>
                        <a:t>! Riverfront Trail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Keokuk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68.57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$808,528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$253,198</a:t>
                      </a:r>
                    </a:p>
                    <a:p>
                      <a:pPr algn="ctr"/>
                      <a:r>
                        <a:rPr lang="en-US" sz="1400" b="1"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80548"/>
                  </a:ext>
                </a:extLst>
              </a:tr>
              <a:tr h="504056">
                <a:tc>
                  <a:txBody>
                    <a:bodyPr/>
                    <a:lstStyle/>
                    <a:p>
                      <a:pPr algn="ctr"/>
                      <a:r>
                        <a:rPr lang="en-US" sz="1400" b="1" dirty="0"/>
                        <a:t>George </a:t>
                      </a:r>
                      <a:r>
                        <a:rPr lang="en-US" sz="1400" b="1" dirty="0" err="1"/>
                        <a:t>Wyth</a:t>
                      </a:r>
                      <a:r>
                        <a:rPr lang="en-US" sz="1400" b="1" dirty="0"/>
                        <a:t> State Park Trail Replacement Phase 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Department of Natural Resources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68.50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$335,000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$268,000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8034571"/>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107504" y="6453336"/>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33288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dirty="0"/>
              <a:t>Not </a:t>
            </a:r>
            <a:r>
              <a:rPr lang="en-US"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270651634"/>
              </p:ext>
            </p:extLst>
          </p:nvPr>
        </p:nvGraphicFramePr>
        <p:xfrm>
          <a:off x="177696" y="1988840"/>
          <a:ext cx="8788608" cy="406943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20080">
                  <a:extLst>
                    <a:ext uri="{9D8B030D-6E8A-4147-A177-3AD203B41FA5}">
                      <a16:colId xmlns:a16="http://schemas.microsoft.com/office/drawing/2014/main" val="3420930524"/>
                    </a:ext>
                  </a:extLst>
                </a:gridCol>
                <a:gridCol w="1368152">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513984">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558062">
                <a:tc>
                  <a:txBody>
                    <a:bodyPr/>
                    <a:lstStyle/>
                    <a:p>
                      <a:pPr algn="ctr"/>
                      <a:r>
                        <a:rPr lang="en-US" sz="1400" b="1" dirty="0"/>
                        <a:t>Connecting Fort Madison!  Phase IV</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Fort Madison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67.86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$415,180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$260,000</a:t>
                      </a:r>
                    </a:p>
                    <a:p>
                      <a:pPr algn="ctr"/>
                      <a:r>
                        <a:rPr lang="en-US" sz="1400" b="1" dirty="0"/>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576064">
                <a:tc>
                  <a:txBody>
                    <a:bodyPr/>
                    <a:lstStyle/>
                    <a:p>
                      <a:pPr algn="ctr"/>
                      <a:r>
                        <a:rPr lang="en-US" sz="1400" b="1" dirty="0"/>
                        <a:t>Iowa Great Lakes Connection Trail Phase III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Clay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$458,394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$366,715</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576064">
                <a:tc>
                  <a:txBody>
                    <a:bodyPr/>
                    <a:lstStyle/>
                    <a:p>
                      <a:pPr algn="ctr"/>
                      <a:r>
                        <a:rPr lang="en-US" sz="1400" b="1" dirty="0"/>
                        <a:t>High Trestle Trail to City of Boone Trail Phase 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Boone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64.29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$418,000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$234,400</a:t>
                      </a:r>
                    </a:p>
                    <a:p>
                      <a:pPr algn="ctr"/>
                      <a:r>
                        <a:rPr lang="en-US" sz="1400" b="1" dirty="0"/>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693719"/>
                  </a:ext>
                </a:extLst>
              </a:tr>
              <a:tr h="576064">
                <a:tc>
                  <a:txBody>
                    <a:bodyPr/>
                    <a:lstStyle/>
                    <a:p>
                      <a:pPr algn="ctr"/>
                      <a:r>
                        <a:rPr lang="en-US" sz="1400" b="1" dirty="0"/>
                        <a:t>Admiral Trail Phase 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Farragut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58.57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$421,500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$337,200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80548"/>
                  </a:ext>
                </a:extLst>
              </a:tr>
              <a:tr h="504056">
                <a:tc>
                  <a:txBody>
                    <a:bodyPr/>
                    <a:lstStyle/>
                    <a:p>
                      <a:pPr algn="ctr"/>
                      <a:r>
                        <a:rPr lang="en-US" sz="1400" b="1" dirty="0"/>
                        <a:t>Glenwood Trail System</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Glenwood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57.29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$1,488,663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$300,000</a:t>
                      </a:r>
                    </a:p>
                    <a:p>
                      <a:pPr algn="ctr"/>
                      <a:r>
                        <a:rPr lang="en-US" sz="1400" b="1"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8034571"/>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107504" y="6453336"/>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2177759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dirty="0"/>
              <a:t>Not </a:t>
            </a:r>
            <a:r>
              <a:rPr lang="en-US"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2018133825"/>
              </p:ext>
            </p:extLst>
          </p:nvPr>
        </p:nvGraphicFramePr>
        <p:xfrm>
          <a:off x="177696" y="1916832"/>
          <a:ext cx="8788608" cy="458759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20080">
                  <a:extLst>
                    <a:ext uri="{9D8B030D-6E8A-4147-A177-3AD203B41FA5}">
                      <a16:colId xmlns:a16="http://schemas.microsoft.com/office/drawing/2014/main" val="3420930524"/>
                    </a:ext>
                  </a:extLst>
                </a:gridCol>
                <a:gridCol w="1368152">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513984">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558062">
                <a:tc>
                  <a:txBody>
                    <a:bodyPr/>
                    <a:lstStyle/>
                    <a:p>
                      <a:pPr algn="ctr"/>
                      <a:r>
                        <a:rPr lang="en-US" sz="1400" b="1" dirty="0"/>
                        <a:t>High Line Trail Phase 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Mason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56.29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$328,903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$258,903</a:t>
                      </a:r>
                    </a:p>
                    <a:p>
                      <a:pPr algn="ctr"/>
                      <a:r>
                        <a:rPr lang="en-US" sz="1400" b="1" dirty="0"/>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576064">
                <a:tc>
                  <a:txBody>
                    <a:bodyPr/>
                    <a:lstStyle/>
                    <a:p>
                      <a:pPr algn="ctr"/>
                      <a:r>
                        <a:rPr lang="en-US" sz="1400" b="1" dirty="0"/>
                        <a:t>Saunders Park Trail Connection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Mount Pleasant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$539,950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$175,000</a:t>
                      </a:r>
                    </a:p>
                    <a:p>
                      <a:pPr algn="ctr"/>
                      <a:r>
                        <a:rPr lang="en-US" sz="1400" b="1"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576064">
                <a:tc>
                  <a:txBody>
                    <a:bodyPr/>
                    <a:lstStyle/>
                    <a:p>
                      <a:pPr algn="ctr"/>
                      <a:r>
                        <a:rPr lang="en-US" sz="1400" b="1" dirty="0"/>
                        <a:t>Bluffton Road (County Road W20) Shoulder Paving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Winneshiek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49.86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$240,000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693719"/>
                  </a:ext>
                </a:extLst>
              </a:tr>
              <a:tr h="492616">
                <a:tc>
                  <a:txBody>
                    <a:bodyPr/>
                    <a:lstStyle/>
                    <a:p>
                      <a:pPr algn="ctr"/>
                      <a:r>
                        <a:rPr lang="en-US" sz="1400" b="1" dirty="0"/>
                        <a:t>Plywood Trail Stage 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Le Mars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$3,250,000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$500,000</a:t>
                      </a:r>
                    </a:p>
                    <a:p>
                      <a:pPr algn="ctr"/>
                      <a:r>
                        <a:rPr lang="en-US" sz="1400" b="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80548"/>
                  </a:ext>
                </a:extLst>
              </a:tr>
              <a:tr h="504056">
                <a:tc>
                  <a:txBody>
                    <a:bodyPr/>
                    <a:lstStyle/>
                    <a:p>
                      <a:pPr algn="ctr"/>
                      <a:r>
                        <a:rPr lang="en-US" sz="1400" b="1" dirty="0"/>
                        <a:t>Bonham Memorial Park Trail Linkup</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Montezuma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44.86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$16,650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$13,150</a:t>
                      </a:r>
                    </a:p>
                    <a:p>
                      <a:pPr algn="ctr"/>
                      <a:r>
                        <a:rPr lang="en-US" sz="1400" b="1" dirty="0"/>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8034571"/>
                  </a:ext>
                </a:extLst>
              </a:tr>
              <a:tr h="504056">
                <a:tc>
                  <a:txBody>
                    <a:bodyPr/>
                    <a:lstStyle/>
                    <a:p>
                      <a:pPr algn="ctr"/>
                      <a:r>
                        <a:rPr lang="en-US" sz="1400" b="1" dirty="0"/>
                        <a:t>Underwood Trail Connector along Railroad Highway Trail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Underwood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31.86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$950,400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$760,320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16477"/>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107504" y="6453336"/>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310722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Autofit/>
          </a:bodyPr>
          <a:lstStyle/>
          <a:p>
            <a:pPr lvl="0">
              <a:spcAft>
                <a:spcPts val="1200"/>
              </a:spcAft>
            </a:pPr>
            <a:r>
              <a:rPr lang="en-US" sz="2200" dirty="0"/>
              <a:t>Federal program created in 1991</a:t>
            </a:r>
          </a:p>
          <a:p>
            <a:pPr lvl="0">
              <a:spcAft>
                <a:spcPts val="1200"/>
              </a:spcAft>
            </a:pPr>
            <a:r>
              <a:rPr lang="en-US" sz="2200" dirty="0"/>
              <a:t>Available to federal, state, and local government agencies.  Private individuals and organizations may apply with a government co-sponsor.</a:t>
            </a:r>
          </a:p>
          <a:p>
            <a:pPr lvl="0"/>
            <a:r>
              <a:rPr lang="en-US" sz="2200" dirty="0"/>
              <a:t>Purpose is to develop and maintain recreational trails and trail related facilities for both motorized and non-motorized trail users.</a:t>
            </a:r>
          </a:p>
          <a:p>
            <a:pPr lvl="0"/>
            <a:r>
              <a:rPr lang="en-US" sz="2200" dirty="0"/>
              <a:t>Eligible projects include:</a:t>
            </a:r>
          </a:p>
          <a:p>
            <a:pPr lvl="1"/>
            <a:r>
              <a:rPr lang="en-US" sz="2000" dirty="0"/>
              <a:t>Maintenance and restoration of existing trails, development of trailside and trailhead facilities, purchase of trail construction and maintenance equipment, construction of new trails, and acquisition of land for trails.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699519"/>
            <a:ext cx="7886700" cy="936104"/>
          </a:xfrm>
        </p:spPr>
        <p:txBody>
          <a:bodyPr>
            <a:noAutofit/>
          </a:bodyPr>
          <a:lstStyle/>
          <a:p>
            <a:r>
              <a:rPr lang="en-US" sz="3400" b="1" dirty="0">
                <a:solidFill>
                  <a:schemeClr val="tx2"/>
                </a:solidFill>
              </a:rPr>
              <a:t>Federal Recreational Trail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rmAutofit fontScale="55000" lnSpcReduction="20000"/>
          </a:bodyPr>
          <a:lstStyle/>
          <a:p>
            <a:pPr lvl="0">
              <a:spcAft>
                <a:spcPts val="1200"/>
              </a:spcAft>
            </a:pPr>
            <a:r>
              <a:rPr lang="en-US" sz="2600" b="1" dirty="0"/>
              <a:t>Degree to which motorized and non-motorized trail use are accommodated. (10 points)</a:t>
            </a:r>
          </a:p>
          <a:p>
            <a:pPr lvl="0">
              <a:spcAft>
                <a:spcPts val="1200"/>
              </a:spcAft>
            </a:pPr>
            <a:r>
              <a:rPr lang="en-US" sz="2600" b="1" dirty="0"/>
              <a:t>Greatest number of compatible multi-purpose uses. (10 points)</a:t>
            </a:r>
          </a:p>
          <a:p>
            <a:pPr lvl="0">
              <a:spcAft>
                <a:spcPts val="1200"/>
              </a:spcAft>
            </a:pPr>
            <a:r>
              <a:rPr lang="en-US" dirty="0"/>
              <a:t>Access and use for persons with disabilities, older citizens, economically challenged and other special populations or groups.  (10 points)</a:t>
            </a:r>
          </a:p>
          <a:p>
            <a:pPr lvl="0">
              <a:spcAft>
                <a:spcPts val="1200"/>
              </a:spcAft>
            </a:pPr>
            <a:r>
              <a:rPr lang="en-US" sz="2600" b="1" dirty="0"/>
              <a:t>Provides development of trail linkages. (10 points)</a:t>
            </a:r>
          </a:p>
          <a:p>
            <a:pPr lvl="0">
              <a:spcAft>
                <a:spcPts val="1200"/>
              </a:spcAft>
            </a:pPr>
            <a:r>
              <a:rPr lang="en-US" dirty="0"/>
              <a:t>Opportunities for new partnerships between trail users and private interests. (10 points)</a:t>
            </a:r>
          </a:p>
          <a:p>
            <a:pPr lvl="0">
              <a:spcAft>
                <a:spcPts val="1200"/>
              </a:spcAft>
            </a:pPr>
            <a:r>
              <a:rPr lang="en-US" sz="2600" b="1" dirty="0"/>
              <a:t>Identified in or furthers a specific goal of a state, regional, or local plan. (10 points)</a:t>
            </a:r>
          </a:p>
          <a:p>
            <a:pPr lvl="0">
              <a:spcAft>
                <a:spcPts val="1200"/>
              </a:spcAft>
            </a:pPr>
            <a:r>
              <a:rPr lang="en-US" sz="2600" b="1" dirty="0"/>
              <a:t>Leverages greater public or private investments. (10 points)</a:t>
            </a:r>
          </a:p>
          <a:p>
            <a:pPr lvl="0">
              <a:spcAft>
                <a:spcPts val="1200"/>
              </a:spcAft>
            </a:pPr>
            <a:r>
              <a:rPr lang="en-US" dirty="0"/>
              <a:t>Citizen involvement in the project’s conception and implementation (10 points)</a:t>
            </a:r>
          </a:p>
          <a:p>
            <a:pPr lvl="0">
              <a:spcAft>
                <a:spcPts val="1200"/>
              </a:spcAft>
            </a:pPr>
            <a:r>
              <a:rPr lang="en-US" sz="2600" b="1" dirty="0"/>
              <a:t>Degree to which project ties in to </a:t>
            </a:r>
            <a:r>
              <a:rPr lang="en-US" dirty="0"/>
              <a:t>other trails. (10 points)</a:t>
            </a:r>
          </a:p>
          <a:p>
            <a:pPr lvl="0">
              <a:spcAft>
                <a:spcPts val="1200"/>
              </a:spcAft>
            </a:pPr>
            <a:r>
              <a:rPr lang="en-US" sz="2600" b="1" dirty="0"/>
              <a:t>Public/private partnerships to continue operation </a:t>
            </a:r>
            <a:r>
              <a:rPr lang="en-US" dirty="0"/>
              <a:t>and maintenance. (15 points)</a:t>
            </a:r>
          </a:p>
          <a:p>
            <a:pPr lvl="0">
              <a:spcAft>
                <a:spcPts val="1200"/>
              </a:spcAft>
            </a:pPr>
            <a:r>
              <a:rPr lang="en-US" dirty="0"/>
              <a:t>T</a:t>
            </a:r>
            <a:r>
              <a:rPr lang="en-US" sz="2600" b="1" dirty="0"/>
              <a:t>rails with national designation or resulting in the cleanup of an area. (10 points)</a:t>
            </a:r>
          </a:p>
        </p:txBody>
      </p:sp>
      <p:sp>
        <p:nvSpPr>
          <p:cNvPr id="5" name="Title 10">
            <a:extLst>
              <a:ext uri="{FF2B5EF4-FFF2-40B4-BE49-F238E27FC236}">
                <a16:creationId xmlns:a16="http://schemas.microsoft.com/office/drawing/2014/main" id="{8F42A082-033A-4C0F-986F-7776BA315ECE}"/>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Project Evaluation Criteria</a:t>
            </a:r>
          </a:p>
        </p:txBody>
      </p:sp>
    </p:spTree>
    <p:extLst>
      <p:ext uri="{BB962C8B-B14F-4D97-AF65-F5344CB8AC3E}">
        <p14:creationId xmlns:p14="http://schemas.microsoft.com/office/powerpoint/2010/main" val="42870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rmAutofit/>
          </a:bodyPr>
          <a:lstStyle/>
          <a:p>
            <a:pPr lvl="0">
              <a:spcAft>
                <a:spcPts val="1200"/>
              </a:spcAft>
            </a:pPr>
            <a:r>
              <a:rPr lang="en-US" dirty="0"/>
              <a:t>Available Funding:</a:t>
            </a:r>
          </a:p>
          <a:p>
            <a:pPr lvl="1"/>
            <a:r>
              <a:rPr lang="en-US" b="1" dirty="0"/>
              <a:t>Annual appropriation:	$1,300,000</a:t>
            </a:r>
          </a:p>
          <a:p>
            <a:pPr lvl="1"/>
            <a:r>
              <a:rPr lang="en-US" b="1" dirty="0"/>
              <a:t>Underrun/withdrawals:	</a:t>
            </a:r>
            <a:r>
              <a:rPr lang="en-US" b="1" u="sng" dirty="0"/>
              <a:t>$     83,485</a:t>
            </a:r>
          </a:p>
          <a:p>
            <a:pPr lvl="1"/>
            <a:r>
              <a:rPr lang="en-US" b="1" dirty="0"/>
              <a:t>Funds awarded: 		$1,383,485</a:t>
            </a:r>
          </a:p>
          <a:p>
            <a:pPr lvl="0">
              <a:spcAft>
                <a:spcPts val="1200"/>
              </a:spcAft>
            </a:pPr>
            <a:r>
              <a:rPr lang="en-US" b="1" dirty="0"/>
              <a:t>Application Summary:</a:t>
            </a:r>
          </a:p>
          <a:p>
            <a:pPr lvl="1"/>
            <a:r>
              <a:rPr lang="en-US" b="1" dirty="0"/>
              <a:t>Total number of projects:  20</a:t>
            </a:r>
          </a:p>
          <a:p>
            <a:pPr lvl="1"/>
            <a:r>
              <a:rPr lang="en-US" b="1" dirty="0"/>
              <a:t>Total project costs:  $19,694,284</a:t>
            </a:r>
          </a:p>
          <a:p>
            <a:pPr lvl="1"/>
            <a:r>
              <a:rPr lang="en-US" b="1" dirty="0"/>
              <a:t>Total amount requested:  $7,226,756</a:t>
            </a:r>
          </a:p>
        </p:txBody>
      </p:sp>
      <p:sp>
        <p:nvSpPr>
          <p:cNvPr id="5" name="Title 10">
            <a:extLst>
              <a:ext uri="{FF2B5EF4-FFF2-40B4-BE49-F238E27FC236}">
                <a16:creationId xmlns:a16="http://schemas.microsoft.com/office/drawing/2014/main" id="{C66066E1-1CDF-4981-B319-508E795C1FD5}"/>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Available Funding and Application Summary</a:t>
            </a:r>
          </a:p>
        </p:txBody>
      </p:sp>
    </p:spTree>
    <p:extLst>
      <p:ext uri="{BB962C8B-B14F-4D97-AF65-F5344CB8AC3E}">
        <p14:creationId xmlns:p14="http://schemas.microsoft.com/office/powerpoint/2010/main" val="238237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96152" y="1017336"/>
            <a:ext cx="7886700" cy="360040"/>
          </a:xfrm>
          <a:prstGeom prst="rect">
            <a:avLst/>
          </a:prstGeom>
        </p:spPr>
        <p:txBody>
          <a:bodyPr>
            <a:noAutofit/>
          </a:bodyPr>
          <a:lstStyle/>
          <a:p>
            <a:r>
              <a:rPr lang="en-US" b="1" dirty="0">
                <a:solidFill>
                  <a:schemeClr val="tx2"/>
                </a:solidFill>
              </a:rPr>
              <a:t>List of Motorized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502582755"/>
              </p:ext>
            </p:extLst>
          </p:nvPr>
        </p:nvGraphicFramePr>
        <p:xfrm>
          <a:off x="177696" y="1706165"/>
          <a:ext cx="8788608" cy="1908212"/>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954106">
                <a:tc>
                  <a:txBody>
                    <a:bodyPr/>
                    <a:lstStyle/>
                    <a:p>
                      <a:pPr algn="ctr"/>
                      <a:r>
                        <a:rPr lang="en-US" sz="1400" b="1" dirty="0">
                          <a:hlinkClick r:id="rId3" action="ppaction://hlinksldjump"/>
                        </a:rPr>
                        <a:t>Bluff Creek OHV Park Bridge Replacements</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DNR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65.83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$408,200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$326,560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$326,560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bl>
          </a:graphicData>
        </a:graphic>
      </p:graphicFrame>
      <p:sp>
        <p:nvSpPr>
          <p:cNvPr id="3" name="TextBox 2">
            <a:extLst>
              <a:ext uri="{FF2B5EF4-FFF2-40B4-BE49-F238E27FC236}">
                <a16:creationId xmlns:a16="http://schemas.microsoft.com/office/drawing/2014/main" id="{F5820BDE-4DE8-4E70-B05F-14D44B56349D}"/>
              </a:ext>
            </a:extLst>
          </p:cNvPr>
          <p:cNvSpPr txBox="1"/>
          <p:nvPr/>
        </p:nvSpPr>
        <p:spPr>
          <a:xfrm>
            <a:off x="0" y="6525344"/>
            <a:ext cx="7164288" cy="276999"/>
          </a:xfrm>
          <a:prstGeom prst="rect">
            <a:avLst/>
          </a:prstGeom>
          <a:noFill/>
        </p:spPr>
        <p:txBody>
          <a:bodyPr wrap="square" rtlCol="0">
            <a:spAutoFit/>
          </a:bodyPr>
          <a:lstStyle/>
          <a:p>
            <a:r>
              <a:rPr lang="en-US" sz="1200" b="1" dirty="0">
                <a:hlinkClick r:id="rId4" action="ppaction://hlinksldjump"/>
              </a:rPr>
              <a:t>Jump to applications not recommended for funding</a:t>
            </a:r>
            <a:endParaRPr lang="en-US" sz="1200" b="1" dirty="0"/>
          </a:p>
        </p:txBody>
      </p:sp>
    </p:spTree>
    <p:extLst>
      <p:ext uri="{BB962C8B-B14F-4D97-AF65-F5344CB8AC3E}">
        <p14:creationId xmlns:p14="http://schemas.microsoft.com/office/powerpoint/2010/main" val="140796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96152" y="1017336"/>
            <a:ext cx="7886700" cy="360040"/>
          </a:xfrm>
          <a:prstGeom prst="rect">
            <a:avLst/>
          </a:prstGeom>
        </p:spPr>
        <p:txBody>
          <a:bodyPr>
            <a:noAutofit/>
          </a:bodyPr>
          <a:lstStyle/>
          <a:p>
            <a:r>
              <a:rPr lang="en-US" b="1" dirty="0">
                <a:solidFill>
                  <a:schemeClr val="tx2"/>
                </a:solidFill>
              </a:rPr>
              <a:t>List of Non-motorized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2144935014"/>
              </p:ext>
            </p:extLst>
          </p:nvPr>
        </p:nvGraphicFramePr>
        <p:xfrm>
          <a:off x="197361" y="1728403"/>
          <a:ext cx="8788608" cy="4770530"/>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954106">
                <a:tc>
                  <a:txBody>
                    <a:bodyPr/>
                    <a:lstStyle/>
                    <a:p>
                      <a:pPr algn="ctr"/>
                      <a:r>
                        <a:rPr lang="en-US" sz="1400" b="1" dirty="0">
                          <a:hlinkClick r:id="rId3" action="ppaction://hlinksldjump"/>
                        </a:rPr>
                        <a:t>Support for Program and Bicycle Summit</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DOT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$7,000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954106">
                <a:tc>
                  <a:txBody>
                    <a:bodyPr/>
                    <a:lstStyle/>
                    <a:p>
                      <a:pPr algn="ctr"/>
                      <a:r>
                        <a:rPr lang="en-US" sz="1400" b="1" dirty="0">
                          <a:hlinkClick r:id="rId4" action="ppaction://hlinksldjump"/>
                        </a:rPr>
                        <a:t>Cedar Valley Nature Trail Phase 5, Segment 2</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Linn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80.71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$1,500,000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$700,000</a:t>
                      </a:r>
                    </a:p>
                    <a:p>
                      <a:pPr algn="ctr"/>
                      <a:r>
                        <a:rPr lang="en-US" sz="1400" b="1" dirty="0"/>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$500,000</a:t>
                      </a:r>
                    </a:p>
                    <a:p>
                      <a:pPr algn="ctr"/>
                      <a:r>
                        <a:rPr lang="en-US" sz="1400" b="1" dirty="0"/>
                        <a:t>(33%)</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954106">
                <a:tc>
                  <a:txBody>
                    <a:bodyPr/>
                    <a:lstStyle/>
                    <a:p>
                      <a:pPr algn="ctr"/>
                      <a:r>
                        <a:rPr lang="en-US" sz="1400" b="1" dirty="0" err="1">
                          <a:hlinkClick r:id="rId5" action="ppaction://hlinksldjump"/>
                        </a:rPr>
                        <a:t>Tatonka</a:t>
                      </a:r>
                      <a:r>
                        <a:rPr lang="en-US" sz="1400" b="1" dirty="0">
                          <a:hlinkClick r:id="rId5" action="ppaction://hlinksldjump"/>
                        </a:rPr>
                        <a:t> Ska Trace Rail Trail Phase IV(a)</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Dickinson County Trails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79.29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$883,680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$221,750</a:t>
                      </a:r>
                    </a:p>
                    <a:p>
                      <a:pPr algn="ctr"/>
                      <a:r>
                        <a:rPr lang="en-US" sz="1400" b="1"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$221,750</a:t>
                      </a:r>
                    </a:p>
                    <a:p>
                      <a:pPr algn="ctr"/>
                      <a:r>
                        <a:rPr lang="en-US" sz="1400" b="1" dirty="0"/>
                        <a:t>(25%)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415648"/>
                  </a:ext>
                </a:extLst>
              </a:tr>
              <a:tr h="954106">
                <a:tc>
                  <a:txBody>
                    <a:bodyPr/>
                    <a:lstStyle/>
                    <a:p>
                      <a:pPr algn="ctr"/>
                      <a:r>
                        <a:rPr lang="en-US" sz="1400" b="1" dirty="0">
                          <a:hlinkClick r:id="rId6" action="ppaction://hlinksldjump"/>
                        </a:rPr>
                        <a:t>Raccoon River Valley Trail to High Trestle Trail Connector</a:t>
                      </a:r>
                    </a:p>
                    <a:p>
                      <a:pPr algn="ctr"/>
                      <a:r>
                        <a:rPr lang="en-US" sz="1400" b="1" dirty="0">
                          <a:hlinkClick r:id="rId6" action="ppaction://hlinksldjump"/>
                        </a:rPr>
                        <a:t>Phase IV</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Dallas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77.29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$664,000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$441,560</a:t>
                      </a:r>
                    </a:p>
                    <a:p>
                      <a:pPr algn="ctr"/>
                      <a:r>
                        <a:rPr lang="en-US" sz="1400" b="1" dirty="0"/>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$328,175</a:t>
                      </a:r>
                    </a:p>
                    <a:p>
                      <a:pPr algn="ctr"/>
                      <a:r>
                        <a:rPr lang="en-US" sz="1400" b="1" dirty="0"/>
                        <a:t>(49%)</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288806"/>
                  </a:ext>
                </a:extLst>
              </a:tr>
            </a:tbl>
          </a:graphicData>
        </a:graphic>
      </p:graphicFrame>
      <p:sp>
        <p:nvSpPr>
          <p:cNvPr id="3" name="TextBox 2">
            <a:extLst>
              <a:ext uri="{FF2B5EF4-FFF2-40B4-BE49-F238E27FC236}">
                <a16:creationId xmlns:a16="http://schemas.microsoft.com/office/drawing/2014/main" id="{F5820BDE-4DE8-4E70-B05F-14D44B56349D}"/>
              </a:ext>
            </a:extLst>
          </p:cNvPr>
          <p:cNvSpPr txBox="1"/>
          <p:nvPr/>
        </p:nvSpPr>
        <p:spPr>
          <a:xfrm>
            <a:off x="0" y="6525344"/>
            <a:ext cx="7164288" cy="276999"/>
          </a:xfrm>
          <a:prstGeom prst="rect">
            <a:avLst/>
          </a:prstGeom>
          <a:noFill/>
        </p:spPr>
        <p:txBody>
          <a:bodyPr wrap="square" rtlCol="0">
            <a:spAutoFit/>
          </a:bodyPr>
          <a:lstStyle/>
          <a:p>
            <a:r>
              <a:rPr lang="en-US" sz="1200" b="1" dirty="0">
                <a:hlinkClick r:id="rId7" action="ppaction://hlinksldjump"/>
              </a:rPr>
              <a:t>Jump to applications not recommended for funding</a:t>
            </a:r>
            <a:endParaRPr lang="en-US" sz="1200" b="1" dirty="0"/>
          </a:p>
        </p:txBody>
      </p:sp>
    </p:spTree>
    <p:extLst>
      <p:ext uri="{BB962C8B-B14F-4D97-AF65-F5344CB8AC3E}">
        <p14:creationId xmlns:p14="http://schemas.microsoft.com/office/powerpoint/2010/main" val="246824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710535"/>
            <a:ext cx="7886700" cy="288033"/>
          </a:xfrm>
        </p:spPr>
        <p:txBody>
          <a:bodyPr>
            <a:noAutofit/>
          </a:bodyPr>
          <a:lstStyle/>
          <a:p>
            <a:r>
              <a:rPr lang="en-US" b="1" dirty="0">
                <a:solidFill>
                  <a:schemeClr val="tx2"/>
                </a:solidFill>
              </a:rPr>
              <a:t>Map of Applications Received</a:t>
            </a:r>
          </a:p>
        </p:txBody>
      </p:sp>
      <p:pic>
        <p:nvPicPr>
          <p:cNvPr id="2" name="Picture 1">
            <a:extLst>
              <a:ext uri="{FF2B5EF4-FFF2-40B4-BE49-F238E27FC236}">
                <a16:creationId xmlns:a16="http://schemas.microsoft.com/office/drawing/2014/main" id="{4D24C373-F636-49B1-AE8B-C200FA796E2D}"/>
              </a:ext>
            </a:extLst>
          </p:cNvPr>
          <p:cNvPicPr>
            <a:picLocks noChangeAspect="1"/>
          </p:cNvPicPr>
          <p:nvPr/>
        </p:nvPicPr>
        <p:blipFill>
          <a:blip r:embed="rId3"/>
          <a:stretch>
            <a:fillRect/>
          </a:stretch>
        </p:blipFill>
        <p:spPr>
          <a:xfrm>
            <a:off x="408323" y="1124744"/>
            <a:ext cx="8556164" cy="5328592"/>
          </a:xfrm>
          <a:prstGeom prst="rect">
            <a:avLst/>
          </a:prstGeom>
        </p:spPr>
      </p:pic>
    </p:spTree>
    <p:extLst>
      <p:ext uri="{BB962C8B-B14F-4D97-AF65-F5344CB8AC3E}">
        <p14:creationId xmlns:p14="http://schemas.microsoft.com/office/powerpoint/2010/main" val="328891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
        <p:nvSpPr>
          <p:cNvPr id="12" name="TextBox 11">
            <a:extLst>
              <a:ext uri="{FF2B5EF4-FFF2-40B4-BE49-F238E27FC236}">
                <a16:creationId xmlns:a16="http://schemas.microsoft.com/office/drawing/2014/main" id="{33F7CF90-4942-4D85-8831-4BBCA8213A53}"/>
              </a:ext>
            </a:extLst>
          </p:cNvPr>
          <p:cNvSpPr txBox="1"/>
          <p:nvPr/>
        </p:nvSpPr>
        <p:spPr>
          <a:xfrm>
            <a:off x="2114600" y="5445224"/>
            <a:ext cx="4752528" cy="738664"/>
          </a:xfrm>
          <a:prstGeom prst="rect">
            <a:avLst/>
          </a:prstGeom>
          <a:noFill/>
        </p:spPr>
        <p:txBody>
          <a:bodyPr wrap="square" rtlCol="0">
            <a:spAutoFit/>
          </a:bodyPr>
          <a:lstStyle/>
          <a:p>
            <a:pPr algn="ctr"/>
            <a:r>
              <a:rPr lang="en-US" sz="1400" b="1" dirty="0">
                <a:solidFill>
                  <a:schemeClr val="bg1">
                    <a:lumMod val="50000"/>
                  </a:schemeClr>
                </a:solidFill>
                <a:latin typeface="Century Gothic" panose="020B0502020202020204" pitchFamily="34" charset="0"/>
                <a:cs typeface="Arial" panose="020B0604020202020204" pitchFamily="34" charset="0"/>
              </a:rPr>
              <a:t>Debra Arp</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Grant Program Administration Team Leader</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Debra.arp@iowadot.us</a:t>
            </a:r>
          </a:p>
        </p:txBody>
      </p:sp>
    </p:spTree>
    <p:extLst>
      <p:ext uri="{BB962C8B-B14F-4D97-AF65-F5344CB8AC3E}">
        <p14:creationId xmlns:p14="http://schemas.microsoft.com/office/powerpoint/2010/main" val="339821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F77523-CB32-4A0C-BB3C-8F174EC39D71}"/>
              </a:ext>
            </a:extLst>
          </p:cNvPr>
          <p:cNvPicPr>
            <a:picLocks noChangeAspect="1"/>
          </p:cNvPicPr>
          <p:nvPr/>
        </p:nvPicPr>
        <p:blipFill>
          <a:blip r:embed="rId2"/>
          <a:stretch>
            <a:fillRect/>
          </a:stretch>
        </p:blipFill>
        <p:spPr>
          <a:xfrm>
            <a:off x="3328679" y="702580"/>
            <a:ext cx="5626734" cy="4094572"/>
          </a:xfrm>
          <a:prstGeom prst="rect">
            <a:avLst/>
          </a:prstGeom>
        </p:spPr>
      </p:pic>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09634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Bluff Creek OHV Park Bridge Replacements (Iowa DNR)</a:t>
            </a:r>
          </a:p>
          <a:p>
            <a:pPr marL="0" indent="0">
              <a:spcBef>
                <a:spcPts val="0"/>
              </a:spcBef>
              <a:buClr>
                <a:schemeClr val="tx1"/>
              </a:buClr>
              <a:buNone/>
              <a:defRPr/>
            </a:pPr>
            <a:endParaRPr lang="en-US" sz="1600" b="1" dirty="0">
              <a:latin typeface="PT Sans" panose="020B0503020203020204"/>
              <a:cs typeface="Arial" pitchFamily="34" charset="0"/>
            </a:endParaRPr>
          </a:p>
          <a:p>
            <a:pPr marL="0" indent="0">
              <a:buNone/>
            </a:pPr>
            <a:r>
              <a:rPr lang="en-US" sz="1600" dirty="0">
                <a:latin typeface="PT Sans" panose="020B0503020203020204"/>
              </a:rPr>
              <a:t>This project replaces of five existing bridge and culvert structures at Bluff Creek OHV Park near Eddyville.</a:t>
            </a:r>
          </a:p>
          <a:p>
            <a:pPr marL="0" indent="0">
              <a:spcBef>
                <a:spcPts val="0"/>
              </a:spcBef>
              <a:buClr>
                <a:schemeClr val="tx1"/>
              </a:buClr>
              <a:buNone/>
              <a:defRPr/>
            </a:pPr>
            <a:endParaRPr lang="en-US" sz="1600" dirty="0">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$408,200	</a:t>
            </a:r>
          </a:p>
          <a:p>
            <a:pPr marL="0" indent="0">
              <a:spcBef>
                <a:spcPts val="0"/>
              </a:spcBef>
              <a:buClr>
                <a:schemeClr val="tx1"/>
              </a:buClr>
              <a:buNone/>
              <a:defRPr/>
            </a:pPr>
            <a:r>
              <a:rPr lang="en-US" sz="1600" b="1" dirty="0">
                <a:latin typeface="PT Sans" panose="020B0503020203020204"/>
                <a:cs typeface="Arial" pitchFamily="34" charset="0"/>
              </a:rPr>
              <a:t>Requested:   $326,560 (80%)</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4"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5" action="ppaction://hlinksldjump"/>
              </a:rPr>
              <a:t>Return to List of Applications Recommended </a:t>
            </a:r>
            <a:endParaRPr lang="en-US" sz="1200" b="1" dirty="0">
              <a:latin typeface="PT Sans" panose="020B0503020203020204"/>
            </a:endParaRPr>
          </a:p>
        </p:txBody>
      </p:sp>
      <p:pic>
        <p:nvPicPr>
          <p:cNvPr id="2" name="Picture 1">
            <a:extLst>
              <a:ext uri="{FF2B5EF4-FFF2-40B4-BE49-F238E27FC236}">
                <a16:creationId xmlns:a16="http://schemas.microsoft.com/office/drawing/2014/main" id="{619AD1B5-A8A8-46EC-BA7E-1AE7D42E87F0}"/>
              </a:ext>
            </a:extLst>
          </p:cNvPr>
          <p:cNvPicPr>
            <a:picLocks noChangeAspect="1"/>
          </p:cNvPicPr>
          <p:nvPr/>
        </p:nvPicPr>
        <p:blipFill>
          <a:blip r:embed="rId6"/>
          <a:stretch>
            <a:fillRect/>
          </a:stretch>
        </p:blipFill>
        <p:spPr>
          <a:xfrm>
            <a:off x="5348777" y="4306942"/>
            <a:ext cx="3605567" cy="2134741"/>
          </a:xfrm>
          <a:prstGeom prst="rect">
            <a:avLst/>
          </a:prstGeom>
        </p:spPr>
      </p:pic>
    </p:spTree>
    <p:extLst>
      <p:ext uri="{BB962C8B-B14F-4D97-AF65-F5344CB8AC3E}">
        <p14:creationId xmlns:p14="http://schemas.microsoft.com/office/powerpoint/2010/main" val="3560061851"/>
      </p:ext>
    </p:extLst>
  </p:cSld>
  <p:clrMapOvr>
    <a:masterClrMapping/>
  </p:clrMapOvr>
</p:sld>
</file>

<file path=ppt/theme/theme1.xml><?xml version="1.0" encoding="utf-8"?>
<a:theme xmlns:a="http://schemas.openxmlformats.org/drawingml/2006/main" name="Office Theme">
  <a:themeElements>
    <a:clrScheme name="Custom 4">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0070C0"/>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10920</TotalTime>
  <Words>1220</Words>
  <Application>Microsoft Office PowerPoint</Application>
  <PresentationFormat>On-screen Show (4:3)</PresentationFormat>
  <Paragraphs>277</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PT Sans</vt:lpstr>
      <vt:lpstr>Office Theme</vt:lpstr>
      <vt:lpstr>PowerPoint Presentation</vt:lpstr>
      <vt:lpstr>Federal Recreational Trail Program</vt:lpstr>
      <vt:lpstr>PowerPoint Presentation</vt:lpstr>
      <vt:lpstr>PowerPoint Presentation</vt:lpstr>
      <vt:lpstr>List of Motorized Applications Recommended</vt:lpstr>
      <vt:lpstr>List of Non-motorized Applications Recommended</vt:lpstr>
      <vt:lpstr>Map of Applications Received</vt:lpstr>
      <vt:lpstr>PowerPoint Presentation</vt:lpstr>
      <vt:lpstr>PowerPoint Presentation</vt:lpstr>
      <vt:lpstr>PowerPoint Presentation</vt:lpstr>
      <vt:lpstr>PowerPoint Presentation</vt:lpstr>
      <vt:lpstr>PowerPoint Presentation</vt:lpstr>
      <vt:lpstr>PowerPoint Presentation</vt:lpstr>
      <vt:lpstr>List of Applications  Not Recommended for Award</vt:lpstr>
      <vt:lpstr>List of Applications  Not Recommended for Award</vt:lpstr>
      <vt:lpstr>List of Applications  Not Recommended for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Arp, Debra</cp:lastModifiedBy>
  <cp:revision>179</cp:revision>
  <cp:lastPrinted>2019-11-26T20:59:19Z</cp:lastPrinted>
  <dcterms:created xsi:type="dcterms:W3CDTF">2014-05-10T08:44:16Z</dcterms:created>
  <dcterms:modified xsi:type="dcterms:W3CDTF">2019-11-26T21:22:59Z</dcterms:modified>
</cp:coreProperties>
</file>