
<file path=[Content_Types].xml><?xml version="1.0" encoding="utf-8"?>
<Types xmlns="http://schemas.openxmlformats.org/package/2006/content-types">
  <Default Extension="emf" ContentType="image/x-emf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7" r:id="rId2"/>
    <p:sldId id="332" r:id="rId3"/>
    <p:sldId id="347" r:id="rId4"/>
    <p:sldId id="348" r:id="rId5"/>
    <p:sldId id="349" r:id="rId6"/>
    <p:sldId id="337" r:id="rId7"/>
    <p:sldId id="336" r:id="rId8"/>
    <p:sldId id="287" r:id="rId9"/>
    <p:sldId id="356" r:id="rId10"/>
    <p:sldId id="358" r:id="rId11"/>
    <p:sldId id="350" r:id="rId12"/>
    <p:sldId id="355" r:id="rId13"/>
    <p:sldId id="338" r:id="rId14"/>
    <p:sldId id="357" r:id="rId15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17F"/>
    <a:srgbClr val="B55813"/>
    <a:srgbClr val="B1B3B3"/>
    <a:srgbClr val="53565A"/>
    <a:srgbClr val="871721"/>
    <a:srgbClr val="FF9966"/>
    <a:srgbClr val="FF0066"/>
    <a:srgbClr val="69686D"/>
    <a:srgbClr val="34495E"/>
    <a:srgbClr val="C34B5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950" autoAdjust="0"/>
    <p:restoredTop sz="95550" autoAdjust="0"/>
  </p:normalViewPr>
  <p:slideViewPr>
    <p:cSldViewPr>
      <p:cViewPr varScale="1">
        <p:scale>
          <a:sx n="120" d="100"/>
          <a:sy n="120" d="100"/>
        </p:scale>
        <p:origin x="1440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299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9BA43C6D-E55F-4BE5-8554-C22BB859EDE9}" type="datetimeFigureOut">
              <a:rPr lang="en-US" smtClean="0"/>
              <a:t>11/21/2019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50B73208-77F4-453B-8852-C4844F8BB3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6237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B73208-77F4-453B-8852-C4844F8BB3D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9483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B73208-77F4-453B-8852-C4844F8BB3D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6527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2F3753E7-0F11-4D0E-8960-9E1C8FCC4C52}"/>
              </a:ext>
            </a:extLst>
          </p:cNvPr>
          <p:cNvSpPr/>
          <p:nvPr userDrawn="1"/>
        </p:nvSpPr>
        <p:spPr>
          <a:xfrm>
            <a:off x="0" y="0"/>
            <a:ext cx="9144000" cy="953344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5000"/>
                  <a:shade val="67500"/>
                  <a:satMod val="115000"/>
                </a:schemeClr>
              </a:gs>
              <a:gs pos="52000">
                <a:schemeClr val="bg1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5C18299-3EBF-4651-B028-9D1F61A7FE89}"/>
              </a:ext>
            </a:extLst>
          </p:cNvPr>
          <p:cNvSpPr/>
          <p:nvPr userDrawn="1"/>
        </p:nvSpPr>
        <p:spPr>
          <a:xfrm>
            <a:off x="0" y="953344"/>
            <a:ext cx="9144000" cy="45719"/>
          </a:xfrm>
          <a:prstGeom prst="rect">
            <a:avLst/>
          </a:prstGeom>
          <a:solidFill>
            <a:schemeClr val="tx1">
              <a:lumMod val="95000"/>
              <a:lumOff val="5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2933723-4C4E-4953-9B73-759969B5897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5742" y="147581"/>
            <a:ext cx="2488746" cy="68913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D07DB7A-A277-47F1-B420-6EB252894AE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8273" y="4651364"/>
            <a:ext cx="3427833" cy="165795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C9ED19C-16BB-4E11-A2E2-5E3DE3CF1B1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0" y="4651364"/>
            <a:ext cx="5758220" cy="1657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843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CE0F805B-ABC8-4A8B-B9D4-5845341EB6C9}"/>
              </a:ext>
            </a:extLst>
          </p:cNvPr>
          <p:cNvSpPr txBox="1"/>
          <p:nvPr userDrawn="1"/>
        </p:nvSpPr>
        <p:spPr>
          <a:xfrm>
            <a:off x="827584" y="260648"/>
            <a:ext cx="54726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Statewide Iowa’s Transportation Alternatives Program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45A3183-73DB-40B2-B6C8-E0DE1DE1D6DB}"/>
              </a:ext>
            </a:extLst>
          </p:cNvPr>
          <p:cNvSpPr/>
          <p:nvPr userDrawn="1"/>
        </p:nvSpPr>
        <p:spPr>
          <a:xfrm>
            <a:off x="0" y="357917"/>
            <a:ext cx="792088" cy="4571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36ABBA2-AA3C-4D81-BF82-C5B05E586B69}"/>
              </a:ext>
            </a:extLst>
          </p:cNvPr>
          <p:cNvSpPr/>
          <p:nvPr userDrawn="1"/>
        </p:nvSpPr>
        <p:spPr>
          <a:xfrm>
            <a:off x="0" y="429925"/>
            <a:ext cx="792088" cy="4571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E2792F5-6345-4BA3-96B5-3BBA9D667573}"/>
              </a:ext>
            </a:extLst>
          </p:cNvPr>
          <p:cNvSpPr/>
          <p:nvPr userDrawn="1"/>
        </p:nvSpPr>
        <p:spPr>
          <a:xfrm>
            <a:off x="0" y="501933"/>
            <a:ext cx="792088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C9BAE6B-4BEF-472C-8DFA-A9B7788CA52B}"/>
              </a:ext>
            </a:extLst>
          </p:cNvPr>
          <p:cNvSpPr txBox="1"/>
          <p:nvPr userDrawn="1"/>
        </p:nvSpPr>
        <p:spPr>
          <a:xfrm>
            <a:off x="8460432" y="6457890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5EF72394-20AE-4583-8A01-A144B1C77253}" type="slidenum">
              <a:rPr lang="en-US" sz="1800">
                <a:solidFill>
                  <a:schemeClr val="bg2"/>
                </a:solidFill>
                <a:latin typeface="PT Sans" panose="020B0503020203020204" pitchFamily="34" charset="0"/>
              </a:rPr>
              <a:pPr algn="ctr"/>
              <a:t>‹#›</a:t>
            </a:fld>
            <a:endParaRPr lang="en-US" sz="2000" dirty="0">
              <a:solidFill>
                <a:schemeClr val="bg2"/>
              </a:solidFill>
              <a:latin typeface="PT Sans" panose="020B0503020203020204" pitchFamily="34" charset="0"/>
            </a:endParaRPr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54EF32B2-C520-493E-859D-A9D077D08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1124744"/>
            <a:ext cx="7886700" cy="3600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400" b="1">
                <a:solidFill>
                  <a:schemeClr val="tx2"/>
                </a:solidFill>
                <a:latin typeface="PT Sans" panose="020B0503020203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BFB340FD-E5C8-40FB-8FFA-E3B74A3978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544" y="1844824"/>
            <a:ext cx="7886700" cy="42281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spcAft>
                <a:spcPts val="1200"/>
              </a:spcAft>
              <a:defRPr sz="2600" b="1">
                <a:latin typeface="PT Sans" panose="020B0503020203020204" pitchFamily="34" charset="0"/>
              </a:defRPr>
            </a:lvl1pPr>
            <a:lvl2pPr>
              <a:spcAft>
                <a:spcPts val="1200"/>
              </a:spcAft>
              <a:defRPr sz="2400">
                <a:latin typeface="PT Sans" panose="020B0503020203020204" pitchFamily="34" charset="0"/>
              </a:defRPr>
            </a:lvl2pPr>
            <a:lvl3pPr>
              <a:spcAft>
                <a:spcPts val="1200"/>
              </a:spcAft>
              <a:defRPr sz="2000">
                <a:latin typeface="PT Sans" panose="020B0503020203020204" pitchFamily="34" charset="0"/>
              </a:defRPr>
            </a:lvl3pPr>
            <a:lvl4pPr>
              <a:spcAft>
                <a:spcPts val="1200"/>
              </a:spcAft>
              <a:defRPr sz="1800">
                <a:latin typeface="PT Sans" panose="020B0503020203020204" pitchFamily="34" charset="0"/>
              </a:defRPr>
            </a:lvl4pPr>
            <a:lvl5pPr>
              <a:spcAft>
                <a:spcPts val="1200"/>
              </a:spcAft>
              <a:defRPr sz="1800">
                <a:latin typeface="PT Sans" panose="020B0503020203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96413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7253131-A3D1-4BD2-B372-CE94B7CC9DC2}"/>
              </a:ext>
            </a:extLst>
          </p:cNvPr>
          <p:cNvSpPr/>
          <p:nvPr userDrawn="1"/>
        </p:nvSpPr>
        <p:spPr>
          <a:xfrm>
            <a:off x="0" y="0"/>
            <a:ext cx="4716016" cy="6858000"/>
          </a:xfrm>
          <a:prstGeom prst="rect">
            <a:avLst/>
          </a:prstGeom>
          <a:solidFill>
            <a:srgbClr val="871721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27636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7253131-A3D1-4BD2-B372-CE94B7CC9DC2}"/>
              </a:ext>
            </a:extLst>
          </p:cNvPr>
          <p:cNvSpPr/>
          <p:nvPr userDrawn="1"/>
        </p:nvSpPr>
        <p:spPr>
          <a:xfrm>
            <a:off x="0" y="0"/>
            <a:ext cx="4716016" cy="6858000"/>
          </a:xfrm>
          <a:prstGeom prst="rect">
            <a:avLst/>
          </a:prstGeom>
          <a:solidFill>
            <a:schemeClr val="tx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00075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7253131-A3D1-4BD2-B372-CE94B7CC9DC2}"/>
              </a:ext>
            </a:extLst>
          </p:cNvPr>
          <p:cNvSpPr/>
          <p:nvPr userDrawn="1"/>
        </p:nvSpPr>
        <p:spPr>
          <a:xfrm>
            <a:off x="0" y="0"/>
            <a:ext cx="4716016" cy="6858000"/>
          </a:xfrm>
          <a:prstGeom prst="rect">
            <a:avLst/>
          </a:prstGeom>
          <a:solidFill>
            <a:schemeClr val="bg2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76676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7253131-A3D1-4BD2-B372-CE94B7CC9DC2}"/>
              </a:ext>
            </a:extLst>
          </p:cNvPr>
          <p:cNvSpPr/>
          <p:nvPr userDrawn="1"/>
        </p:nvSpPr>
        <p:spPr>
          <a:xfrm>
            <a:off x="0" y="0"/>
            <a:ext cx="4716016" cy="6858000"/>
          </a:xfrm>
          <a:prstGeom prst="rect">
            <a:avLst/>
          </a:prstGeom>
          <a:solidFill>
            <a:schemeClr val="accent1">
              <a:lumMod val="7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22210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7253131-A3D1-4BD2-B372-CE94B7CC9DC2}"/>
              </a:ext>
            </a:extLst>
          </p:cNvPr>
          <p:cNvSpPr/>
          <p:nvPr userDrawn="1"/>
        </p:nvSpPr>
        <p:spPr>
          <a:xfrm>
            <a:off x="0" y="0"/>
            <a:ext cx="4716016" cy="6858000"/>
          </a:xfrm>
          <a:prstGeom prst="rect">
            <a:avLst/>
          </a:prstGeom>
          <a:solidFill>
            <a:schemeClr val="accent2">
              <a:lumMod val="7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40783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7253131-A3D1-4BD2-B372-CE94B7CC9DC2}"/>
              </a:ext>
            </a:extLst>
          </p:cNvPr>
          <p:cNvSpPr/>
          <p:nvPr userDrawn="1"/>
        </p:nvSpPr>
        <p:spPr>
          <a:xfrm>
            <a:off x="0" y="0"/>
            <a:ext cx="4716016" cy="6858000"/>
          </a:xfrm>
          <a:prstGeom prst="rect">
            <a:avLst/>
          </a:prstGeom>
          <a:solidFill>
            <a:schemeClr val="accent5">
              <a:lumMod val="7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33590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19409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72186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7" r:id="rId2"/>
    <p:sldLayoutId id="2147483651" r:id="rId3"/>
    <p:sldLayoutId id="2147483654" r:id="rId4"/>
    <p:sldLayoutId id="2147483655" r:id="rId5"/>
    <p:sldLayoutId id="2147483652" r:id="rId6"/>
    <p:sldLayoutId id="2147483653" r:id="rId7"/>
    <p:sldLayoutId id="2147483656" r:id="rId8"/>
    <p:sldLayoutId id="2147483658" r:id="rId9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emf"/><Relationship Id="rId4" Type="http://schemas.openxmlformats.org/officeDocument/2006/relationships/slide" Target="slide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emf"/><Relationship Id="rId4" Type="http://schemas.openxmlformats.org/officeDocument/2006/relationships/slide" Target="slide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slide" Target="slide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slide" Target="slide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7" Type="http://schemas.openxmlformats.org/officeDocument/2006/relationships/slide" Target="slide13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2.xml"/><Relationship Id="rId5" Type="http://schemas.openxmlformats.org/officeDocument/2006/relationships/slide" Target="slide11.xml"/><Relationship Id="rId4" Type="http://schemas.openxmlformats.org/officeDocument/2006/relationships/slide" Target="slide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slide" Target="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0" y="0"/>
            <a:ext cx="9144000" cy="953344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5000"/>
                  <a:shade val="67500"/>
                  <a:satMod val="115000"/>
                </a:schemeClr>
              </a:gs>
              <a:gs pos="52000">
                <a:schemeClr val="bg1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5742" y="147581"/>
            <a:ext cx="2488746" cy="68913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B023F2D-63D7-4790-8BDE-2DFA6C8EF409}"/>
              </a:ext>
            </a:extLst>
          </p:cNvPr>
          <p:cNvSpPr txBox="1"/>
          <p:nvPr/>
        </p:nvSpPr>
        <p:spPr>
          <a:xfrm>
            <a:off x="323528" y="5301208"/>
            <a:ext cx="84969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PT Sans" panose="020B0503020203020204" pitchFamily="34" charset="0"/>
              </a:rPr>
              <a:t>Funding Recommendation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EEEC4D6-EA04-4B21-A205-B47603995269}"/>
              </a:ext>
            </a:extLst>
          </p:cNvPr>
          <p:cNvSpPr txBox="1"/>
          <p:nvPr/>
        </p:nvSpPr>
        <p:spPr>
          <a:xfrm>
            <a:off x="323528" y="4941168"/>
            <a:ext cx="87129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PT Sans" panose="020B0503020203020204" pitchFamily="34" charset="0"/>
              </a:rPr>
              <a:t>Statewide Iowa’s Transportation Alternatives Program</a:t>
            </a:r>
          </a:p>
        </p:txBody>
      </p:sp>
    </p:spTree>
    <p:extLst>
      <p:ext uri="{BB962C8B-B14F-4D97-AF65-F5344CB8AC3E}">
        <p14:creationId xmlns:p14="http://schemas.microsoft.com/office/powerpoint/2010/main" val="21351476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4F7A35D9-C957-4396-BEAF-37B42858842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5844" y="147581"/>
            <a:ext cx="1968643" cy="545115"/>
          </a:xfrm>
          <a:prstGeom prst="rect">
            <a:avLst/>
          </a:prstGeom>
        </p:spPr>
      </p:pic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2140E91C-1CB9-45C5-A506-431958CBA6E7}"/>
              </a:ext>
            </a:extLst>
          </p:cNvPr>
          <p:cNvSpPr txBox="1">
            <a:spLocks/>
          </p:cNvSpPr>
          <p:nvPr/>
        </p:nvSpPr>
        <p:spPr>
          <a:xfrm>
            <a:off x="179513" y="764704"/>
            <a:ext cx="3816423" cy="501317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Clr>
                <a:schemeClr val="tx1"/>
              </a:buClr>
              <a:buNone/>
              <a:defRPr/>
            </a:pPr>
            <a:r>
              <a:rPr lang="en-US" sz="2000" b="1" dirty="0">
                <a:latin typeface="PT Sans" panose="020B0503020203020204"/>
                <a:cs typeface="Arial" pitchFamily="34" charset="0"/>
              </a:rPr>
              <a:t>Integrated Roadside Vegetation Management (University of Northern Iowa/Tallgrass Prairie Center)</a:t>
            </a:r>
          </a:p>
          <a:p>
            <a:pPr marL="0" indent="0">
              <a:spcBef>
                <a:spcPts val="0"/>
              </a:spcBef>
              <a:buClr>
                <a:schemeClr val="tx1"/>
              </a:buClr>
              <a:buNone/>
              <a:defRPr/>
            </a:pPr>
            <a:endParaRPr lang="en-US" sz="1800" b="1" dirty="0">
              <a:latin typeface="PT Sans" panose="020B0503020203020204"/>
              <a:cs typeface="Arial" pitchFamily="34" charset="0"/>
            </a:endParaRPr>
          </a:p>
          <a:p>
            <a:pPr marL="0" indent="0">
              <a:buNone/>
            </a:pPr>
            <a:r>
              <a:rPr lang="en-US" sz="1800" dirty="0">
                <a:latin typeface="PT Sans" panose="020B0503020203020204"/>
              </a:rPr>
              <a:t>Native grass and wildflower seed are to be planted in county road or city (population &gt;10,000) rights-of-way. This allows counties and cities that apply Integrated Roadside Vegetation Management to more cost effectively establish native roadside vegetation for habitat, biodiversity, erosion control and improved hydrology across Iowa's landscape.</a:t>
            </a:r>
          </a:p>
          <a:p>
            <a:pPr marL="0" indent="0">
              <a:buNone/>
            </a:pPr>
            <a:endParaRPr lang="en-US" sz="1800" dirty="0">
              <a:latin typeface="PT Sans" panose="020B0503020203020204"/>
            </a:endParaRPr>
          </a:p>
          <a:p>
            <a:pPr marL="0" indent="0">
              <a:spcBef>
                <a:spcPts val="0"/>
              </a:spcBef>
              <a:buClr>
                <a:schemeClr val="tx1"/>
              </a:buClr>
              <a:buNone/>
              <a:defRPr/>
            </a:pPr>
            <a:endParaRPr lang="en-US" sz="1800" dirty="0">
              <a:latin typeface="PT Sans" panose="020B0503020203020204"/>
              <a:cs typeface="Arial" pitchFamily="34" charset="0"/>
            </a:endParaRPr>
          </a:p>
          <a:p>
            <a:pPr marL="0" indent="0">
              <a:spcBef>
                <a:spcPts val="0"/>
              </a:spcBef>
              <a:buClr>
                <a:schemeClr val="tx1"/>
              </a:buClr>
              <a:buNone/>
              <a:defRPr/>
            </a:pPr>
            <a:r>
              <a:rPr lang="en-US" sz="1800" b="1" dirty="0">
                <a:latin typeface="PT Sans" panose="020B0503020203020204"/>
                <a:cs typeface="Arial" pitchFamily="34" charset="0"/>
              </a:rPr>
              <a:t>Total Cost:    $1,077,651</a:t>
            </a:r>
          </a:p>
          <a:p>
            <a:pPr marL="0" indent="0">
              <a:spcBef>
                <a:spcPts val="0"/>
              </a:spcBef>
              <a:buClr>
                <a:schemeClr val="tx1"/>
              </a:buClr>
              <a:buNone/>
              <a:defRPr/>
            </a:pPr>
            <a:r>
              <a:rPr lang="en-US" sz="1800" b="1" dirty="0">
                <a:latin typeface="PT Sans" panose="020B0503020203020204"/>
                <a:cs typeface="Arial" pitchFamily="34" charset="0"/>
              </a:rPr>
              <a:t>Requested:   $   541,400  (50.24%)</a:t>
            </a:r>
          </a:p>
          <a:p>
            <a:pPr marL="0" indent="0">
              <a:spcBef>
                <a:spcPts val="0"/>
              </a:spcBef>
              <a:buClr>
                <a:schemeClr val="tx1"/>
              </a:buClr>
              <a:buNone/>
              <a:defRPr/>
            </a:pPr>
            <a:endParaRPr lang="en-US" sz="2400" dirty="0">
              <a:latin typeface="PT Sans" panose="020B0503020203020204"/>
              <a:cs typeface="Arial" pitchFamily="34" charset="0"/>
            </a:endParaRPr>
          </a:p>
        </p:txBody>
      </p:sp>
      <p:sp>
        <p:nvSpPr>
          <p:cNvPr id="8" name="TextBox 7">
            <a:hlinkClick r:id="rId3" action="ppaction://hlinksldjump"/>
            <a:extLst>
              <a:ext uri="{FF2B5EF4-FFF2-40B4-BE49-F238E27FC236}">
                <a16:creationId xmlns:a16="http://schemas.microsoft.com/office/drawing/2014/main" id="{EE750B38-4660-4018-8214-6658615BAF94}"/>
              </a:ext>
            </a:extLst>
          </p:cNvPr>
          <p:cNvSpPr txBox="1"/>
          <p:nvPr/>
        </p:nvSpPr>
        <p:spPr>
          <a:xfrm>
            <a:off x="185320" y="6453336"/>
            <a:ext cx="31884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PT Sans" panose="020B0503020203020204"/>
                <a:hlinkClick r:id="rId4" action="ppaction://hlinksldjump"/>
              </a:rPr>
              <a:t>Return to List of Applications Received </a:t>
            </a:r>
            <a:endParaRPr lang="en-US" sz="1200" b="1" dirty="0">
              <a:latin typeface="PT Sans" panose="020B0503020203020204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0AE508A-6BFB-49D2-B301-D6B01C6BCB1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469" t="25324" r="13945" b="43226"/>
          <a:stretch/>
        </p:blipFill>
        <p:spPr>
          <a:xfrm>
            <a:off x="4243099" y="764704"/>
            <a:ext cx="4433357" cy="2448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4666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4F7A35D9-C957-4396-BEAF-37B42858842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5844" y="147581"/>
            <a:ext cx="1968643" cy="545115"/>
          </a:xfrm>
          <a:prstGeom prst="rect">
            <a:avLst/>
          </a:prstGeom>
        </p:spPr>
      </p:pic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8774E2DA-7066-4594-97F8-472FD30B3495}"/>
              </a:ext>
            </a:extLst>
          </p:cNvPr>
          <p:cNvSpPr txBox="1">
            <a:spLocks/>
          </p:cNvSpPr>
          <p:nvPr/>
        </p:nvSpPr>
        <p:spPr>
          <a:xfrm>
            <a:off x="179513" y="764704"/>
            <a:ext cx="3816423" cy="50131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Clr>
                <a:schemeClr val="tx1"/>
              </a:buClr>
              <a:buNone/>
              <a:defRPr/>
            </a:pPr>
            <a:r>
              <a:rPr lang="en-US" sz="2100" b="1" dirty="0">
                <a:latin typeface="PT Sans" panose="020B0503020203020204"/>
              </a:rPr>
              <a:t>Iowa Safe Routes to School Partnership (Iowa Northland Regional Council of Governments and Upper </a:t>
            </a:r>
            <a:r>
              <a:rPr lang="en-US" sz="2100" b="1" dirty="0" err="1">
                <a:latin typeface="PT Sans" panose="020B0503020203020204"/>
              </a:rPr>
              <a:t>Explorerland</a:t>
            </a:r>
            <a:r>
              <a:rPr lang="en-US" sz="2100" b="1" dirty="0">
                <a:latin typeface="PT Sans" panose="020B0503020203020204"/>
              </a:rPr>
              <a:t> Regional Planning Commission)</a:t>
            </a:r>
            <a:endParaRPr lang="en-US" sz="2100" b="1" dirty="0">
              <a:latin typeface="PT Sans" panose="020B0503020203020204"/>
              <a:cs typeface="Arial" pitchFamily="34" charset="0"/>
            </a:endParaRPr>
          </a:p>
          <a:p>
            <a:pPr marL="0" indent="0">
              <a:spcBef>
                <a:spcPts val="0"/>
              </a:spcBef>
              <a:buClr>
                <a:schemeClr val="tx1"/>
              </a:buClr>
              <a:buNone/>
              <a:defRPr/>
            </a:pPr>
            <a:endParaRPr lang="en-US" sz="1600" b="1" dirty="0">
              <a:latin typeface="PT Sans" panose="020B0503020203020204"/>
              <a:cs typeface="Arial" pitchFamily="34" charset="0"/>
            </a:endParaRPr>
          </a:p>
          <a:p>
            <a:pPr marL="0" indent="0">
              <a:buNone/>
            </a:pPr>
            <a:r>
              <a:rPr lang="en-US" sz="1600" dirty="0">
                <a:latin typeface="PT Sans" panose="020B0503020203020204"/>
              </a:rPr>
              <a:t>A comprehensive program that provides support to communities by implementing SRTS initiatives, including pedestrian and bicycle safety education through encouragement activities both inside and outside the classroom.   </a:t>
            </a:r>
          </a:p>
          <a:p>
            <a:pPr marL="0" indent="0">
              <a:buNone/>
            </a:pPr>
            <a:r>
              <a:rPr lang="en-US" sz="1600" dirty="0">
                <a:latin typeface="PT Sans" panose="020B0503020203020204"/>
              </a:rPr>
              <a:t> </a:t>
            </a:r>
          </a:p>
          <a:p>
            <a:pPr marL="0" indent="0">
              <a:spcBef>
                <a:spcPts val="0"/>
              </a:spcBef>
              <a:buClr>
                <a:schemeClr val="tx1"/>
              </a:buClr>
              <a:buNone/>
              <a:defRPr/>
            </a:pPr>
            <a:endParaRPr lang="en-US" sz="1600" dirty="0">
              <a:latin typeface="PT Sans" panose="020B0503020203020204"/>
              <a:cs typeface="Arial" pitchFamily="34" charset="0"/>
            </a:endParaRPr>
          </a:p>
          <a:p>
            <a:pPr marL="0" indent="0">
              <a:spcBef>
                <a:spcPts val="0"/>
              </a:spcBef>
              <a:buClr>
                <a:schemeClr val="tx1"/>
              </a:buClr>
              <a:buNone/>
              <a:defRPr/>
            </a:pPr>
            <a:r>
              <a:rPr lang="en-US" sz="1600" b="1" dirty="0">
                <a:latin typeface="PT Sans" panose="020B0503020203020204"/>
                <a:cs typeface="Arial" pitchFamily="34" charset="0"/>
              </a:rPr>
              <a:t>Total Cost:    $264,728</a:t>
            </a:r>
          </a:p>
          <a:p>
            <a:pPr marL="0" indent="0">
              <a:spcBef>
                <a:spcPts val="0"/>
              </a:spcBef>
              <a:buClr>
                <a:schemeClr val="tx1"/>
              </a:buClr>
              <a:buNone/>
              <a:defRPr/>
            </a:pPr>
            <a:r>
              <a:rPr lang="en-US" sz="1600" b="1" dirty="0">
                <a:latin typeface="PT Sans" panose="020B0503020203020204"/>
                <a:cs typeface="Arial" pitchFamily="34" charset="0"/>
              </a:rPr>
              <a:t>Requested:   $201,055  (80%)</a:t>
            </a:r>
          </a:p>
          <a:p>
            <a:pPr marL="0" indent="0">
              <a:spcBef>
                <a:spcPts val="0"/>
              </a:spcBef>
              <a:buClr>
                <a:schemeClr val="tx1"/>
              </a:buClr>
              <a:buNone/>
              <a:defRPr/>
            </a:pPr>
            <a:endParaRPr lang="en-US" sz="2400" dirty="0">
              <a:latin typeface="PT Sans" panose="020B0503020203020204"/>
              <a:cs typeface="Arial" pitchFamily="34" charset="0"/>
            </a:endParaRPr>
          </a:p>
        </p:txBody>
      </p:sp>
      <p:sp>
        <p:nvSpPr>
          <p:cNvPr id="7" name="TextBox 6">
            <a:hlinkClick r:id="rId3" action="ppaction://hlinksldjump"/>
            <a:extLst>
              <a:ext uri="{FF2B5EF4-FFF2-40B4-BE49-F238E27FC236}">
                <a16:creationId xmlns:a16="http://schemas.microsoft.com/office/drawing/2014/main" id="{B2291E62-D070-4391-BFDC-DB0C4841EB3F}"/>
              </a:ext>
            </a:extLst>
          </p:cNvPr>
          <p:cNvSpPr txBox="1"/>
          <p:nvPr/>
        </p:nvSpPr>
        <p:spPr>
          <a:xfrm>
            <a:off x="185320" y="6453336"/>
            <a:ext cx="39546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PT Sans" panose="020B0503020203020204"/>
                <a:hlinkClick r:id="rId4" action="ppaction://hlinksldjump"/>
              </a:rPr>
              <a:t>Return to List of Applications Recommended </a:t>
            </a:r>
            <a:endParaRPr lang="en-US" sz="1200" b="1" dirty="0">
              <a:latin typeface="PT Sans" panose="020B0503020203020204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39DB72E-6DDD-48DD-823B-E86F433E82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94592" y="692696"/>
            <a:ext cx="4969895" cy="288032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F346182-8FEA-454F-B901-3F55F42902B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2924944"/>
            <a:ext cx="1368152" cy="1006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9780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4F7A35D9-C957-4396-BEAF-37B42858842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5844" y="147581"/>
            <a:ext cx="1968643" cy="545115"/>
          </a:xfrm>
          <a:prstGeom prst="rect">
            <a:avLst/>
          </a:prstGeom>
        </p:spPr>
      </p:pic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8774E2DA-7066-4594-97F8-472FD30B3495}"/>
              </a:ext>
            </a:extLst>
          </p:cNvPr>
          <p:cNvSpPr txBox="1">
            <a:spLocks/>
          </p:cNvSpPr>
          <p:nvPr/>
        </p:nvSpPr>
        <p:spPr>
          <a:xfrm>
            <a:off x="179513" y="764704"/>
            <a:ext cx="3816423" cy="50131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Clr>
                <a:schemeClr val="tx1"/>
              </a:buClr>
              <a:buNone/>
              <a:defRPr/>
            </a:pPr>
            <a:r>
              <a:rPr lang="en-US" sz="1600" b="1" dirty="0">
                <a:latin typeface="PT Sans" panose="020B0503020203020204"/>
              </a:rPr>
              <a:t>Safe Routes to School – South Phase I  (Manning)</a:t>
            </a:r>
            <a:endParaRPr lang="en-US" sz="1600" b="1" dirty="0">
              <a:latin typeface="PT Sans" panose="020B0503020203020204"/>
              <a:cs typeface="Arial" pitchFamily="34" charset="0"/>
            </a:endParaRPr>
          </a:p>
          <a:p>
            <a:pPr marL="0" indent="0">
              <a:spcBef>
                <a:spcPts val="0"/>
              </a:spcBef>
              <a:buClr>
                <a:schemeClr val="tx1"/>
              </a:buClr>
              <a:buNone/>
              <a:defRPr/>
            </a:pPr>
            <a:endParaRPr lang="en-US" sz="1600" b="1" dirty="0">
              <a:latin typeface="PT Sans" panose="020B0503020203020204"/>
              <a:cs typeface="Arial" pitchFamily="34" charset="0"/>
            </a:endParaRPr>
          </a:p>
          <a:p>
            <a:pPr marL="0" indent="0">
              <a:buNone/>
            </a:pPr>
            <a:r>
              <a:rPr lang="en-US" sz="1600" dirty="0">
                <a:latin typeface="PT Sans" panose="020B0503020203020204"/>
              </a:rPr>
              <a:t>Construct a 1,500 ft. paved trail from the from the existing School Trail South to Manning neighborhoods.</a:t>
            </a:r>
          </a:p>
          <a:p>
            <a:pPr marL="0" indent="0">
              <a:buNone/>
            </a:pPr>
            <a:endParaRPr lang="en-US" sz="1600" dirty="0">
              <a:latin typeface="PT Sans" panose="020B0503020203020204"/>
            </a:endParaRPr>
          </a:p>
          <a:p>
            <a:pPr marL="0" indent="0">
              <a:spcBef>
                <a:spcPts val="0"/>
              </a:spcBef>
              <a:buClr>
                <a:schemeClr val="tx1"/>
              </a:buClr>
              <a:buNone/>
              <a:defRPr/>
            </a:pPr>
            <a:endParaRPr lang="en-US" sz="1600" dirty="0">
              <a:latin typeface="PT Sans" panose="020B0503020203020204"/>
              <a:cs typeface="Arial" pitchFamily="34" charset="0"/>
            </a:endParaRPr>
          </a:p>
          <a:p>
            <a:pPr marL="0" indent="0">
              <a:spcBef>
                <a:spcPts val="0"/>
              </a:spcBef>
              <a:buClr>
                <a:schemeClr val="tx1"/>
              </a:buClr>
              <a:buNone/>
              <a:defRPr/>
            </a:pPr>
            <a:r>
              <a:rPr lang="en-US" sz="1600" b="1" dirty="0">
                <a:latin typeface="PT Sans" panose="020B0503020203020204"/>
                <a:cs typeface="Arial" pitchFamily="34" charset="0"/>
              </a:rPr>
              <a:t>Total Cost:    $164,000</a:t>
            </a:r>
          </a:p>
          <a:p>
            <a:pPr marL="0" indent="0">
              <a:spcBef>
                <a:spcPts val="0"/>
              </a:spcBef>
              <a:buClr>
                <a:schemeClr val="tx1"/>
              </a:buClr>
              <a:buNone/>
              <a:defRPr/>
            </a:pPr>
            <a:r>
              <a:rPr lang="en-US" sz="1600" b="1" dirty="0">
                <a:latin typeface="PT Sans" panose="020B0503020203020204"/>
                <a:cs typeface="Arial" pitchFamily="34" charset="0"/>
              </a:rPr>
              <a:t>Requested:   $  49,200  (20.00%)</a:t>
            </a:r>
          </a:p>
          <a:p>
            <a:pPr marL="0" indent="0">
              <a:spcBef>
                <a:spcPts val="0"/>
              </a:spcBef>
              <a:buClr>
                <a:schemeClr val="tx1"/>
              </a:buClr>
              <a:buNone/>
              <a:defRPr/>
            </a:pPr>
            <a:endParaRPr lang="en-US" sz="2400" dirty="0">
              <a:latin typeface="PT Sans" panose="020B0503020203020204"/>
              <a:cs typeface="Arial" pitchFamily="34" charset="0"/>
            </a:endParaRPr>
          </a:p>
        </p:txBody>
      </p:sp>
      <p:sp>
        <p:nvSpPr>
          <p:cNvPr id="7" name="TextBox 6">
            <a:hlinkClick r:id="rId3" action="ppaction://hlinksldjump"/>
            <a:extLst>
              <a:ext uri="{FF2B5EF4-FFF2-40B4-BE49-F238E27FC236}">
                <a16:creationId xmlns:a16="http://schemas.microsoft.com/office/drawing/2014/main" id="{B2291E62-D070-4391-BFDC-DB0C4841EB3F}"/>
              </a:ext>
            </a:extLst>
          </p:cNvPr>
          <p:cNvSpPr txBox="1"/>
          <p:nvPr/>
        </p:nvSpPr>
        <p:spPr>
          <a:xfrm>
            <a:off x="185320" y="6453336"/>
            <a:ext cx="39546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PT Sans" panose="020B0503020203020204"/>
                <a:hlinkClick r:id="rId4" action="ppaction://hlinksldjump"/>
              </a:rPr>
              <a:t>Return to List of Applications Recommended </a:t>
            </a:r>
            <a:endParaRPr lang="en-US" sz="1200" b="1" dirty="0">
              <a:latin typeface="PT Sans" panose="020B0503020203020204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35DC092-63EC-41D2-B8A9-A7042870CDA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847"/>
          <a:stretch/>
        </p:blipFill>
        <p:spPr>
          <a:xfrm>
            <a:off x="4464495" y="1052736"/>
            <a:ext cx="4499992" cy="3318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1522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4F7A35D9-C957-4396-BEAF-37B42858842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5844" y="147581"/>
            <a:ext cx="1968643" cy="545115"/>
          </a:xfrm>
          <a:prstGeom prst="rect">
            <a:avLst/>
          </a:prstGeom>
        </p:spPr>
      </p:pic>
      <p:sp>
        <p:nvSpPr>
          <p:cNvPr id="11" name="Title 10">
            <a:extLst>
              <a:ext uri="{FF2B5EF4-FFF2-40B4-BE49-F238E27FC236}">
                <a16:creationId xmlns:a16="http://schemas.microsoft.com/office/drawing/2014/main" id="{529AD376-841A-42E0-A075-63651BC991D8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b="1" dirty="0">
                <a:solidFill>
                  <a:schemeClr val="tx2"/>
                </a:solidFill>
              </a:rPr>
              <a:t>List of Applications </a:t>
            </a:r>
            <a:br>
              <a:rPr lang="en-US" b="1" dirty="0">
                <a:solidFill>
                  <a:schemeClr val="tx2"/>
                </a:solidFill>
              </a:rPr>
            </a:br>
            <a:r>
              <a:rPr lang="en-US" dirty="0"/>
              <a:t>Not </a:t>
            </a:r>
            <a:r>
              <a:rPr lang="en-US" b="1" dirty="0">
                <a:solidFill>
                  <a:schemeClr val="tx2"/>
                </a:solidFill>
              </a:rPr>
              <a:t>Recommended for Award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D9E927E1-7EB0-4A23-BB04-69006FC59A1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8305300"/>
              </p:ext>
            </p:extLst>
          </p:nvPr>
        </p:nvGraphicFramePr>
        <p:xfrm>
          <a:off x="177696" y="1988840"/>
          <a:ext cx="8788608" cy="19082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62056">
                  <a:extLst>
                    <a:ext uri="{9D8B030D-6E8A-4147-A177-3AD203B41FA5}">
                      <a16:colId xmlns:a16="http://schemas.microsoft.com/office/drawing/2014/main" val="3387879057"/>
                    </a:ext>
                  </a:extLst>
                </a:gridCol>
                <a:gridCol w="1800200">
                  <a:extLst>
                    <a:ext uri="{9D8B030D-6E8A-4147-A177-3AD203B41FA5}">
                      <a16:colId xmlns:a16="http://schemas.microsoft.com/office/drawing/2014/main" val="1861506818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3420930524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467904483"/>
                    </a:ext>
                  </a:extLst>
                </a:gridCol>
                <a:gridCol w="1224136">
                  <a:extLst>
                    <a:ext uri="{9D8B030D-6E8A-4147-A177-3AD203B41FA5}">
                      <a16:colId xmlns:a16="http://schemas.microsoft.com/office/drawing/2014/main" val="3284072429"/>
                    </a:ext>
                  </a:extLst>
                </a:gridCol>
                <a:gridCol w="1513984">
                  <a:extLst>
                    <a:ext uri="{9D8B030D-6E8A-4147-A177-3AD203B41FA5}">
                      <a16:colId xmlns:a16="http://schemas.microsoft.com/office/drawing/2014/main" val="1639893002"/>
                    </a:ext>
                  </a:extLst>
                </a:gridCol>
              </a:tblGrid>
              <a:tr h="954106"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/>
                        <a:t>PROJECT NAME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="1" dirty="0"/>
                        <a:t>SPONSOR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/>
                        <a:t>SCORE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/>
                        <a:t>TOTAL PROJECT COST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/>
                        <a:t>REQUESTED AMOUNT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="1" dirty="0"/>
                        <a:t>(% of Total Project Cost)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/>
                        <a:t>RECOMMENDED AMOUNT </a:t>
                      </a:r>
                    </a:p>
                    <a:p>
                      <a:pPr algn="ctr"/>
                      <a:r>
                        <a:rPr lang="en-US" sz="1300" b="1" dirty="0"/>
                        <a:t>(% of Total Project Cost)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8427104"/>
                  </a:ext>
                </a:extLst>
              </a:tr>
              <a:tr h="954106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Shelby County Phase 1 Ballpark to Ballpark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Shelby County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Not Eligible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$491,750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$393,400</a:t>
                      </a:r>
                    </a:p>
                    <a:p>
                      <a:pPr algn="ctr"/>
                      <a:r>
                        <a:rPr lang="en-US" sz="1400" b="1" dirty="0"/>
                        <a:t>(80%)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/>
                        <a:t>$0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71720284"/>
                  </a:ext>
                </a:extLst>
              </a:tr>
            </a:tbl>
          </a:graphicData>
        </a:graphic>
      </p:graphicFrame>
      <p:sp>
        <p:nvSpPr>
          <p:cNvPr id="3" name="TextBox 2">
            <a:hlinkClick r:id="rId3" action="ppaction://hlinksldjump"/>
            <a:extLst>
              <a:ext uri="{FF2B5EF4-FFF2-40B4-BE49-F238E27FC236}">
                <a16:creationId xmlns:a16="http://schemas.microsoft.com/office/drawing/2014/main" id="{819131DD-FD17-4F64-9439-4DE349A696EC}"/>
              </a:ext>
            </a:extLst>
          </p:cNvPr>
          <p:cNvSpPr txBox="1"/>
          <p:nvPr/>
        </p:nvSpPr>
        <p:spPr>
          <a:xfrm>
            <a:off x="107504" y="6453336"/>
            <a:ext cx="55446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hlinkClick r:id="rId3" action="ppaction://hlinksldjump"/>
              </a:rPr>
              <a:t>Return to List of Applications Recommended</a:t>
            </a:r>
            <a:endParaRPr 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3328824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4F7A35D9-C957-4396-BEAF-37B42858842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5844" y="147581"/>
            <a:ext cx="1968643" cy="545115"/>
          </a:xfrm>
          <a:prstGeom prst="rect">
            <a:avLst/>
          </a:prstGeom>
        </p:spPr>
      </p:pic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8774E2DA-7066-4594-97F8-472FD30B3495}"/>
              </a:ext>
            </a:extLst>
          </p:cNvPr>
          <p:cNvSpPr txBox="1">
            <a:spLocks/>
          </p:cNvSpPr>
          <p:nvPr/>
        </p:nvSpPr>
        <p:spPr>
          <a:xfrm>
            <a:off x="179513" y="764704"/>
            <a:ext cx="3816423" cy="50131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Clr>
                <a:schemeClr val="tx1"/>
              </a:buClr>
              <a:buNone/>
              <a:defRPr/>
            </a:pPr>
            <a:r>
              <a:rPr lang="en-US" sz="1600" b="1" dirty="0">
                <a:latin typeface="PT Sans" panose="020B0503020203020204"/>
              </a:rPr>
              <a:t>Comprehensive Trails Project Phase 1, Ballpark to Ballpark (Shelby County)</a:t>
            </a:r>
            <a:endParaRPr lang="en-US" sz="1600" b="1" dirty="0">
              <a:latin typeface="PT Sans" panose="020B0503020203020204"/>
              <a:cs typeface="Arial" pitchFamily="34" charset="0"/>
            </a:endParaRPr>
          </a:p>
          <a:p>
            <a:pPr marL="0" indent="0">
              <a:spcBef>
                <a:spcPts val="0"/>
              </a:spcBef>
              <a:buClr>
                <a:schemeClr val="tx1"/>
              </a:buClr>
              <a:buNone/>
              <a:defRPr/>
            </a:pPr>
            <a:endParaRPr lang="en-US" sz="1600" b="1" dirty="0">
              <a:latin typeface="PT Sans" panose="020B0503020203020204"/>
              <a:cs typeface="Arial" pitchFamily="34" charset="0"/>
            </a:endParaRPr>
          </a:p>
          <a:p>
            <a:pPr marL="0" indent="0">
              <a:buNone/>
            </a:pPr>
            <a:r>
              <a:rPr lang="en-US" sz="1600" dirty="0">
                <a:latin typeface="PT Sans" panose="020B0503020203020204"/>
              </a:rPr>
              <a:t>Construct a 0.9 mile paved trail between the baseball field in Panama and Street F32.</a:t>
            </a:r>
          </a:p>
          <a:p>
            <a:pPr marL="0" indent="0">
              <a:buNone/>
            </a:pPr>
            <a:r>
              <a:rPr lang="en-US" sz="1600" dirty="0">
                <a:latin typeface="PT Sans" panose="020B0503020203020204"/>
              </a:rPr>
              <a:t> </a:t>
            </a:r>
          </a:p>
          <a:p>
            <a:pPr marL="0" indent="0">
              <a:spcBef>
                <a:spcPts val="0"/>
              </a:spcBef>
              <a:buClr>
                <a:schemeClr val="tx1"/>
              </a:buClr>
              <a:buNone/>
              <a:defRPr/>
            </a:pPr>
            <a:endParaRPr lang="en-US" sz="1600" dirty="0">
              <a:latin typeface="PT Sans" panose="020B0503020203020204"/>
              <a:cs typeface="Arial" pitchFamily="34" charset="0"/>
            </a:endParaRPr>
          </a:p>
          <a:p>
            <a:pPr marL="0" indent="0">
              <a:spcBef>
                <a:spcPts val="0"/>
              </a:spcBef>
              <a:buClr>
                <a:schemeClr val="tx1"/>
              </a:buClr>
              <a:buNone/>
              <a:defRPr/>
            </a:pPr>
            <a:r>
              <a:rPr lang="en-US" sz="1600" b="1" dirty="0">
                <a:latin typeface="PT Sans" panose="020B0503020203020204"/>
                <a:cs typeface="Arial" pitchFamily="34" charset="0"/>
              </a:rPr>
              <a:t>Total Cost:    $491,750</a:t>
            </a:r>
          </a:p>
          <a:p>
            <a:pPr marL="0" indent="0">
              <a:spcBef>
                <a:spcPts val="0"/>
              </a:spcBef>
              <a:buClr>
                <a:schemeClr val="tx1"/>
              </a:buClr>
              <a:buNone/>
              <a:defRPr/>
            </a:pPr>
            <a:r>
              <a:rPr lang="en-US" sz="1600" b="1" dirty="0">
                <a:latin typeface="PT Sans" panose="020B0503020203020204"/>
                <a:cs typeface="Arial" pitchFamily="34" charset="0"/>
              </a:rPr>
              <a:t>Requested:   $393,400  (80%)</a:t>
            </a:r>
          </a:p>
          <a:p>
            <a:pPr marL="0" indent="0">
              <a:spcBef>
                <a:spcPts val="0"/>
              </a:spcBef>
              <a:buClr>
                <a:schemeClr val="tx1"/>
              </a:buClr>
              <a:buNone/>
              <a:defRPr/>
            </a:pPr>
            <a:endParaRPr lang="en-US" sz="2400" dirty="0">
              <a:latin typeface="PT Sans" panose="020B0503020203020204"/>
              <a:cs typeface="Arial" pitchFamily="34" charset="0"/>
            </a:endParaRPr>
          </a:p>
        </p:txBody>
      </p:sp>
      <p:sp>
        <p:nvSpPr>
          <p:cNvPr id="7" name="TextBox 6">
            <a:hlinkClick r:id="rId3" action="ppaction://hlinksldjump"/>
            <a:extLst>
              <a:ext uri="{FF2B5EF4-FFF2-40B4-BE49-F238E27FC236}">
                <a16:creationId xmlns:a16="http://schemas.microsoft.com/office/drawing/2014/main" id="{B2291E62-D070-4391-BFDC-DB0C4841EB3F}"/>
              </a:ext>
            </a:extLst>
          </p:cNvPr>
          <p:cNvSpPr txBox="1"/>
          <p:nvPr/>
        </p:nvSpPr>
        <p:spPr>
          <a:xfrm>
            <a:off x="185320" y="6453336"/>
            <a:ext cx="39546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PT Sans" panose="020B0503020203020204"/>
                <a:hlinkClick r:id="rId4" action="ppaction://hlinksldjump"/>
              </a:rPr>
              <a:t>Return to List of Applications Recommended </a:t>
            </a:r>
            <a:endParaRPr lang="en-US" sz="1200" b="1" dirty="0">
              <a:latin typeface="PT Sans" panose="020B0503020203020204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593FF53-FF71-42FF-BB90-4F75DD50E0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4979667" y="1839997"/>
            <a:ext cx="2506588" cy="5369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0595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4F7A35D9-C957-4396-BEAF-37B42858842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5844" y="147581"/>
            <a:ext cx="1968643" cy="545115"/>
          </a:xfrm>
          <a:prstGeom prst="rect">
            <a:avLst/>
          </a:prstGeom>
        </p:spPr>
      </p:pic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7EFB17E1-6237-4C5B-90C1-F0860AAD46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3568" y="1700808"/>
            <a:ext cx="7776864" cy="4896544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/>
          <a:p>
            <a:pPr lvl="0">
              <a:spcAft>
                <a:spcPts val="1200"/>
              </a:spcAft>
            </a:pPr>
            <a:r>
              <a:rPr lang="en-US" sz="8000" dirty="0"/>
              <a:t>Current version of former Transportation Enhancement program that has existed since 1991.</a:t>
            </a:r>
          </a:p>
          <a:p>
            <a:pPr lvl="0">
              <a:spcAft>
                <a:spcPts val="1200"/>
              </a:spcAft>
            </a:pPr>
            <a:r>
              <a:rPr lang="en-US" sz="8000" dirty="0"/>
              <a:t>Majority of funding is distributed to Iowa’s RPAs and MPOs with $1 million reserved for statewide projects</a:t>
            </a:r>
          </a:p>
          <a:p>
            <a:pPr lvl="0">
              <a:spcAft>
                <a:spcPts val="1200"/>
              </a:spcAft>
            </a:pPr>
            <a:r>
              <a:rPr lang="en-US" sz="8000" dirty="0"/>
              <a:t>Eligible activities include:</a:t>
            </a:r>
          </a:p>
          <a:p>
            <a:pPr lvl="1"/>
            <a:r>
              <a:rPr lang="en-US" sz="7200" dirty="0"/>
              <a:t>On-road and off-road non-motorized trail facilities, safe routes for non-drivers, conversion of abandoned rail corridors for trails, preservation/rehabilitation of historic transportation facilities among others</a:t>
            </a:r>
          </a:p>
          <a:p>
            <a:pPr lvl="1"/>
            <a:r>
              <a:rPr lang="en-US" sz="7200" dirty="0"/>
              <a:t>Federal Recreational Trails Program eligible activities</a:t>
            </a:r>
          </a:p>
          <a:p>
            <a:pPr lvl="1"/>
            <a:r>
              <a:rPr lang="en-US" sz="7200" dirty="0"/>
              <a:t>Infrastructure-related or non-infrastructure related Safe Routes to School Projects (if local TAP funds are used as well)</a:t>
            </a:r>
          </a:p>
          <a:p>
            <a:pPr lvl="1"/>
            <a:r>
              <a:rPr lang="en-US" sz="7200" dirty="0"/>
              <a:t>Scenic Byways (if local TAP funds are used as well)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529AD376-841A-42E0-A075-63651BC99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699519"/>
            <a:ext cx="7886700" cy="936104"/>
          </a:xfrm>
        </p:spPr>
        <p:txBody>
          <a:bodyPr>
            <a:noAutofit/>
          </a:bodyPr>
          <a:lstStyle/>
          <a:p>
            <a:r>
              <a:rPr lang="en-US" sz="3400" b="1" dirty="0">
                <a:solidFill>
                  <a:schemeClr val="tx2"/>
                </a:solidFill>
              </a:rPr>
              <a:t>Statewide Iowa’s Transportation Alternatives Program</a:t>
            </a:r>
          </a:p>
        </p:txBody>
      </p:sp>
    </p:spTree>
    <p:extLst>
      <p:ext uri="{BB962C8B-B14F-4D97-AF65-F5344CB8AC3E}">
        <p14:creationId xmlns:p14="http://schemas.microsoft.com/office/powerpoint/2010/main" val="16269820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4F7A35D9-C957-4396-BEAF-37B42858842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5844" y="147581"/>
            <a:ext cx="1968643" cy="545115"/>
          </a:xfrm>
          <a:prstGeom prst="rect">
            <a:avLst/>
          </a:prstGeom>
        </p:spPr>
      </p:pic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7EFB17E1-6237-4C5B-90C1-F0860AAD46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3568" y="1700808"/>
            <a:ext cx="7776864" cy="4896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spcAft>
                <a:spcPts val="1200"/>
              </a:spcAft>
            </a:pPr>
            <a:r>
              <a:rPr lang="en-US" sz="2600" b="1" dirty="0"/>
              <a:t>Statewide or multi-regional impact of the project (35 points)</a:t>
            </a:r>
          </a:p>
          <a:p>
            <a:pPr lvl="0">
              <a:spcAft>
                <a:spcPts val="1200"/>
              </a:spcAft>
            </a:pPr>
            <a:r>
              <a:rPr lang="en-US" dirty="0"/>
              <a:t>Degree of enhancement of the quality or utility of the state surface transportation system (20 points)</a:t>
            </a:r>
          </a:p>
          <a:p>
            <a:pPr lvl="0">
              <a:spcAft>
                <a:spcPts val="1200"/>
              </a:spcAft>
            </a:pPr>
            <a:r>
              <a:rPr lang="en-US" sz="2600" b="1" dirty="0"/>
              <a:t>State or multi-regional tourism benefits( 10 points)</a:t>
            </a:r>
          </a:p>
          <a:p>
            <a:pPr lvl="0">
              <a:spcAft>
                <a:spcPts val="1200"/>
              </a:spcAft>
            </a:pPr>
            <a:r>
              <a:rPr lang="en-US" dirty="0"/>
              <a:t>Degree of statewide or multi-regional planning implemented (35 points)</a:t>
            </a:r>
            <a:endParaRPr lang="en-US" sz="2600" b="1" dirty="0"/>
          </a:p>
        </p:txBody>
      </p:sp>
      <p:sp>
        <p:nvSpPr>
          <p:cNvPr id="5" name="Title 10">
            <a:extLst>
              <a:ext uri="{FF2B5EF4-FFF2-40B4-BE49-F238E27FC236}">
                <a16:creationId xmlns:a16="http://schemas.microsoft.com/office/drawing/2014/main" id="{8F42A082-033A-4C0F-986F-7776BA315ECE}"/>
              </a:ext>
            </a:extLst>
          </p:cNvPr>
          <p:cNvSpPr txBox="1">
            <a:spLocks/>
          </p:cNvSpPr>
          <p:nvPr/>
        </p:nvSpPr>
        <p:spPr>
          <a:xfrm>
            <a:off x="628650" y="699519"/>
            <a:ext cx="7886700" cy="9361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400" b="1" kern="1200">
                <a:solidFill>
                  <a:schemeClr val="tx2"/>
                </a:solidFill>
                <a:latin typeface="PT Sans" panose="020B0503020203020204" pitchFamily="34" charset="0"/>
                <a:ea typeface="+mj-ea"/>
                <a:cs typeface="+mj-cs"/>
              </a:defRPr>
            </a:lvl1pPr>
          </a:lstStyle>
          <a:p>
            <a:r>
              <a:rPr lang="en-US" dirty="0"/>
              <a:t>Project Evaluation Criteria</a:t>
            </a:r>
          </a:p>
        </p:txBody>
      </p:sp>
    </p:spTree>
    <p:extLst>
      <p:ext uri="{BB962C8B-B14F-4D97-AF65-F5344CB8AC3E}">
        <p14:creationId xmlns:p14="http://schemas.microsoft.com/office/powerpoint/2010/main" val="4287007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4F7A35D9-C957-4396-BEAF-37B42858842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5844" y="147581"/>
            <a:ext cx="1968643" cy="545115"/>
          </a:xfrm>
          <a:prstGeom prst="rect">
            <a:avLst/>
          </a:prstGeom>
        </p:spPr>
      </p:pic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7EFB17E1-6237-4C5B-90C1-F0860AAD46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3568" y="1700808"/>
            <a:ext cx="7776864" cy="489654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en-US" dirty="0">
                <a:cs typeface="Arial" pitchFamily="34" charset="0"/>
              </a:rPr>
              <a:t>Estimated FY 2020 Appropriation: $10,764,227 </a:t>
            </a:r>
          </a:p>
          <a:p>
            <a:pPr lvl="1">
              <a:lnSpc>
                <a:spcPct val="80000"/>
              </a:lnSpc>
            </a:pPr>
            <a:r>
              <a:rPr lang="en-US" dirty="0"/>
              <a:t>$1,374,817 set aside for Recreational Trails.</a:t>
            </a:r>
          </a:p>
          <a:p>
            <a:pPr lvl="1">
              <a:lnSpc>
                <a:spcPct val="80000"/>
              </a:lnSpc>
            </a:pPr>
            <a:r>
              <a:rPr lang="en-US" dirty="0"/>
              <a:t>Half  ($4,694,705) reserved for local projects, half stays at the state level.</a:t>
            </a:r>
          </a:p>
          <a:p>
            <a:pPr lvl="1">
              <a:lnSpc>
                <a:spcPct val="80000"/>
              </a:lnSpc>
            </a:pPr>
            <a:r>
              <a:rPr lang="en-US" dirty="0"/>
              <a:t>The set-aside for Statewide TAP is $1,000,000</a:t>
            </a:r>
          </a:p>
          <a:p>
            <a:pPr lvl="1">
              <a:lnSpc>
                <a:spcPct val="80000"/>
              </a:lnSpc>
            </a:pPr>
            <a:r>
              <a:rPr lang="en-US" dirty="0"/>
              <a:t>Remaining $3,694,705 of state level funding is reserved for eligible local projects:</a:t>
            </a:r>
          </a:p>
          <a:p>
            <a:pPr lvl="2">
              <a:lnSpc>
                <a:spcPct val="80000"/>
              </a:lnSpc>
            </a:pPr>
            <a:r>
              <a:rPr lang="en-US" dirty="0"/>
              <a:t>Transportation Alternatives Program</a:t>
            </a:r>
          </a:p>
          <a:p>
            <a:pPr lvl="2">
              <a:lnSpc>
                <a:spcPct val="80000"/>
              </a:lnSpc>
            </a:pPr>
            <a:r>
              <a:rPr lang="en-US" dirty="0"/>
              <a:t>Highway</a:t>
            </a:r>
          </a:p>
          <a:p>
            <a:pPr lvl="2">
              <a:lnSpc>
                <a:spcPct val="80000"/>
              </a:lnSpc>
            </a:pPr>
            <a:r>
              <a:rPr lang="en-US" dirty="0"/>
              <a:t>Bridge</a:t>
            </a:r>
          </a:p>
          <a:p>
            <a:pPr lvl="2">
              <a:lnSpc>
                <a:spcPct val="80000"/>
              </a:lnSpc>
            </a:pPr>
            <a:r>
              <a:rPr lang="en-US" dirty="0"/>
              <a:t>Transit</a:t>
            </a:r>
            <a:endParaRPr lang="en-US" b="1" dirty="0"/>
          </a:p>
        </p:txBody>
      </p:sp>
      <p:sp>
        <p:nvSpPr>
          <p:cNvPr id="5" name="Title 10">
            <a:extLst>
              <a:ext uri="{FF2B5EF4-FFF2-40B4-BE49-F238E27FC236}">
                <a16:creationId xmlns:a16="http://schemas.microsoft.com/office/drawing/2014/main" id="{C66066E1-1CDF-4981-B319-508E795C1FD5}"/>
              </a:ext>
            </a:extLst>
          </p:cNvPr>
          <p:cNvSpPr txBox="1">
            <a:spLocks/>
          </p:cNvSpPr>
          <p:nvPr/>
        </p:nvSpPr>
        <p:spPr>
          <a:xfrm>
            <a:off x="628650" y="699519"/>
            <a:ext cx="7886700" cy="9361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400" b="1" kern="1200">
                <a:solidFill>
                  <a:schemeClr val="tx2"/>
                </a:solidFill>
                <a:latin typeface="PT Sans" panose="020B0503020203020204" pitchFamily="34" charset="0"/>
                <a:ea typeface="+mj-ea"/>
                <a:cs typeface="+mj-cs"/>
              </a:defRPr>
            </a:lvl1pPr>
          </a:lstStyle>
          <a:p>
            <a:r>
              <a:rPr lang="en-US" dirty="0"/>
              <a:t>Available Funding and Application Summary</a:t>
            </a:r>
          </a:p>
        </p:txBody>
      </p:sp>
    </p:spTree>
    <p:extLst>
      <p:ext uri="{BB962C8B-B14F-4D97-AF65-F5344CB8AC3E}">
        <p14:creationId xmlns:p14="http://schemas.microsoft.com/office/powerpoint/2010/main" val="8708588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4F7A35D9-C957-4396-BEAF-37B42858842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5844" y="147581"/>
            <a:ext cx="1968643" cy="545115"/>
          </a:xfrm>
          <a:prstGeom prst="rect">
            <a:avLst/>
          </a:prstGeom>
        </p:spPr>
      </p:pic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7EFB17E1-6237-4C5B-90C1-F0860AAD46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3568" y="1700808"/>
            <a:ext cx="7776864" cy="4896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400" dirty="0">
                <a:latin typeface="PT Sans" panose="020B0503020203020204"/>
              </a:rPr>
              <a:t>Available Funding:</a:t>
            </a:r>
          </a:p>
          <a:p>
            <a:pPr lvl="1"/>
            <a:r>
              <a:rPr lang="en-US" dirty="0">
                <a:latin typeface="PT Sans" panose="020B0503020203020204"/>
              </a:rPr>
              <a:t>Statewide Iowa’s TAP funds available: $1,000,000 plus previous years under runs</a:t>
            </a:r>
          </a:p>
          <a:p>
            <a:pPr marL="0" indent="0">
              <a:spcBef>
                <a:spcPts val="0"/>
              </a:spcBef>
              <a:buNone/>
            </a:pPr>
            <a:endParaRPr lang="en-US" sz="2400" dirty="0">
              <a:latin typeface="PT Sans" panose="020B0503020203020204"/>
            </a:endParaRPr>
          </a:p>
          <a:p>
            <a:r>
              <a:rPr lang="en-US" sz="2400" dirty="0">
                <a:latin typeface="PT Sans" panose="020B0503020203020204"/>
              </a:rPr>
              <a:t>Application Summary</a:t>
            </a:r>
          </a:p>
          <a:p>
            <a:pPr lvl="1"/>
            <a:r>
              <a:rPr lang="en-US" dirty="0">
                <a:latin typeface="PT Sans" panose="020B0503020203020204"/>
              </a:rPr>
              <a:t>Total number of projects:   5</a:t>
            </a:r>
          </a:p>
          <a:p>
            <a:pPr lvl="1"/>
            <a:r>
              <a:rPr lang="en-US" dirty="0">
                <a:latin typeface="PT Sans" panose="020B0503020203020204"/>
              </a:rPr>
              <a:t>Total project costs:  $4,677,706</a:t>
            </a:r>
          </a:p>
          <a:p>
            <a:pPr lvl="1"/>
            <a:r>
              <a:rPr lang="en-US" dirty="0">
                <a:latin typeface="PT Sans" panose="020B0503020203020204"/>
              </a:rPr>
              <a:t>Total amount requested:  $1,721,055</a:t>
            </a:r>
          </a:p>
        </p:txBody>
      </p:sp>
      <p:sp>
        <p:nvSpPr>
          <p:cNvPr id="5" name="Title 10">
            <a:extLst>
              <a:ext uri="{FF2B5EF4-FFF2-40B4-BE49-F238E27FC236}">
                <a16:creationId xmlns:a16="http://schemas.microsoft.com/office/drawing/2014/main" id="{C66066E1-1CDF-4981-B319-508E795C1FD5}"/>
              </a:ext>
            </a:extLst>
          </p:cNvPr>
          <p:cNvSpPr txBox="1">
            <a:spLocks/>
          </p:cNvSpPr>
          <p:nvPr/>
        </p:nvSpPr>
        <p:spPr>
          <a:xfrm>
            <a:off x="628650" y="699519"/>
            <a:ext cx="7886700" cy="9361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400" b="1" kern="1200">
                <a:solidFill>
                  <a:schemeClr val="tx2"/>
                </a:solidFill>
                <a:latin typeface="PT Sans" panose="020B0503020203020204" pitchFamily="34" charset="0"/>
                <a:ea typeface="+mj-ea"/>
                <a:cs typeface="+mj-cs"/>
              </a:defRPr>
            </a:lvl1pPr>
          </a:lstStyle>
          <a:p>
            <a:r>
              <a:rPr lang="en-US" dirty="0"/>
              <a:t>Available Funding and Application Summary</a:t>
            </a:r>
          </a:p>
        </p:txBody>
      </p:sp>
    </p:spTree>
    <p:extLst>
      <p:ext uri="{BB962C8B-B14F-4D97-AF65-F5344CB8AC3E}">
        <p14:creationId xmlns:p14="http://schemas.microsoft.com/office/powerpoint/2010/main" val="23823783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4F7A35D9-C957-4396-BEAF-37B42858842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5844" y="147581"/>
            <a:ext cx="1968643" cy="545115"/>
          </a:xfrm>
          <a:prstGeom prst="rect">
            <a:avLst/>
          </a:prstGeom>
        </p:spPr>
      </p:pic>
      <p:sp>
        <p:nvSpPr>
          <p:cNvPr id="11" name="Title 10">
            <a:extLst>
              <a:ext uri="{FF2B5EF4-FFF2-40B4-BE49-F238E27FC236}">
                <a16:creationId xmlns:a16="http://schemas.microsoft.com/office/drawing/2014/main" id="{529AD376-841A-42E0-A075-63651BC99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152" y="1017336"/>
            <a:ext cx="7886700" cy="36004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b="1" dirty="0">
                <a:solidFill>
                  <a:schemeClr val="tx2"/>
                </a:solidFill>
              </a:rPr>
              <a:t>List of Applications Recommended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D9E927E1-7EB0-4A23-BB04-69006FC59A1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5206018"/>
              </p:ext>
            </p:extLst>
          </p:nvPr>
        </p:nvGraphicFramePr>
        <p:xfrm>
          <a:off x="203533" y="1628801"/>
          <a:ext cx="8760954" cy="41506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7716">
                  <a:extLst>
                    <a:ext uri="{9D8B030D-6E8A-4147-A177-3AD203B41FA5}">
                      <a16:colId xmlns:a16="http://schemas.microsoft.com/office/drawing/2014/main" val="3387879057"/>
                    </a:ext>
                  </a:extLst>
                </a:gridCol>
                <a:gridCol w="1794536">
                  <a:extLst>
                    <a:ext uri="{9D8B030D-6E8A-4147-A177-3AD203B41FA5}">
                      <a16:colId xmlns:a16="http://schemas.microsoft.com/office/drawing/2014/main" val="1861506818"/>
                    </a:ext>
                  </a:extLst>
                </a:gridCol>
                <a:gridCol w="789596">
                  <a:extLst>
                    <a:ext uri="{9D8B030D-6E8A-4147-A177-3AD203B41FA5}">
                      <a16:colId xmlns:a16="http://schemas.microsoft.com/office/drawing/2014/main" val="3420930524"/>
                    </a:ext>
                  </a:extLst>
                </a:gridCol>
                <a:gridCol w="1435628">
                  <a:extLst>
                    <a:ext uri="{9D8B030D-6E8A-4147-A177-3AD203B41FA5}">
                      <a16:colId xmlns:a16="http://schemas.microsoft.com/office/drawing/2014/main" val="467904483"/>
                    </a:ext>
                  </a:extLst>
                </a:gridCol>
                <a:gridCol w="1220284">
                  <a:extLst>
                    <a:ext uri="{9D8B030D-6E8A-4147-A177-3AD203B41FA5}">
                      <a16:colId xmlns:a16="http://schemas.microsoft.com/office/drawing/2014/main" val="3284072429"/>
                    </a:ext>
                  </a:extLst>
                </a:gridCol>
                <a:gridCol w="1463194">
                  <a:extLst>
                    <a:ext uri="{9D8B030D-6E8A-4147-A177-3AD203B41FA5}">
                      <a16:colId xmlns:a16="http://schemas.microsoft.com/office/drawing/2014/main" val="1639893002"/>
                    </a:ext>
                  </a:extLst>
                </a:gridCol>
              </a:tblGrid>
              <a:tr h="813002"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/>
                        <a:t>PROJECT NAME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="1" dirty="0"/>
                        <a:t>SPONSOR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/>
                        <a:t>SCORE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/>
                        <a:t>TOTAL PROJECT COST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/>
                        <a:t>REQUESTED AMOUNT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="1" dirty="0"/>
                        <a:t>(% of Total Project Cost)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/>
                        <a:t>RECOMMENDED AMOUNT </a:t>
                      </a:r>
                    </a:p>
                    <a:p>
                      <a:pPr algn="ctr"/>
                      <a:r>
                        <a:rPr lang="en-US" sz="1300" b="1" dirty="0"/>
                        <a:t>(% of Total Project Cost)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8427104"/>
                  </a:ext>
                </a:extLst>
              </a:tr>
              <a:tr h="583750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hlinkClick r:id="rId3" action="ppaction://hlinksldjump"/>
                        </a:rPr>
                        <a:t>US 65 Underpass</a:t>
                      </a:r>
                      <a:endParaRPr lang="en-US" sz="1400" b="1" dirty="0"/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Bondurant</a:t>
                      </a: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90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$2,679,574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$536,000</a:t>
                      </a:r>
                    </a:p>
                    <a:p>
                      <a:pPr algn="ctr"/>
                      <a:r>
                        <a:rPr lang="en-US" sz="1400" b="1" dirty="0"/>
                        <a:t>(20.00%)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$536,000</a:t>
                      </a:r>
                    </a:p>
                    <a:p>
                      <a:pPr algn="ctr"/>
                      <a:r>
                        <a:rPr lang="en-US" sz="1400" b="1" dirty="0"/>
                        <a:t>(20.00%)</a:t>
                      </a: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71720284"/>
                  </a:ext>
                </a:extLst>
              </a:tr>
              <a:tr h="869071">
                <a:tc>
                  <a:txBody>
                    <a:bodyPr/>
                    <a:lstStyle/>
                    <a:p>
                      <a:pPr algn="ctr"/>
                      <a:r>
                        <a:rPr lang="en-US" sz="14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hlinkClick r:id="rId4" action="ppaction://hlinksldjump"/>
                        </a:rPr>
                        <a:t>Integrated Roadside Vegetation Management</a:t>
                      </a:r>
                      <a:endParaRPr lang="en-US" sz="14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University of Northern Iowa/Tallgrass Prairie Center</a:t>
                      </a: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90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$1,077,651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$541,400</a:t>
                      </a:r>
                    </a:p>
                    <a:p>
                      <a:pPr algn="ctr"/>
                      <a:r>
                        <a:rPr lang="en-US" sz="1400" b="1" dirty="0"/>
                        <a:t>(50.24%)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$541,400</a:t>
                      </a:r>
                    </a:p>
                    <a:p>
                      <a:pPr algn="ctr"/>
                      <a:r>
                        <a:rPr lang="en-US" sz="1400" b="1" dirty="0"/>
                        <a:t>(50.24%)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61877508"/>
                  </a:ext>
                </a:extLst>
              </a:tr>
              <a:tr h="869071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hlinkClick r:id="rId5" action="ppaction://hlinksldjump"/>
                        </a:rPr>
                        <a:t>Iowa Safe Routes to School Partnership</a:t>
                      </a:r>
                      <a:endParaRPr lang="en-US" sz="14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Iowa Northland Regional Council of Governments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85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$264,728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$201,055</a:t>
                      </a:r>
                    </a:p>
                    <a:p>
                      <a:pPr algn="ctr"/>
                      <a:r>
                        <a:rPr lang="en-US" sz="1400" b="1" dirty="0"/>
                        <a:t>(75.95%)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$201,055</a:t>
                      </a:r>
                    </a:p>
                    <a:p>
                      <a:pPr algn="ctr"/>
                      <a:r>
                        <a:rPr lang="en-US" sz="1400" b="1" dirty="0"/>
                        <a:t>(75.95%)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12869745"/>
                  </a:ext>
                </a:extLst>
              </a:tr>
              <a:tr h="869071">
                <a:tc>
                  <a:txBody>
                    <a:bodyPr/>
                    <a:lstStyle/>
                    <a:p>
                      <a:r>
                        <a:rPr lang="en-US" sz="1400" b="1" dirty="0">
                          <a:hlinkClick r:id="rId6" action="ppaction://hlinksldjump"/>
                        </a:rPr>
                        <a:t>Manning Safe Routes to School – South Phase I</a:t>
                      </a:r>
                      <a:endParaRPr lang="en-US" sz="1400" b="1" dirty="0"/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/>
                        <a:t>Manning</a:t>
                      </a: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20</a:t>
                      </a: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/>
                        <a:t>$164,000</a:t>
                      </a: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/>
                        <a:t>$49,200</a:t>
                      </a:r>
                    </a:p>
                    <a:p>
                      <a:r>
                        <a:rPr lang="en-US" sz="1400" b="1" dirty="0"/>
                        <a:t>(30.00%)</a:t>
                      </a: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/>
                        <a:t>$49,200</a:t>
                      </a:r>
                    </a:p>
                    <a:p>
                      <a:r>
                        <a:rPr lang="en-US" sz="1400" b="1" dirty="0"/>
                        <a:t>(30.00%)</a:t>
                      </a: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2143613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F5820BDE-4DE8-4E70-B05F-14D44B56349D}"/>
              </a:ext>
            </a:extLst>
          </p:cNvPr>
          <p:cNvSpPr txBox="1"/>
          <p:nvPr/>
        </p:nvSpPr>
        <p:spPr>
          <a:xfrm>
            <a:off x="0" y="6525344"/>
            <a:ext cx="71642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hlinkClick r:id="rId7" action="ppaction://hlinksldjump"/>
              </a:rPr>
              <a:t>Jump to applications not recommended for funding</a:t>
            </a:r>
            <a:endParaRPr 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14079657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4F7A35D9-C957-4396-BEAF-37B42858842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5844" y="147581"/>
            <a:ext cx="1968643" cy="545115"/>
          </a:xfrm>
          <a:prstGeom prst="rect">
            <a:avLst/>
          </a:prstGeom>
        </p:spPr>
      </p:pic>
      <p:sp>
        <p:nvSpPr>
          <p:cNvPr id="11" name="Title 10">
            <a:extLst>
              <a:ext uri="{FF2B5EF4-FFF2-40B4-BE49-F238E27FC236}">
                <a16:creationId xmlns:a16="http://schemas.microsoft.com/office/drawing/2014/main" id="{529AD376-841A-42E0-A075-63651BC99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694493"/>
            <a:ext cx="7886700" cy="288033"/>
          </a:xfrm>
        </p:spPr>
        <p:txBody>
          <a:bodyPr>
            <a:noAutofit/>
          </a:bodyPr>
          <a:lstStyle/>
          <a:p>
            <a:r>
              <a:rPr lang="en-US" b="1" dirty="0">
                <a:solidFill>
                  <a:schemeClr val="tx2"/>
                </a:solidFill>
              </a:rPr>
              <a:t>Map of Applications Received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8C9F74F-BC8A-4EC1-A277-40D53DEBDC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1196752"/>
            <a:ext cx="8460432" cy="5428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9105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061864" y="4066456"/>
            <a:ext cx="2286000" cy="370656"/>
          </a:xfrm>
          <a:prstGeom prst="rect">
            <a:avLst/>
          </a:prstGeom>
          <a:solidFill>
            <a:schemeClr val="tx2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347864" y="4066456"/>
            <a:ext cx="2286000" cy="370656"/>
          </a:xfrm>
          <a:prstGeom prst="rect">
            <a:avLst/>
          </a:prstGeom>
          <a:solidFill>
            <a:schemeClr val="bg2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5633864" y="4066456"/>
            <a:ext cx="2286000" cy="370656"/>
          </a:xfrm>
          <a:prstGeom prst="rect">
            <a:avLst/>
          </a:prstGeom>
          <a:solidFill>
            <a:schemeClr val="tx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2501516" y="5445224"/>
            <a:ext cx="424847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Pamella Lee</a:t>
            </a:r>
          </a:p>
          <a:p>
            <a:pPr algn="ctr"/>
            <a:r>
              <a:rPr lang="en-US" sz="1400" b="1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Transportation Alternatives program manager</a:t>
            </a:r>
          </a:p>
          <a:p>
            <a:pPr algn="ctr"/>
            <a:r>
              <a:rPr lang="en-US" sz="1400" b="1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Pamella.lee@iowadot.us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0B11247-CDAF-4DD5-BE81-B56FBF4D67D9}"/>
              </a:ext>
            </a:extLst>
          </p:cNvPr>
          <p:cNvSpPr txBox="1"/>
          <p:nvPr/>
        </p:nvSpPr>
        <p:spPr>
          <a:xfrm>
            <a:off x="107504" y="3573016"/>
            <a:ext cx="9036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PT Sans" panose="020B0503020203020204" pitchFamily="34" charset="0"/>
                <a:cs typeface="Arial" panose="020B0604020202020204" pitchFamily="34" charset="0"/>
              </a:rPr>
              <a:t>QUESTIONS?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0A748D6-E5EE-44F0-BED6-59197E46CA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5293" y="983876"/>
            <a:ext cx="2471142" cy="2021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2197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4F7A35D9-C957-4396-BEAF-37B42858842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5844" y="147581"/>
            <a:ext cx="1968643" cy="545115"/>
          </a:xfrm>
          <a:prstGeom prst="rect">
            <a:avLst/>
          </a:prstGeom>
        </p:spPr>
      </p:pic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8774E2DA-7066-4594-97F8-472FD30B3495}"/>
              </a:ext>
            </a:extLst>
          </p:cNvPr>
          <p:cNvSpPr txBox="1">
            <a:spLocks/>
          </p:cNvSpPr>
          <p:nvPr/>
        </p:nvSpPr>
        <p:spPr>
          <a:xfrm>
            <a:off x="179513" y="764704"/>
            <a:ext cx="3816423" cy="50131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Clr>
                <a:schemeClr val="tx1"/>
              </a:buClr>
              <a:buNone/>
              <a:defRPr/>
            </a:pPr>
            <a:r>
              <a:rPr lang="en-US" sz="1600" b="1" dirty="0">
                <a:latin typeface="PT Sans" panose="020B0503020203020204"/>
                <a:cs typeface="Arial" pitchFamily="34" charset="0"/>
              </a:rPr>
              <a:t>US 65 Underpass (Bondurant)</a:t>
            </a:r>
          </a:p>
          <a:p>
            <a:pPr marL="0" indent="0">
              <a:spcBef>
                <a:spcPts val="384"/>
              </a:spcBef>
              <a:buNone/>
            </a:pPr>
            <a:r>
              <a:rPr lang="en-US" sz="1600" dirty="0">
                <a:latin typeface="PT Sans" panose="020B0503020203020204"/>
              </a:rPr>
              <a:t>Construction of a underpass under US65 to allow safe passage of pedestrians across this busy highway.</a:t>
            </a:r>
          </a:p>
          <a:p>
            <a:pPr marL="0" indent="0">
              <a:buNone/>
            </a:pPr>
            <a:endParaRPr lang="en-US" sz="1600" dirty="0">
              <a:latin typeface="PT Sans" panose="020B0503020203020204"/>
              <a:cs typeface="Arial" pitchFamily="34" charset="0"/>
            </a:endParaRPr>
          </a:p>
          <a:p>
            <a:pPr marL="0" indent="0">
              <a:buNone/>
            </a:pPr>
            <a:endParaRPr lang="en-US" sz="1600" dirty="0">
              <a:latin typeface="PT Sans" panose="020B0503020203020204"/>
              <a:cs typeface="Arial" pitchFamily="34" charset="0"/>
            </a:endParaRPr>
          </a:p>
          <a:p>
            <a:pPr marL="0" indent="0">
              <a:buNone/>
            </a:pPr>
            <a:endParaRPr lang="en-US" sz="1600" dirty="0">
              <a:latin typeface="PT Sans" panose="020B0503020203020204"/>
              <a:cs typeface="Arial" pitchFamily="34" charset="0"/>
            </a:endParaRPr>
          </a:p>
          <a:p>
            <a:pPr marL="0" indent="0">
              <a:spcBef>
                <a:spcPts val="0"/>
              </a:spcBef>
              <a:buClr>
                <a:schemeClr val="tx1"/>
              </a:buClr>
              <a:buNone/>
              <a:defRPr/>
            </a:pPr>
            <a:r>
              <a:rPr lang="en-US" sz="1600" b="1" dirty="0">
                <a:latin typeface="PT Sans" panose="020B0503020203020204"/>
                <a:cs typeface="Arial" pitchFamily="34" charset="0"/>
              </a:rPr>
              <a:t>Total Cost:    $2,679,574</a:t>
            </a:r>
          </a:p>
          <a:p>
            <a:pPr marL="0" indent="0">
              <a:spcBef>
                <a:spcPts val="0"/>
              </a:spcBef>
              <a:buClr>
                <a:schemeClr val="tx1"/>
              </a:buClr>
              <a:buNone/>
              <a:defRPr/>
            </a:pPr>
            <a:r>
              <a:rPr lang="en-US" sz="1600" b="1" dirty="0">
                <a:latin typeface="PT Sans" panose="020B0503020203020204"/>
                <a:cs typeface="Arial" pitchFamily="34" charset="0"/>
              </a:rPr>
              <a:t>Requested:   $536,000  (20%)</a:t>
            </a:r>
          </a:p>
          <a:p>
            <a:pPr marL="0" indent="0">
              <a:spcBef>
                <a:spcPts val="0"/>
              </a:spcBef>
              <a:buClr>
                <a:schemeClr val="tx1"/>
              </a:buClr>
              <a:buNone/>
              <a:defRPr/>
            </a:pPr>
            <a:endParaRPr lang="en-US" sz="2400" dirty="0">
              <a:latin typeface="PT Sans" panose="020B0503020203020204"/>
              <a:cs typeface="Arial" pitchFamily="34" charset="0"/>
            </a:endParaRPr>
          </a:p>
        </p:txBody>
      </p:sp>
      <p:sp>
        <p:nvSpPr>
          <p:cNvPr id="7" name="TextBox 6">
            <a:hlinkClick r:id="rId3" action="ppaction://hlinksldjump"/>
            <a:extLst>
              <a:ext uri="{FF2B5EF4-FFF2-40B4-BE49-F238E27FC236}">
                <a16:creationId xmlns:a16="http://schemas.microsoft.com/office/drawing/2014/main" id="{B2291E62-D070-4391-BFDC-DB0C4841EB3F}"/>
              </a:ext>
            </a:extLst>
          </p:cNvPr>
          <p:cNvSpPr txBox="1"/>
          <p:nvPr/>
        </p:nvSpPr>
        <p:spPr>
          <a:xfrm>
            <a:off x="185320" y="6453336"/>
            <a:ext cx="39546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PT Sans" panose="020B0503020203020204"/>
                <a:hlinkClick r:id="rId4" action="ppaction://hlinksldjump"/>
              </a:rPr>
              <a:t>Return to List of Applications Recommended </a:t>
            </a:r>
            <a:endParaRPr lang="en-US" sz="1200" b="1" dirty="0">
              <a:latin typeface="PT Sans" panose="020B0503020203020204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A956426-4E14-43AD-A0E6-F712158D55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91743" y="908720"/>
            <a:ext cx="4972744" cy="3658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39322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4">
      <a:dk1>
        <a:srgbClr val="53565A"/>
      </a:dk1>
      <a:lt1>
        <a:sysClr val="window" lastClr="FFFFFF"/>
      </a:lt1>
      <a:dk2>
        <a:srgbClr val="7C2529"/>
      </a:dk2>
      <a:lt2>
        <a:srgbClr val="B1B3B3"/>
      </a:lt2>
      <a:accent1>
        <a:srgbClr val="0097A9"/>
      </a:accent1>
      <a:accent2>
        <a:srgbClr val="E87722"/>
      </a:accent2>
      <a:accent3>
        <a:srgbClr val="FFC72C"/>
      </a:accent3>
      <a:accent4>
        <a:srgbClr val="5E366E"/>
      </a:accent4>
      <a:accent5>
        <a:srgbClr val="719949"/>
      </a:accent5>
      <a:accent6>
        <a:srgbClr val="4698CB"/>
      </a:accent6>
      <a:hlink>
        <a:srgbClr val="0070C0"/>
      </a:hlink>
      <a:folHlink>
        <a:srgbClr val="53565A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1">
            <a:lumMod val="95000"/>
            <a:lumOff val="5000"/>
            <a:alpha val="90000"/>
          </a:schemeClr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10098</TotalTime>
  <Words>732</Words>
  <Application>Microsoft Office PowerPoint</Application>
  <PresentationFormat>On-screen Show (4:3)</PresentationFormat>
  <Paragraphs>139</Paragraphs>
  <Slides>14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</vt:lpstr>
      <vt:lpstr>Century Gothic</vt:lpstr>
      <vt:lpstr>PT Sans</vt:lpstr>
      <vt:lpstr>Office Theme</vt:lpstr>
      <vt:lpstr>PowerPoint Presentation</vt:lpstr>
      <vt:lpstr>Statewide Iowa’s Transportation Alternatives Program</vt:lpstr>
      <vt:lpstr>PowerPoint Presentation</vt:lpstr>
      <vt:lpstr>PowerPoint Presentation</vt:lpstr>
      <vt:lpstr>PowerPoint Presentation</vt:lpstr>
      <vt:lpstr>List of Applications Recommended</vt:lpstr>
      <vt:lpstr>Map of Applications Received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List of Applications  Not Recommended for Award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Mihalchev</dc:creator>
  <cp:lastModifiedBy>Lee, Pamella</cp:lastModifiedBy>
  <cp:revision>154</cp:revision>
  <cp:lastPrinted>2019-11-19T20:07:57Z</cp:lastPrinted>
  <dcterms:created xsi:type="dcterms:W3CDTF">2014-05-10T08:44:16Z</dcterms:created>
  <dcterms:modified xsi:type="dcterms:W3CDTF">2019-11-21T20:24:47Z</dcterms:modified>
</cp:coreProperties>
</file>