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8" r:id="rId2"/>
  </p:sldMasterIdLst>
  <p:notesMasterIdLst>
    <p:notesMasterId r:id="rId18"/>
  </p:notesMasterIdLst>
  <p:handoutMasterIdLst>
    <p:handoutMasterId r:id="rId19"/>
  </p:handoutMasterIdLst>
  <p:sldIdLst>
    <p:sldId id="261" r:id="rId3"/>
    <p:sldId id="296" r:id="rId4"/>
    <p:sldId id="285" r:id="rId5"/>
    <p:sldId id="286" r:id="rId6"/>
    <p:sldId id="287" r:id="rId7"/>
    <p:sldId id="262" r:id="rId8"/>
    <p:sldId id="264" r:id="rId9"/>
    <p:sldId id="309" r:id="rId10"/>
    <p:sldId id="315" r:id="rId11"/>
    <p:sldId id="267" r:id="rId12"/>
    <p:sldId id="270" r:id="rId13"/>
    <p:sldId id="299" r:id="rId14"/>
    <p:sldId id="312" r:id="rId15"/>
    <p:sldId id="311" r:id="rId16"/>
    <p:sldId id="272"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55565A"/>
    <a:srgbClr val="800000"/>
    <a:srgbClr val="F7F7F7"/>
    <a:srgbClr val="EDEEEE"/>
    <a:srgbClr val="A9A8A9"/>
    <a:srgbClr val="FFC627"/>
    <a:srgbClr val="0096A9"/>
    <a:srgbClr val="62366E"/>
    <a:srgbClr val="7398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01" autoAdjust="0"/>
    <p:restoredTop sz="93184" autoAdjust="0"/>
  </p:normalViewPr>
  <p:slideViewPr>
    <p:cSldViewPr>
      <p:cViewPr varScale="1">
        <p:scale>
          <a:sx n="106" d="100"/>
          <a:sy n="106" d="100"/>
        </p:scale>
        <p:origin x="1362"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65" d="100"/>
          <a:sy n="65" d="100"/>
        </p:scale>
        <p:origin x="3125" y="3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ntdfs\(W)DataStor\DirectorsStaff\Media%20Marketing%20Services\Budget%20Presentations\FY2021-22\charts\FTE%20chart_FY21.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cap="all" baseline="0">
                <a:solidFill>
                  <a:srgbClr val="55565A"/>
                </a:solidFill>
                <a:latin typeface="+mn-lt"/>
                <a:ea typeface="+mn-ea"/>
                <a:cs typeface="+mn-cs"/>
              </a:defRPr>
            </a:pPr>
            <a:r>
              <a:rPr lang="en-US" dirty="0">
                <a:solidFill>
                  <a:srgbClr val="55565A"/>
                </a:solidFill>
                <a:latin typeface="+mn-lt"/>
              </a:rPr>
              <a:t>FY22/23 DOT Budget Request </a:t>
            </a:r>
            <a:br>
              <a:rPr lang="en-US" dirty="0">
                <a:solidFill>
                  <a:srgbClr val="55565A"/>
                </a:solidFill>
                <a:latin typeface="+mn-lt"/>
              </a:rPr>
            </a:br>
            <a:r>
              <a:rPr lang="en-US" b="0" dirty="0">
                <a:solidFill>
                  <a:srgbClr val="55565A"/>
                </a:solidFill>
                <a:latin typeface="+mn-lt"/>
              </a:rPr>
              <a:t>Funding Sources</a:t>
            </a:r>
          </a:p>
        </c:rich>
      </c:tx>
      <c:layout>
        <c:manualLayout>
          <c:xMode val="edge"/>
          <c:yMode val="edge"/>
          <c:x val="0.26032710280373833"/>
          <c:y val="5.2681992337164751E-2"/>
        </c:manualLayout>
      </c:layout>
      <c:overlay val="0"/>
      <c:spPr>
        <a:noFill/>
        <a:ln>
          <a:noFill/>
        </a:ln>
        <a:effectLst/>
      </c:spPr>
      <c:txPr>
        <a:bodyPr rot="0" spcFirstLastPara="1" vertOverflow="ellipsis" vert="horz" wrap="square" anchor="ctr" anchorCtr="1"/>
        <a:lstStyle/>
        <a:p>
          <a:pPr>
            <a:defRPr sz="2128" b="1" i="0" u="none" strike="noStrike" kern="1200" cap="all" baseline="0">
              <a:solidFill>
                <a:srgbClr val="55565A"/>
              </a:solidFill>
              <a:latin typeface="+mn-lt"/>
              <a:ea typeface="+mn-ea"/>
              <a:cs typeface="+mn-cs"/>
            </a:defRPr>
          </a:pPr>
          <a:endParaRPr lang="en-US"/>
        </a:p>
      </c:txPr>
    </c:title>
    <c:autoTitleDeleted val="0"/>
    <c:plotArea>
      <c:layout/>
      <c:pieChart>
        <c:varyColors val="1"/>
        <c:ser>
          <c:idx val="0"/>
          <c:order val="0"/>
          <c:tx>
            <c:strRef>
              <c:f>Sheet1!$B$1</c:f>
              <c:strCache>
                <c:ptCount val="1"/>
                <c:pt idx="0">
                  <c:v>FY 2019 Operations Budget Request - Funding Sources</c:v>
                </c:pt>
              </c:strCache>
            </c:strRef>
          </c:tx>
          <c:dPt>
            <c:idx val="0"/>
            <c:bubble3D val="0"/>
            <c:spPr>
              <a:solidFill>
                <a:schemeClr val="accent5">
                  <a:lumMod val="75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2-C5C1-40C6-8008-81E7017A7394}"/>
              </c:ext>
            </c:extLst>
          </c:dPt>
          <c:dPt>
            <c:idx val="1"/>
            <c:bubble3D val="0"/>
            <c:spPr>
              <a:solidFill>
                <a:schemeClr val="accent2">
                  <a:lumMod val="75000"/>
                </a:schemeClr>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C5C1-40C6-8008-81E7017A7394}"/>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C5C1-40C6-8008-81E7017A7394}"/>
              </c:ext>
            </c:extLst>
          </c:dPt>
          <c:dPt>
            <c:idx val="3"/>
            <c:bubble3D val="0"/>
            <c:spPr>
              <a:solidFill>
                <a:schemeClr val="accent4"/>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4-C5C1-40C6-8008-81E7017A7394}"/>
              </c:ext>
            </c:extLst>
          </c:dPt>
          <c:dLbls>
            <c:dLbl>
              <c:idx val="0"/>
              <c:layout>
                <c:manualLayout>
                  <c:x val="-0.16041666666666674"/>
                  <c:y val="-0.171875"/>
                </c:manualLayout>
              </c:layout>
              <c:tx>
                <c:rich>
                  <a:bodyPr rot="0" spcFirstLastPara="1" vertOverflow="ellipsis" vert="horz" wrap="square" lIns="38100" tIns="19050" rIns="38100" bIns="19050" anchor="ctr" anchorCtr="1">
                    <a:spAutoFit/>
                  </a:bodyPr>
                  <a:lstStyle/>
                  <a:p>
                    <a:pPr>
                      <a:defRPr sz="1600" b="1" i="0" u="none" strike="noStrike" kern="1200" spc="0" baseline="0">
                        <a:solidFill>
                          <a:schemeClr val="bg1"/>
                        </a:solidFill>
                        <a:latin typeface="+mn-lt"/>
                        <a:ea typeface="+mn-ea"/>
                        <a:cs typeface="+mn-cs"/>
                      </a:defRPr>
                    </a:pPr>
                    <a:fld id="{51CF2522-D1F2-419A-92D3-64E87035C454}" type="CATEGORYNAME">
                      <a:rPr lang="en-US" sz="1600" smtClean="0">
                        <a:solidFill>
                          <a:schemeClr val="bg1"/>
                        </a:solidFill>
                      </a:rPr>
                      <a:pPr>
                        <a:defRPr sz="1600">
                          <a:solidFill>
                            <a:schemeClr val="bg1"/>
                          </a:solidFill>
                        </a:defRPr>
                      </a:pPr>
                      <a:t>[CATEGORY NAME]</a:t>
                    </a:fld>
                    <a:endParaRPr lang="en-US" sz="1600" dirty="0">
                      <a:solidFill>
                        <a:schemeClr val="bg1"/>
                      </a:solidFill>
                    </a:endParaRPr>
                  </a:p>
                  <a:p>
                    <a:pPr>
                      <a:defRPr sz="1600">
                        <a:solidFill>
                          <a:schemeClr val="bg1"/>
                        </a:solidFill>
                      </a:defRPr>
                    </a:pPr>
                    <a:r>
                      <a:rPr lang="en-US" sz="1600" dirty="0">
                        <a:solidFill>
                          <a:schemeClr val="bg1"/>
                        </a:solidFill>
                      </a:rPr>
                      <a:t>86%</a:t>
                    </a:r>
                  </a:p>
                </c:rich>
              </c:tx>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bg1"/>
                      </a:solidFill>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C5C1-40C6-8008-81E7017A7394}"/>
                </c:ext>
              </c:extLst>
            </c:dLbl>
            <c:dLbl>
              <c:idx val="1"/>
              <c:layout>
                <c:manualLayout>
                  <c:x val="0.10051610371133515"/>
                  <c:y val="0.21614614091207349"/>
                </c:manualLayout>
              </c:layout>
              <c:tx>
                <c:rich>
                  <a:bodyPr rot="0" spcFirstLastPara="1" vertOverflow="ellipsis" vert="horz" wrap="square" lIns="38100" tIns="19050" rIns="38100" bIns="19050" anchor="ctr" anchorCtr="1">
                    <a:noAutofit/>
                  </a:bodyPr>
                  <a:lstStyle/>
                  <a:p>
                    <a:pPr>
                      <a:defRPr sz="1600" b="1" i="0" u="none" strike="noStrike" kern="1200" spc="0" baseline="0">
                        <a:solidFill>
                          <a:schemeClr val="bg1"/>
                        </a:solidFill>
                        <a:latin typeface="+mn-lt"/>
                        <a:ea typeface="+mn-ea"/>
                        <a:cs typeface="+mn-cs"/>
                      </a:defRPr>
                    </a:pPr>
                    <a:r>
                      <a:rPr lang="en-US" sz="1600" dirty="0">
                        <a:solidFill>
                          <a:schemeClr val="bg1"/>
                        </a:solidFill>
                      </a:rPr>
                      <a:t>Road Use</a:t>
                    </a:r>
                  </a:p>
                  <a:p>
                    <a:pPr>
                      <a:defRPr sz="1600">
                        <a:solidFill>
                          <a:schemeClr val="bg1"/>
                        </a:solidFill>
                      </a:defRPr>
                    </a:pPr>
                    <a:r>
                      <a:rPr lang="en-US" sz="1600" dirty="0">
                        <a:solidFill>
                          <a:schemeClr val="bg1"/>
                        </a:solidFill>
                      </a:rPr>
                      <a:t>Tax Fund</a:t>
                    </a:r>
                  </a:p>
                  <a:p>
                    <a:pPr>
                      <a:defRPr sz="1600">
                        <a:solidFill>
                          <a:schemeClr val="bg1"/>
                        </a:solidFill>
                      </a:defRPr>
                    </a:pPr>
                    <a:r>
                      <a:rPr lang="en-US" sz="1600" dirty="0">
                        <a:solidFill>
                          <a:schemeClr val="bg1"/>
                        </a:solidFill>
                      </a:rPr>
                      <a:t>14%</a:t>
                    </a:r>
                  </a:p>
                </c:rich>
              </c:tx>
              <c:spPr>
                <a:noFill/>
                <a:ln>
                  <a:noFill/>
                </a:ln>
                <a:effectLst/>
              </c:spPr>
              <c:txPr>
                <a:bodyPr rot="0" spcFirstLastPara="1" vertOverflow="ellipsis" vert="horz" wrap="square" lIns="38100" tIns="19050" rIns="38100" bIns="19050" anchor="ctr" anchorCtr="1">
                  <a:noAutofit/>
                </a:bodyPr>
                <a:lstStyle/>
                <a:p>
                  <a:pPr>
                    <a:defRPr sz="1600" b="1" i="0" u="none" strike="noStrike" kern="1200" spc="0" baseline="0">
                      <a:solidFill>
                        <a:schemeClr val="bg1"/>
                      </a:solidFill>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15:layout>
                    <c:manualLayout>
                      <c:w val="0.13735416666666664"/>
                      <c:h val="0.18896874999999999"/>
                    </c:manualLayout>
                  </c15:layout>
                </c:ext>
                <c:ext xmlns:c16="http://schemas.microsoft.com/office/drawing/2014/chart" uri="{C3380CC4-5D6E-409C-BE32-E72D297353CC}">
                  <c16:uniqueId val="{00000001-C5C1-40C6-8008-81E7017A7394}"/>
                </c:ext>
              </c:extLst>
            </c:dLbl>
            <c:dLbl>
              <c:idx val="2"/>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0"/>
              <c:showBubbleSize val="0"/>
              <c:extLst>
                <c:ext xmlns:c16="http://schemas.microsoft.com/office/drawing/2014/chart" uri="{C3380CC4-5D6E-409C-BE32-E72D297353CC}">
                  <c16:uniqueId val="{00000003-C5C1-40C6-8008-81E7017A7394}"/>
                </c:ext>
              </c:extLst>
            </c:dLbl>
            <c:dLbl>
              <c:idx val="3"/>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0"/>
              <c:showBubbleSize val="0"/>
              <c:extLst>
                <c:ext xmlns:c16="http://schemas.microsoft.com/office/drawing/2014/chart" uri="{C3380CC4-5D6E-409C-BE32-E72D297353CC}">
                  <c16:uniqueId val="{00000004-C5C1-40C6-8008-81E7017A7394}"/>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2"/>
                <c:pt idx="0">
                  <c:v>Primary Road Fund</c:v>
                </c:pt>
                <c:pt idx="1">
                  <c:v>Road Use Tax Fund</c:v>
                </c:pt>
              </c:strCache>
            </c:strRef>
          </c:cat>
          <c:val>
            <c:numRef>
              <c:f>Sheet1!$B$2:$B$5</c:f>
              <c:numCache>
                <c:formatCode>0%</c:formatCode>
                <c:ptCount val="4"/>
                <c:pt idx="0">
                  <c:v>0.86</c:v>
                </c:pt>
                <c:pt idx="1">
                  <c:v>0.14000000000000001</c:v>
                </c:pt>
              </c:numCache>
            </c:numRef>
          </c:val>
          <c:extLst>
            <c:ext xmlns:c16="http://schemas.microsoft.com/office/drawing/2014/chart" uri="{C3380CC4-5D6E-409C-BE32-E72D297353CC}">
              <c16:uniqueId val="{00000000-C5C1-40C6-8008-81E7017A7394}"/>
            </c:ext>
          </c:extLst>
        </c:ser>
        <c:dLbls>
          <c:dLblPos val="outEnd"/>
          <c:showLegendKey val="0"/>
          <c:showVal val="0"/>
          <c:showCatName val="1"/>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Budget</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D69-457E-A9C9-F75CE7B8293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ED69-457E-A9C9-F75CE7B8293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ED69-457E-A9C9-F75CE7B8293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ED69-457E-A9C9-F75CE7B82935}"/>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ED69-457E-A9C9-F75CE7B82935}"/>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ED69-457E-A9C9-F75CE7B82935}"/>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ED69-457E-A9C9-F75CE7B82935}"/>
              </c:ext>
            </c:extLst>
          </c:dPt>
          <c:dPt>
            <c:idx val="7"/>
            <c:bubble3D val="0"/>
            <c:spPr>
              <a:solidFill>
                <a:schemeClr val="tx2"/>
              </a:solidFill>
              <a:ln w="19050">
                <a:solidFill>
                  <a:schemeClr val="lt1"/>
                </a:solidFill>
              </a:ln>
              <a:effectLst/>
            </c:spPr>
            <c:extLst>
              <c:ext xmlns:c16="http://schemas.microsoft.com/office/drawing/2014/chart" uri="{C3380CC4-5D6E-409C-BE32-E72D297353CC}">
                <c16:uniqueId val="{0000000F-ED69-457E-A9C9-F75CE7B82935}"/>
              </c:ext>
            </c:extLst>
          </c:dPt>
          <c:dLbls>
            <c:dLbl>
              <c:idx val="0"/>
              <c:layout>
                <c:manualLayout>
                  <c:x val="3.0527927430123867E-2"/>
                  <c:y val="0"/>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0097CC"/>
                      </a:solidFill>
                      <a:latin typeface="+mn-lt"/>
                      <a:ea typeface="+mn-ea"/>
                      <a:cs typeface="+mn-cs"/>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ED69-457E-A9C9-F75CE7B82935}"/>
                </c:ext>
              </c:extLst>
            </c:dLbl>
            <c:dLbl>
              <c:idx val="1"/>
              <c:layout>
                <c:manualLayout>
                  <c:x val="0.11680262006722844"/>
                  <c:y val="3.1094527363184081E-3"/>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2"/>
                      </a:solidFill>
                      <a:latin typeface="+mn-lt"/>
                      <a:ea typeface="+mn-ea"/>
                      <a:cs typeface="+mn-cs"/>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ED69-457E-A9C9-F75CE7B82935}"/>
                </c:ext>
              </c:extLst>
            </c:dLbl>
            <c:dLbl>
              <c:idx val="2"/>
              <c:layout>
                <c:manualLayout>
                  <c:x val="6.4327485380116858E-2"/>
                  <c:y val="8.9335857056329501E-2"/>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3"/>
                      </a:solidFill>
                      <a:latin typeface="+mn-lt"/>
                      <a:ea typeface="+mn-ea"/>
                      <a:cs typeface="+mn-cs"/>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15:layout>
                    <c:manualLayout>
                      <c:w val="0.26096491228070173"/>
                      <c:h val="0.17723880597014927"/>
                    </c:manualLayout>
                  </c15:layout>
                </c:ext>
                <c:ext xmlns:c16="http://schemas.microsoft.com/office/drawing/2014/chart" uri="{C3380CC4-5D6E-409C-BE32-E72D297353CC}">
                  <c16:uniqueId val="{00000005-ED69-457E-A9C9-F75CE7B82935}"/>
                </c:ext>
              </c:extLst>
            </c:dLbl>
            <c:dLbl>
              <c:idx val="3"/>
              <c:layout>
                <c:manualLayout>
                  <c:x val="4.8325562923055565E-2"/>
                  <c:y val="5.5277609529578033E-2"/>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4"/>
                      </a:solidFill>
                      <a:latin typeface="+mn-lt"/>
                      <a:ea typeface="+mn-ea"/>
                      <a:cs typeface="+mn-cs"/>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15:layout>
                    <c:manualLayout>
                      <c:w val="0.21818713450292396"/>
                      <c:h val="0.17751243781094528"/>
                    </c:manualLayout>
                  </c15:layout>
                </c:ext>
                <c:ext xmlns:c16="http://schemas.microsoft.com/office/drawing/2014/chart" uri="{C3380CC4-5D6E-409C-BE32-E72D297353CC}">
                  <c16:uniqueId val="{00000007-ED69-457E-A9C9-F75CE7B82935}"/>
                </c:ext>
              </c:extLst>
            </c:dLbl>
            <c:dLbl>
              <c:idx val="4"/>
              <c:layout>
                <c:manualLayout>
                  <c:x val="3.8919625178431644E-2"/>
                  <c:y val="7.8524732485362361E-2"/>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5"/>
                      </a:solidFill>
                      <a:latin typeface="+mn-lt"/>
                      <a:ea typeface="+mn-ea"/>
                      <a:cs typeface="+mn-cs"/>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15:layout>
                    <c:manualLayout>
                      <c:w val="0.21783625730994155"/>
                      <c:h val="0.22014925373134328"/>
                    </c:manualLayout>
                  </c15:layout>
                </c:ext>
                <c:ext xmlns:c16="http://schemas.microsoft.com/office/drawing/2014/chart" uri="{C3380CC4-5D6E-409C-BE32-E72D297353CC}">
                  <c16:uniqueId val="{00000009-ED69-457E-A9C9-F75CE7B82935}"/>
                </c:ext>
              </c:extLst>
            </c:dLbl>
            <c:dLbl>
              <c:idx val="5"/>
              <c:layout>
                <c:manualLayout>
                  <c:x val="9.6851890224248283E-2"/>
                  <c:y val="0.12124530587522714"/>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B-ED69-457E-A9C9-F75CE7B82935}"/>
                </c:ext>
              </c:extLst>
            </c:dLbl>
            <c:dLbl>
              <c:idx val="6"/>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ED69-457E-A9C9-F75CE7B82935}"/>
                </c:ext>
              </c:extLst>
            </c:dLbl>
            <c:dLbl>
              <c:idx val="7"/>
              <c:layout>
                <c:manualLayout>
                  <c:x val="-0.19469033476078651"/>
                  <c:y val="2.3924894003634096E-4"/>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800000"/>
                      </a:solidFill>
                      <a:latin typeface="+mn-lt"/>
                      <a:ea typeface="+mn-ea"/>
                      <a:cs typeface="+mn-cs"/>
                    </a:defRPr>
                  </a:pPr>
                  <a:endParaRPr lang="en-US"/>
                </a:p>
              </c:txPr>
              <c:dLblPos val="bestFit"/>
              <c:showLegendKey val="0"/>
              <c:showVal val="1"/>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F-ED69-457E-A9C9-F75CE7B82935}"/>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Sheet1!$A$2:$A$9</c:f>
              <c:strCache>
                <c:ptCount val="8"/>
                <c:pt idx="0">
                  <c:v>Special Purpose</c:v>
                </c:pt>
                <c:pt idx="1">
                  <c:v>Capital Projects</c:v>
                </c:pt>
                <c:pt idx="2">
                  <c:v>Administrative Services</c:v>
                </c:pt>
                <c:pt idx="3">
                  <c:v>Information Technology</c:v>
                </c:pt>
                <c:pt idx="4">
                  <c:v>Planning, Programming &amp; Modal</c:v>
                </c:pt>
                <c:pt idx="5">
                  <c:v>Motor Vehicle</c:v>
                </c:pt>
                <c:pt idx="6">
                  <c:v>Highway</c:v>
                </c:pt>
                <c:pt idx="7">
                  <c:v>Strategic Performance</c:v>
                </c:pt>
              </c:strCache>
            </c:strRef>
          </c:cat>
          <c:val>
            <c:numRef>
              <c:f>Sheet1!$B$2:$B$9</c:f>
              <c:numCache>
                <c:formatCode>_("$"* #,##0_);_("$"* \(#,##0\);_("$"* "-"??_);_(@_)</c:formatCode>
                <c:ptCount val="8"/>
                <c:pt idx="0">
                  <c:v>22817000</c:v>
                </c:pt>
                <c:pt idx="1">
                  <c:v>11200000</c:v>
                </c:pt>
                <c:pt idx="2">
                  <c:v>23408000</c:v>
                </c:pt>
                <c:pt idx="3">
                  <c:v>25786000</c:v>
                </c:pt>
                <c:pt idx="4">
                  <c:v>9160000</c:v>
                </c:pt>
                <c:pt idx="5">
                  <c:v>28855000</c:v>
                </c:pt>
                <c:pt idx="6">
                  <c:v>271663000</c:v>
                </c:pt>
                <c:pt idx="7">
                  <c:v>4998000</c:v>
                </c:pt>
              </c:numCache>
            </c:numRef>
          </c:val>
          <c:extLst>
            <c:ext xmlns:c16="http://schemas.microsoft.com/office/drawing/2014/chart" uri="{C3380CC4-5D6E-409C-BE32-E72D297353CC}">
              <c16:uniqueId val="{00000010-ED69-457E-A9C9-F75CE7B82935}"/>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6101796542673549E-2"/>
          <c:y val="3.116431218156554E-2"/>
          <c:w val="0.92815107702054489"/>
          <c:h val="0.90532248726262154"/>
        </c:manualLayout>
      </c:layout>
      <c:lineChart>
        <c:grouping val="standard"/>
        <c:varyColors val="0"/>
        <c:ser>
          <c:idx val="0"/>
          <c:order val="0"/>
          <c:spPr>
            <a:ln w="38100" cap="rnd">
              <a:solidFill>
                <a:schemeClr val="accent5">
                  <a:lumMod val="75000"/>
                </a:schemeClr>
              </a:solidFill>
              <a:round/>
            </a:ln>
            <a:effectLst/>
          </c:spPr>
          <c:marker>
            <c:symbol val="none"/>
          </c:marker>
          <c:dPt>
            <c:idx val="0"/>
            <c:marker>
              <c:symbol val="circle"/>
              <c:size val="5"/>
              <c:spPr>
                <a:solidFill>
                  <a:schemeClr val="accent1"/>
                </a:solidFill>
                <a:ln w="9525">
                  <a:solidFill>
                    <a:schemeClr val="accent1"/>
                  </a:solidFill>
                </a:ln>
                <a:effectLst/>
              </c:spPr>
            </c:marker>
            <c:bubble3D val="0"/>
            <c:extLst>
              <c:ext xmlns:c16="http://schemas.microsoft.com/office/drawing/2014/chart" uri="{C3380CC4-5D6E-409C-BE32-E72D297353CC}">
                <c16:uniqueId val="{00000000-88E0-432C-9FA6-B039C4512DF0}"/>
              </c:ext>
            </c:extLst>
          </c:dPt>
          <c:dPt>
            <c:idx val="1"/>
            <c:marker>
              <c:symbol val="none"/>
            </c:marker>
            <c:bubble3D val="0"/>
            <c:spPr>
              <a:ln w="44450" cap="rnd">
                <a:solidFill>
                  <a:schemeClr val="accent5">
                    <a:lumMod val="75000"/>
                  </a:schemeClr>
                </a:solidFill>
                <a:prstDash val="solid"/>
                <a:round/>
              </a:ln>
              <a:effectLst/>
            </c:spPr>
            <c:extLst>
              <c:ext xmlns:c16="http://schemas.microsoft.com/office/drawing/2014/chart" uri="{C3380CC4-5D6E-409C-BE32-E72D297353CC}">
                <c16:uniqueId val="{00000002-88E0-432C-9FA6-B039C4512DF0}"/>
              </c:ext>
            </c:extLst>
          </c:dPt>
          <c:dPt>
            <c:idx val="20"/>
            <c:marker>
              <c:symbol val="none"/>
            </c:marker>
            <c:bubble3D val="0"/>
            <c:spPr>
              <a:ln w="38100" cap="rnd">
                <a:solidFill>
                  <a:schemeClr val="accent5">
                    <a:lumMod val="75000"/>
                  </a:schemeClr>
                </a:solidFill>
                <a:prstDash val="solid"/>
                <a:round/>
              </a:ln>
              <a:effectLst/>
            </c:spPr>
            <c:extLst>
              <c:ext xmlns:c16="http://schemas.microsoft.com/office/drawing/2014/chart" uri="{C3380CC4-5D6E-409C-BE32-E72D297353CC}">
                <c16:uniqueId val="{00000004-88E0-432C-9FA6-B039C4512DF0}"/>
              </c:ext>
            </c:extLst>
          </c:dPt>
          <c:dPt>
            <c:idx val="21"/>
            <c:marker>
              <c:symbol val="none"/>
            </c:marker>
            <c:bubble3D val="0"/>
            <c:spPr>
              <a:ln w="38100" cap="rnd">
                <a:solidFill>
                  <a:schemeClr val="accent5">
                    <a:lumMod val="75000"/>
                  </a:schemeClr>
                </a:solidFill>
                <a:prstDash val="solid"/>
                <a:round/>
              </a:ln>
              <a:effectLst/>
            </c:spPr>
            <c:extLst>
              <c:ext xmlns:c16="http://schemas.microsoft.com/office/drawing/2014/chart" uri="{C3380CC4-5D6E-409C-BE32-E72D297353CC}">
                <c16:uniqueId val="{00000006-88E0-432C-9FA6-B039C4512DF0}"/>
              </c:ext>
            </c:extLst>
          </c:dPt>
          <c:dPt>
            <c:idx val="22"/>
            <c:marker>
              <c:symbol val="none"/>
            </c:marker>
            <c:bubble3D val="0"/>
            <c:spPr>
              <a:ln w="25400" cap="rnd">
                <a:solidFill>
                  <a:schemeClr val="accent5">
                    <a:lumMod val="75000"/>
                  </a:schemeClr>
                </a:solidFill>
                <a:prstDash val="sysDash"/>
                <a:round/>
              </a:ln>
              <a:effectLst/>
            </c:spPr>
            <c:extLst>
              <c:ext xmlns:c16="http://schemas.microsoft.com/office/drawing/2014/chart" uri="{C3380CC4-5D6E-409C-BE32-E72D297353CC}">
                <c16:uniqueId val="{00000007-A197-4C6E-B716-3A74A00B1B31}"/>
              </c:ext>
            </c:extLst>
          </c:dPt>
          <c:dPt>
            <c:idx val="23"/>
            <c:marker>
              <c:symbol val="none"/>
            </c:marker>
            <c:bubble3D val="0"/>
            <c:spPr>
              <a:ln w="25400" cap="rnd">
                <a:solidFill>
                  <a:schemeClr val="accent5">
                    <a:lumMod val="75000"/>
                  </a:schemeClr>
                </a:solidFill>
                <a:prstDash val="sysDash"/>
                <a:round/>
              </a:ln>
              <a:effectLst/>
            </c:spPr>
            <c:extLst>
              <c:ext xmlns:c16="http://schemas.microsoft.com/office/drawing/2014/chart" uri="{C3380CC4-5D6E-409C-BE32-E72D297353CC}">
                <c16:uniqueId val="{00000009-C7B4-4FE1-B027-6159B6CD5305}"/>
              </c:ext>
            </c:extLst>
          </c:dPt>
          <c:dLbls>
            <c:dLbl>
              <c:idx val="1"/>
              <c:delete val="1"/>
              <c:extLst>
                <c:ext xmlns:c15="http://schemas.microsoft.com/office/drawing/2012/chart" uri="{CE6537A1-D6FC-4f65-9D91-7224C49458BB}"/>
                <c:ext xmlns:c16="http://schemas.microsoft.com/office/drawing/2014/chart" uri="{C3380CC4-5D6E-409C-BE32-E72D297353CC}">
                  <c16:uniqueId val="{00000002-88E0-432C-9FA6-B039C4512DF0}"/>
                </c:ext>
              </c:extLst>
            </c:dLbl>
            <c:dLbl>
              <c:idx val="2"/>
              <c:layout>
                <c:manualLayout>
                  <c:x val="-4.9152321335419927E-2"/>
                  <c:y val="-4.526563630010645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8E0-432C-9FA6-B039C4512DF0}"/>
                </c:ext>
              </c:extLst>
            </c:dLbl>
            <c:dLbl>
              <c:idx val="3"/>
              <c:layout>
                <c:manualLayout>
                  <c:x val="-1.1332811684924384E-2"/>
                  <c:y val="-2.720578077895066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88E0-432C-9FA6-B039C4512DF0}"/>
                </c:ext>
              </c:extLst>
            </c:dLbl>
            <c:dLbl>
              <c:idx val="4"/>
              <c:delete val="1"/>
              <c:extLst>
                <c:ext xmlns:c15="http://schemas.microsoft.com/office/drawing/2012/chart" uri="{CE6537A1-D6FC-4f65-9D91-7224C49458BB}"/>
                <c:ext xmlns:c16="http://schemas.microsoft.com/office/drawing/2014/chart" uri="{C3380CC4-5D6E-409C-BE32-E72D297353CC}">
                  <c16:uniqueId val="{00000009-88E0-432C-9FA6-B039C4512DF0}"/>
                </c:ext>
              </c:extLst>
            </c:dLbl>
            <c:dLbl>
              <c:idx val="5"/>
              <c:delete val="1"/>
              <c:extLst>
                <c:ext xmlns:c15="http://schemas.microsoft.com/office/drawing/2012/chart" uri="{CE6537A1-D6FC-4f65-9D91-7224C49458BB}"/>
                <c:ext xmlns:c16="http://schemas.microsoft.com/office/drawing/2014/chart" uri="{C3380CC4-5D6E-409C-BE32-E72D297353CC}">
                  <c16:uniqueId val="{0000000A-88E0-432C-9FA6-B039C4512DF0}"/>
                </c:ext>
              </c:extLst>
            </c:dLbl>
            <c:dLbl>
              <c:idx val="7"/>
              <c:delete val="1"/>
              <c:extLst>
                <c:ext xmlns:c15="http://schemas.microsoft.com/office/drawing/2012/chart" uri="{CE6537A1-D6FC-4f65-9D91-7224C49458BB}"/>
                <c:ext xmlns:c16="http://schemas.microsoft.com/office/drawing/2014/chart" uri="{C3380CC4-5D6E-409C-BE32-E72D297353CC}">
                  <c16:uniqueId val="{0000000B-88E0-432C-9FA6-B039C4512DF0}"/>
                </c:ext>
              </c:extLst>
            </c:dLbl>
            <c:dLbl>
              <c:idx val="8"/>
              <c:delete val="1"/>
              <c:extLst>
                <c:ext xmlns:c15="http://schemas.microsoft.com/office/drawing/2012/chart" uri="{CE6537A1-D6FC-4f65-9D91-7224C49458BB}"/>
                <c:ext xmlns:c16="http://schemas.microsoft.com/office/drawing/2014/chart" uri="{C3380CC4-5D6E-409C-BE32-E72D297353CC}">
                  <c16:uniqueId val="{0000000C-88E0-432C-9FA6-B039C4512DF0}"/>
                </c:ext>
              </c:extLst>
            </c:dLbl>
            <c:dLbl>
              <c:idx val="10"/>
              <c:delete val="1"/>
              <c:extLst>
                <c:ext xmlns:c15="http://schemas.microsoft.com/office/drawing/2012/chart" uri="{CE6537A1-D6FC-4f65-9D91-7224C49458BB}"/>
                <c:ext xmlns:c16="http://schemas.microsoft.com/office/drawing/2014/chart" uri="{C3380CC4-5D6E-409C-BE32-E72D297353CC}">
                  <c16:uniqueId val="{0000000D-88E0-432C-9FA6-B039C4512DF0}"/>
                </c:ext>
              </c:extLst>
            </c:dLbl>
            <c:dLbl>
              <c:idx val="11"/>
              <c:delete val="1"/>
              <c:extLst>
                <c:ext xmlns:c15="http://schemas.microsoft.com/office/drawing/2012/chart" uri="{CE6537A1-D6FC-4f65-9D91-7224C49458BB}"/>
                <c:ext xmlns:c16="http://schemas.microsoft.com/office/drawing/2014/chart" uri="{C3380CC4-5D6E-409C-BE32-E72D297353CC}">
                  <c16:uniqueId val="{0000000E-88E0-432C-9FA6-B039C4512DF0}"/>
                </c:ext>
              </c:extLst>
            </c:dLbl>
            <c:dLbl>
              <c:idx val="12"/>
              <c:layout>
                <c:manualLayout>
                  <c:x val="-4.1327595200834732E-2"/>
                  <c:y val="-2.978576013911573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88E0-432C-9FA6-B039C4512DF0}"/>
                </c:ext>
              </c:extLst>
            </c:dLbl>
            <c:dLbl>
              <c:idx val="13"/>
              <c:delete val="1"/>
              <c:extLst>
                <c:ext xmlns:c15="http://schemas.microsoft.com/office/drawing/2012/chart" uri="{CE6537A1-D6FC-4f65-9D91-7224C49458BB}"/>
                <c:ext xmlns:c16="http://schemas.microsoft.com/office/drawing/2014/chart" uri="{C3380CC4-5D6E-409C-BE32-E72D297353CC}">
                  <c16:uniqueId val="{00000010-88E0-432C-9FA6-B039C4512DF0}"/>
                </c:ext>
              </c:extLst>
            </c:dLbl>
            <c:dLbl>
              <c:idx val="15"/>
              <c:delete val="1"/>
              <c:extLst>
                <c:ext xmlns:c15="http://schemas.microsoft.com/office/drawing/2012/chart" uri="{CE6537A1-D6FC-4f65-9D91-7224C49458BB}"/>
                <c:ext xmlns:c16="http://schemas.microsoft.com/office/drawing/2014/chart" uri="{C3380CC4-5D6E-409C-BE32-E72D297353CC}">
                  <c16:uniqueId val="{00000011-88E0-432C-9FA6-B039C4512DF0}"/>
                </c:ext>
              </c:extLst>
            </c:dLbl>
            <c:dLbl>
              <c:idx val="16"/>
              <c:delete val="1"/>
              <c:extLst>
                <c:ext xmlns:c15="http://schemas.microsoft.com/office/drawing/2012/chart" uri="{CE6537A1-D6FC-4f65-9D91-7224C49458BB}"/>
                <c:ext xmlns:c16="http://schemas.microsoft.com/office/drawing/2014/chart" uri="{C3380CC4-5D6E-409C-BE32-E72D297353CC}">
                  <c16:uniqueId val="{00000012-88E0-432C-9FA6-B039C4512DF0}"/>
                </c:ext>
              </c:extLst>
            </c:dLbl>
            <c:dLbl>
              <c:idx val="17"/>
              <c:layout>
                <c:manualLayout>
                  <c:x val="-2.2039645279081899E-3"/>
                  <c:y val="-3.752569821961109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88E0-432C-9FA6-B039C4512DF0}"/>
                </c:ext>
              </c:extLst>
            </c:dLbl>
            <c:dLbl>
              <c:idx val="18"/>
              <c:delete val="1"/>
              <c:extLst>
                <c:ext xmlns:c15="http://schemas.microsoft.com/office/drawing/2012/chart" uri="{CE6537A1-D6FC-4f65-9D91-7224C49458BB}"/>
                <c:ext xmlns:c16="http://schemas.microsoft.com/office/drawing/2014/chart" uri="{C3380CC4-5D6E-409C-BE32-E72D297353CC}">
                  <c16:uniqueId val="{00000014-88E0-432C-9FA6-B039C4512DF0}"/>
                </c:ext>
              </c:extLst>
            </c:dLbl>
            <c:dLbl>
              <c:idx val="19"/>
              <c:delete val="1"/>
              <c:extLst>
                <c:ext xmlns:c15="http://schemas.microsoft.com/office/drawing/2012/chart" uri="{CE6537A1-D6FC-4f65-9D91-7224C49458BB}"/>
                <c:ext xmlns:c16="http://schemas.microsoft.com/office/drawing/2014/chart" uri="{C3380CC4-5D6E-409C-BE32-E72D297353CC}">
                  <c16:uniqueId val="{00000015-88E0-432C-9FA6-B039C4512DF0}"/>
                </c:ext>
              </c:extLst>
            </c:dLbl>
            <c:dLbl>
              <c:idx val="20"/>
              <c:delete val="1"/>
              <c:extLst>
                <c:ext xmlns:c15="http://schemas.microsoft.com/office/drawing/2012/chart" uri="{CE6537A1-D6FC-4f65-9D91-7224C49458BB}"/>
                <c:ext xmlns:c16="http://schemas.microsoft.com/office/drawing/2014/chart" uri="{C3380CC4-5D6E-409C-BE32-E72D297353CC}">
                  <c16:uniqueId val="{00000004-88E0-432C-9FA6-B039C4512DF0}"/>
                </c:ext>
              </c:extLst>
            </c:dLbl>
            <c:dLbl>
              <c:idx val="21"/>
              <c:delete val="1"/>
              <c:extLst>
                <c:ext xmlns:c15="http://schemas.microsoft.com/office/drawing/2012/chart" uri="{CE6537A1-D6FC-4f65-9D91-7224C49458BB}"/>
                <c:ext xmlns:c16="http://schemas.microsoft.com/office/drawing/2014/chart" uri="{C3380CC4-5D6E-409C-BE32-E72D297353CC}">
                  <c16:uniqueId val="{00000006-88E0-432C-9FA6-B039C4512DF0}"/>
                </c:ext>
              </c:extLst>
            </c:dLbl>
            <c:dLbl>
              <c:idx val="22"/>
              <c:layout>
                <c:manualLayout>
                  <c:x val="-4.3347457627118745E-2"/>
                  <c:y val="-4.055137409294435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197-4C6E-B716-3A74A00B1B31}"/>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Sheet1!$A$1:$A$24</c:f>
              <c:numCache>
                <c:formatCode>General</c:formatCode>
                <c:ptCount val="24"/>
                <c:pt idx="0">
                  <c:v>1996</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numCache>
            </c:numRef>
          </c:cat>
          <c:val>
            <c:numRef>
              <c:f>Sheet1!$B$1:$B$24</c:f>
              <c:numCache>
                <c:formatCode>General</c:formatCode>
                <c:ptCount val="24"/>
                <c:pt idx="0">
                  <c:v>3930</c:v>
                </c:pt>
                <c:pt idx="1">
                  <c:v>3859</c:v>
                </c:pt>
                <c:pt idx="2">
                  <c:v>3859</c:v>
                </c:pt>
                <c:pt idx="3">
                  <c:v>3458</c:v>
                </c:pt>
                <c:pt idx="4">
                  <c:v>3442</c:v>
                </c:pt>
                <c:pt idx="5">
                  <c:v>3421</c:v>
                </c:pt>
                <c:pt idx="6">
                  <c:v>3376</c:v>
                </c:pt>
                <c:pt idx="7">
                  <c:v>3375</c:v>
                </c:pt>
                <c:pt idx="8">
                  <c:v>3374</c:v>
                </c:pt>
                <c:pt idx="9">
                  <c:v>3393</c:v>
                </c:pt>
                <c:pt idx="10">
                  <c:v>3393</c:v>
                </c:pt>
                <c:pt idx="11">
                  <c:v>3109</c:v>
                </c:pt>
                <c:pt idx="12">
                  <c:v>3109</c:v>
                </c:pt>
                <c:pt idx="13">
                  <c:v>2870</c:v>
                </c:pt>
                <c:pt idx="14">
                  <c:v>2870</c:v>
                </c:pt>
                <c:pt idx="15">
                  <c:v>2870</c:v>
                </c:pt>
                <c:pt idx="16">
                  <c:v>2789</c:v>
                </c:pt>
                <c:pt idx="17">
                  <c:v>2722</c:v>
                </c:pt>
                <c:pt idx="18">
                  <c:v>2722</c:v>
                </c:pt>
                <c:pt idx="19">
                  <c:v>2722</c:v>
                </c:pt>
                <c:pt idx="20">
                  <c:v>2730</c:v>
                </c:pt>
                <c:pt idx="21">
                  <c:v>2739</c:v>
                </c:pt>
                <c:pt idx="22">
                  <c:v>2748</c:v>
                </c:pt>
                <c:pt idx="23">
                  <c:v>2757</c:v>
                </c:pt>
              </c:numCache>
            </c:numRef>
          </c:val>
          <c:smooth val="0"/>
          <c:extLst>
            <c:ext xmlns:c16="http://schemas.microsoft.com/office/drawing/2014/chart" uri="{C3380CC4-5D6E-409C-BE32-E72D297353CC}">
              <c16:uniqueId val="{00000016-88E0-432C-9FA6-B039C4512DF0}"/>
            </c:ext>
          </c:extLst>
        </c:ser>
        <c:dLbls>
          <c:dLblPos val="t"/>
          <c:showLegendKey val="0"/>
          <c:showVal val="1"/>
          <c:showCatName val="0"/>
          <c:showSerName val="0"/>
          <c:showPercent val="0"/>
          <c:showBubbleSize val="0"/>
        </c:dLbls>
        <c:dropLines>
          <c:spPr>
            <a:ln w="9525" cap="flat" cmpd="sng" algn="ctr">
              <a:solidFill>
                <a:schemeClr val="tx1">
                  <a:lumMod val="35000"/>
                  <a:lumOff val="65000"/>
                </a:schemeClr>
              </a:solidFill>
              <a:round/>
            </a:ln>
            <a:effectLst/>
          </c:spPr>
        </c:dropLines>
        <c:smooth val="0"/>
        <c:axId val="420618864"/>
        <c:axId val="419149728"/>
      </c:lineChart>
      <c:catAx>
        <c:axId val="4206188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419149728"/>
        <c:crosses val="autoZero"/>
        <c:auto val="1"/>
        <c:lblAlgn val="ctr"/>
        <c:lblOffset val="100"/>
        <c:noMultiLvlLbl val="0"/>
      </c:catAx>
      <c:valAx>
        <c:axId val="419149728"/>
        <c:scaling>
          <c:orientation val="minMax"/>
          <c:max val="4000"/>
          <c:min val="250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420618864"/>
        <c:crosses val="autoZero"/>
        <c:crossBetween val="between"/>
      </c:valAx>
      <c:spPr>
        <a:noFill/>
        <a:ln w="0">
          <a:noFill/>
          <a:prstDash val="solid"/>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Replacement Age</c:v>
                </c:pt>
              </c:strCache>
            </c:strRef>
          </c:tx>
          <c:spPr>
            <a:ln w="28575" cap="rnd">
              <a:solidFill>
                <a:schemeClr val="accent2">
                  <a:lumMod val="75000"/>
                </a:schemeClr>
              </a:solidFill>
              <a:round/>
            </a:ln>
            <a:effectLst/>
          </c:spPr>
          <c:marker>
            <c:symbol val="none"/>
          </c:marker>
          <c:cat>
            <c:strRef>
              <c:f>Sheet1!$A$2:$A$9</c:f>
              <c:strCache>
                <c:ptCount val="8"/>
                <c:pt idx="0">
                  <c:v>FY'15</c:v>
                </c:pt>
                <c:pt idx="1">
                  <c:v>FY'16</c:v>
                </c:pt>
                <c:pt idx="2">
                  <c:v>FY'17</c:v>
                </c:pt>
                <c:pt idx="3">
                  <c:v>FY'18</c:v>
                </c:pt>
                <c:pt idx="4">
                  <c:v>FY'19</c:v>
                </c:pt>
                <c:pt idx="5">
                  <c:v>FY'20</c:v>
                </c:pt>
                <c:pt idx="6">
                  <c:v>FY'21</c:v>
                </c:pt>
                <c:pt idx="7">
                  <c:v>FY'22</c:v>
                </c:pt>
              </c:strCache>
            </c:strRef>
          </c:cat>
          <c:val>
            <c:numRef>
              <c:f>Sheet1!$B$2:$B$9</c:f>
              <c:numCache>
                <c:formatCode>General</c:formatCode>
                <c:ptCount val="8"/>
                <c:pt idx="0">
                  <c:v>17.399999999999999</c:v>
                </c:pt>
                <c:pt idx="1">
                  <c:v>17.899999999999999</c:v>
                </c:pt>
                <c:pt idx="2">
                  <c:v>18</c:v>
                </c:pt>
                <c:pt idx="3">
                  <c:v>18.100000000000001</c:v>
                </c:pt>
                <c:pt idx="4">
                  <c:v>17.5</c:v>
                </c:pt>
                <c:pt idx="5">
                  <c:v>16.399999999999999</c:v>
                </c:pt>
                <c:pt idx="6">
                  <c:v>15.5</c:v>
                </c:pt>
                <c:pt idx="7">
                  <c:v>14.8</c:v>
                </c:pt>
              </c:numCache>
            </c:numRef>
          </c:val>
          <c:smooth val="0"/>
          <c:extLst>
            <c:ext xmlns:c16="http://schemas.microsoft.com/office/drawing/2014/chart" uri="{C3380CC4-5D6E-409C-BE32-E72D297353CC}">
              <c16:uniqueId val="{00000000-5EF7-45F5-830B-3377A881F7BB}"/>
            </c:ext>
          </c:extLst>
        </c:ser>
        <c:dLbls>
          <c:showLegendKey val="0"/>
          <c:showVal val="0"/>
          <c:showCatName val="0"/>
          <c:showSerName val="0"/>
          <c:showPercent val="0"/>
          <c:showBubbleSize val="0"/>
        </c:dLbls>
        <c:smooth val="0"/>
        <c:axId val="509582672"/>
        <c:axId val="509586936"/>
      </c:lineChart>
      <c:catAx>
        <c:axId val="509582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9586936"/>
        <c:crosses val="autoZero"/>
        <c:auto val="1"/>
        <c:lblAlgn val="ctr"/>
        <c:lblOffset val="100"/>
        <c:noMultiLvlLbl val="0"/>
      </c:catAx>
      <c:valAx>
        <c:axId val="509586936"/>
        <c:scaling>
          <c:orientation val="minMax"/>
          <c:max val="20"/>
          <c:min val="10"/>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9582672"/>
        <c:crosses val="autoZero"/>
        <c:crossBetween val="between"/>
        <c:majorUnit val="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D31F0B-99EE-48C3-A94C-D3D5BDD2529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AE4F914-F386-47DA-8AA8-B5DE7CF8D9DA}">
      <dgm:prSet custT="1"/>
      <dgm:spPr>
        <a:solidFill>
          <a:schemeClr val="accent6">
            <a:lumMod val="75000"/>
          </a:schemeClr>
        </a:solidFill>
        <a:ln>
          <a:solidFill>
            <a:schemeClr val="bg2"/>
          </a:solidFill>
        </a:ln>
      </dgm:spPr>
      <dgm:t>
        <a:bodyPr/>
        <a:lstStyle/>
        <a:p>
          <a:r>
            <a:rPr lang="en-US" sz="1800" dirty="0"/>
            <a:t>Facility Enhancements &amp; Extensions: </a:t>
          </a:r>
          <a:r>
            <a:rPr lang="en-US" sz="2000" b="1" dirty="0"/>
            <a:t>$5,300,000</a:t>
          </a:r>
        </a:p>
      </dgm:t>
    </dgm:pt>
    <dgm:pt modelId="{BFE104CA-DB2E-46C3-8096-99B16CE65703}" type="parTrans" cxnId="{56C90A02-162E-41F8-AF66-4E8886DB86B3}">
      <dgm:prSet/>
      <dgm:spPr/>
      <dgm:t>
        <a:bodyPr/>
        <a:lstStyle/>
        <a:p>
          <a:endParaRPr lang="en-US" sz="1600"/>
        </a:p>
      </dgm:t>
    </dgm:pt>
    <dgm:pt modelId="{4B6C62D2-C71B-4AC0-935F-91829A801689}" type="sibTrans" cxnId="{56C90A02-162E-41F8-AF66-4E8886DB86B3}">
      <dgm:prSet/>
      <dgm:spPr/>
      <dgm:t>
        <a:bodyPr/>
        <a:lstStyle/>
        <a:p>
          <a:endParaRPr lang="en-US" sz="1600"/>
        </a:p>
      </dgm:t>
    </dgm:pt>
    <dgm:pt modelId="{3F160789-94A7-49C8-8C31-EDCDDA4FC6DB}">
      <dgm:prSet custT="1"/>
      <dgm:spPr>
        <a:solidFill>
          <a:schemeClr val="accent6">
            <a:lumMod val="75000"/>
          </a:schemeClr>
        </a:solidFill>
        <a:ln>
          <a:solidFill>
            <a:schemeClr val="bg2"/>
          </a:solidFill>
        </a:ln>
      </dgm:spPr>
      <dgm:t>
        <a:bodyPr/>
        <a:lstStyle/>
        <a:p>
          <a:r>
            <a:rPr lang="en-US" sz="1800" dirty="0"/>
            <a:t>Facility Preservation &amp; Repair: </a:t>
          </a:r>
          <a:r>
            <a:rPr lang="en-US" sz="2000" b="1" dirty="0"/>
            <a:t>$4,700,000</a:t>
          </a:r>
        </a:p>
      </dgm:t>
    </dgm:pt>
    <dgm:pt modelId="{2483692A-A9AD-4577-BF02-EC3B00D3E6A1}" type="parTrans" cxnId="{C06017D2-AD58-4E32-B9E8-791A261A63F8}">
      <dgm:prSet/>
      <dgm:spPr/>
      <dgm:t>
        <a:bodyPr/>
        <a:lstStyle/>
        <a:p>
          <a:endParaRPr lang="en-US" sz="1600"/>
        </a:p>
      </dgm:t>
    </dgm:pt>
    <dgm:pt modelId="{81182E77-2923-4492-A28F-689FF71E1FCD}" type="sibTrans" cxnId="{C06017D2-AD58-4E32-B9E8-791A261A63F8}">
      <dgm:prSet/>
      <dgm:spPr/>
      <dgm:t>
        <a:bodyPr/>
        <a:lstStyle/>
        <a:p>
          <a:endParaRPr lang="en-US" sz="1600"/>
        </a:p>
      </dgm:t>
    </dgm:pt>
    <dgm:pt modelId="{3446CF39-AE9A-456D-8B62-C61ADDCE946B}">
      <dgm:prSet custT="1"/>
      <dgm:spPr>
        <a:solidFill>
          <a:schemeClr val="accent6">
            <a:lumMod val="75000"/>
          </a:schemeClr>
        </a:solidFill>
        <a:ln>
          <a:solidFill>
            <a:schemeClr val="bg2"/>
          </a:solidFill>
        </a:ln>
      </dgm:spPr>
      <dgm:t>
        <a:bodyPr/>
        <a:lstStyle/>
        <a:p>
          <a:r>
            <a:rPr lang="en-US" sz="1800" dirty="0"/>
            <a:t>MVD, MVE, Rest Areas: </a:t>
          </a:r>
          <a:br>
            <a:rPr lang="en-US" sz="2000" dirty="0"/>
          </a:br>
          <a:r>
            <a:rPr lang="en-US" sz="2000" b="1" dirty="0"/>
            <a:t>$400,000EA : $1,200,000</a:t>
          </a:r>
        </a:p>
      </dgm:t>
    </dgm:pt>
    <dgm:pt modelId="{9089BAA5-420A-4450-9D3F-48C483D5A40E}" type="parTrans" cxnId="{85BF7C00-FA72-489F-A0A1-61EC1AC8237A}">
      <dgm:prSet/>
      <dgm:spPr/>
      <dgm:t>
        <a:bodyPr/>
        <a:lstStyle/>
        <a:p>
          <a:endParaRPr lang="en-US" sz="1600"/>
        </a:p>
      </dgm:t>
    </dgm:pt>
    <dgm:pt modelId="{4619E2C5-4F09-4658-80DC-AD9A5A5330B9}" type="sibTrans" cxnId="{85BF7C00-FA72-489F-A0A1-61EC1AC8237A}">
      <dgm:prSet/>
      <dgm:spPr/>
      <dgm:t>
        <a:bodyPr/>
        <a:lstStyle/>
        <a:p>
          <a:endParaRPr lang="en-US" sz="1600"/>
        </a:p>
      </dgm:t>
    </dgm:pt>
    <dgm:pt modelId="{8B1FC713-F456-41E3-AC80-C7A6914BFFDA}">
      <dgm:prSet custT="1"/>
      <dgm:spPr>
        <a:solidFill>
          <a:schemeClr val="accent6">
            <a:lumMod val="75000"/>
          </a:schemeClr>
        </a:solidFill>
        <a:ln>
          <a:solidFill>
            <a:schemeClr val="bg2"/>
          </a:solidFill>
        </a:ln>
      </dgm:spPr>
      <dgm:t>
        <a:bodyPr/>
        <a:lstStyle/>
        <a:p>
          <a:r>
            <a:rPr lang="en-US" sz="1800" dirty="0"/>
            <a:t>Total Recommended Capital: </a:t>
          </a:r>
          <a:r>
            <a:rPr lang="en-US" sz="2000" b="1" dirty="0"/>
            <a:t>$‭11,200,000</a:t>
          </a:r>
        </a:p>
      </dgm:t>
    </dgm:pt>
    <dgm:pt modelId="{96DA5DEF-41ED-42E2-BCD8-BDDD45DB31F6}" type="parTrans" cxnId="{2867EB3D-B945-4D78-A91D-9D0D20A34240}">
      <dgm:prSet/>
      <dgm:spPr/>
      <dgm:t>
        <a:bodyPr/>
        <a:lstStyle/>
        <a:p>
          <a:endParaRPr lang="en-US" sz="1600"/>
        </a:p>
      </dgm:t>
    </dgm:pt>
    <dgm:pt modelId="{16B82A02-4D44-403F-B881-DA16724D7FA6}" type="sibTrans" cxnId="{2867EB3D-B945-4D78-A91D-9D0D20A34240}">
      <dgm:prSet/>
      <dgm:spPr/>
      <dgm:t>
        <a:bodyPr/>
        <a:lstStyle/>
        <a:p>
          <a:endParaRPr lang="en-US" sz="1600"/>
        </a:p>
      </dgm:t>
    </dgm:pt>
    <dgm:pt modelId="{D690B532-FD55-4AE2-B7B0-582C7CB3E975}" type="pres">
      <dgm:prSet presAssocID="{99D31F0B-99EE-48C3-A94C-D3D5BDD2529F}" presName="linear" presStyleCnt="0">
        <dgm:presLayoutVars>
          <dgm:dir/>
          <dgm:animLvl val="lvl"/>
          <dgm:resizeHandles val="exact"/>
        </dgm:presLayoutVars>
      </dgm:prSet>
      <dgm:spPr/>
    </dgm:pt>
    <dgm:pt modelId="{3607662F-2F80-42C9-BDB1-E8B16B1224A4}" type="pres">
      <dgm:prSet presAssocID="{AAE4F914-F386-47DA-8AA8-B5DE7CF8D9DA}" presName="parentLin" presStyleCnt="0"/>
      <dgm:spPr/>
    </dgm:pt>
    <dgm:pt modelId="{85D532FB-4A89-447C-B374-51D46BC712B7}" type="pres">
      <dgm:prSet presAssocID="{AAE4F914-F386-47DA-8AA8-B5DE7CF8D9DA}" presName="parentLeftMargin" presStyleLbl="node1" presStyleIdx="0" presStyleCnt="4"/>
      <dgm:spPr/>
    </dgm:pt>
    <dgm:pt modelId="{0E0FA788-13CC-4561-8C7E-E0CBD6EA3313}" type="pres">
      <dgm:prSet presAssocID="{AAE4F914-F386-47DA-8AA8-B5DE7CF8D9DA}" presName="parentText" presStyleLbl="node1" presStyleIdx="0" presStyleCnt="4" custScaleX="114982">
        <dgm:presLayoutVars>
          <dgm:chMax val="0"/>
          <dgm:bulletEnabled val="1"/>
        </dgm:presLayoutVars>
      </dgm:prSet>
      <dgm:spPr/>
    </dgm:pt>
    <dgm:pt modelId="{8E7AD610-976D-404B-BE9A-3B292D08045B}" type="pres">
      <dgm:prSet presAssocID="{AAE4F914-F386-47DA-8AA8-B5DE7CF8D9DA}" presName="negativeSpace" presStyleCnt="0"/>
      <dgm:spPr/>
    </dgm:pt>
    <dgm:pt modelId="{F4ED7B38-7F4F-4EE6-AB91-2A76E92BF8FB}" type="pres">
      <dgm:prSet presAssocID="{AAE4F914-F386-47DA-8AA8-B5DE7CF8D9DA}" presName="childText" presStyleLbl="conFgAcc1" presStyleIdx="0" presStyleCnt="4">
        <dgm:presLayoutVars>
          <dgm:bulletEnabled val="1"/>
        </dgm:presLayoutVars>
      </dgm:prSet>
      <dgm:spPr>
        <a:noFill/>
        <a:ln>
          <a:solidFill>
            <a:schemeClr val="accent6">
              <a:lumMod val="50000"/>
            </a:schemeClr>
          </a:solidFill>
        </a:ln>
      </dgm:spPr>
    </dgm:pt>
    <dgm:pt modelId="{5352673E-078F-4ACF-82B0-3A890B53B414}" type="pres">
      <dgm:prSet presAssocID="{4B6C62D2-C71B-4AC0-935F-91829A801689}" presName="spaceBetweenRectangles" presStyleCnt="0"/>
      <dgm:spPr/>
    </dgm:pt>
    <dgm:pt modelId="{D58C531C-3216-4977-A236-C1A08C6DFA73}" type="pres">
      <dgm:prSet presAssocID="{3F160789-94A7-49C8-8C31-EDCDDA4FC6DB}" presName="parentLin" presStyleCnt="0"/>
      <dgm:spPr/>
    </dgm:pt>
    <dgm:pt modelId="{9C9F178F-8E8B-4811-B49A-BA86F1EDBADE}" type="pres">
      <dgm:prSet presAssocID="{3F160789-94A7-49C8-8C31-EDCDDA4FC6DB}" presName="parentLeftMargin" presStyleLbl="node1" presStyleIdx="0" presStyleCnt="4"/>
      <dgm:spPr/>
    </dgm:pt>
    <dgm:pt modelId="{970993BE-55AF-4189-AE74-67D73FB34ABC}" type="pres">
      <dgm:prSet presAssocID="{3F160789-94A7-49C8-8C31-EDCDDA4FC6DB}" presName="parentText" presStyleLbl="node1" presStyleIdx="1" presStyleCnt="4" custScaleX="114982">
        <dgm:presLayoutVars>
          <dgm:chMax val="0"/>
          <dgm:bulletEnabled val="1"/>
        </dgm:presLayoutVars>
      </dgm:prSet>
      <dgm:spPr/>
    </dgm:pt>
    <dgm:pt modelId="{9901327C-3BC2-4C98-ABB6-84515F973E8C}" type="pres">
      <dgm:prSet presAssocID="{3F160789-94A7-49C8-8C31-EDCDDA4FC6DB}" presName="negativeSpace" presStyleCnt="0"/>
      <dgm:spPr/>
    </dgm:pt>
    <dgm:pt modelId="{8EF3EE99-4070-472D-90D5-A8B26B8D6C7B}" type="pres">
      <dgm:prSet presAssocID="{3F160789-94A7-49C8-8C31-EDCDDA4FC6DB}" presName="childText" presStyleLbl="conFgAcc1" presStyleIdx="1" presStyleCnt="4">
        <dgm:presLayoutVars>
          <dgm:bulletEnabled val="1"/>
        </dgm:presLayoutVars>
      </dgm:prSet>
      <dgm:spPr>
        <a:noFill/>
        <a:ln>
          <a:solidFill>
            <a:schemeClr val="accent6">
              <a:lumMod val="50000"/>
            </a:schemeClr>
          </a:solidFill>
        </a:ln>
      </dgm:spPr>
    </dgm:pt>
    <dgm:pt modelId="{0182AD1A-10D7-4C9F-979C-F76BD2940256}" type="pres">
      <dgm:prSet presAssocID="{81182E77-2923-4492-A28F-689FF71E1FCD}" presName="spaceBetweenRectangles" presStyleCnt="0"/>
      <dgm:spPr/>
    </dgm:pt>
    <dgm:pt modelId="{30CE2417-1F7C-4790-98F2-CC321CEB083D}" type="pres">
      <dgm:prSet presAssocID="{3446CF39-AE9A-456D-8B62-C61ADDCE946B}" presName="parentLin" presStyleCnt="0"/>
      <dgm:spPr/>
    </dgm:pt>
    <dgm:pt modelId="{A265A323-524C-4381-B8A8-E36185E4F39E}" type="pres">
      <dgm:prSet presAssocID="{3446CF39-AE9A-456D-8B62-C61ADDCE946B}" presName="parentLeftMargin" presStyleLbl="node1" presStyleIdx="1" presStyleCnt="4"/>
      <dgm:spPr/>
    </dgm:pt>
    <dgm:pt modelId="{3A3F4DB5-E49D-4A83-B9FE-F50B411FE8A1}" type="pres">
      <dgm:prSet presAssocID="{3446CF39-AE9A-456D-8B62-C61ADDCE946B}" presName="parentText" presStyleLbl="node1" presStyleIdx="2" presStyleCnt="4" custScaleX="114982">
        <dgm:presLayoutVars>
          <dgm:chMax val="0"/>
          <dgm:bulletEnabled val="1"/>
        </dgm:presLayoutVars>
      </dgm:prSet>
      <dgm:spPr/>
    </dgm:pt>
    <dgm:pt modelId="{413E83F2-B895-4CA3-8B0D-80FFC41E626C}" type="pres">
      <dgm:prSet presAssocID="{3446CF39-AE9A-456D-8B62-C61ADDCE946B}" presName="negativeSpace" presStyleCnt="0"/>
      <dgm:spPr/>
    </dgm:pt>
    <dgm:pt modelId="{1D03FE72-9A8D-4CA1-8BBF-48EAF71108D7}" type="pres">
      <dgm:prSet presAssocID="{3446CF39-AE9A-456D-8B62-C61ADDCE946B}" presName="childText" presStyleLbl="conFgAcc1" presStyleIdx="2" presStyleCnt="4">
        <dgm:presLayoutVars>
          <dgm:bulletEnabled val="1"/>
        </dgm:presLayoutVars>
      </dgm:prSet>
      <dgm:spPr>
        <a:noFill/>
        <a:ln>
          <a:solidFill>
            <a:schemeClr val="accent6">
              <a:lumMod val="50000"/>
            </a:schemeClr>
          </a:solidFill>
        </a:ln>
      </dgm:spPr>
    </dgm:pt>
    <dgm:pt modelId="{E325D68B-2842-4648-9B2A-5D33EA6D9635}" type="pres">
      <dgm:prSet presAssocID="{4619E2C5-4F09-4658-80DC-AD9A5A5330B9}" presName="spaceBetweenRectangles" presStyleCnt="0"/>
      <dgm:spPr/>
    </dgm:pt>
    <dgm:pt modelId="{5E5DCB49-884E-40C5-886B-8D2314D91A42}" type="pres">
      <dgm:prSet presAssocID="{8B1FC713-F456-41E3-AC80-C7A6914BFFDA}" presName="parentLin" presStyleCnt="0"/>
      <dgm:spPr/>
    </dgm:pt>
    <dgm:pt modelId="{D3C5ADE7-86D7-4673-94EA-5B80D5094210}" type="pres">
      <dgm:prSet presAssocID="{8B1FC713-F456-41E3-AC80-C7A6914BFFDA}" presName="parentLeftMargin" presStyleLbl="node1" presStyleIdx="2" presStyleCnt="4"/>
      <dgm:spPr/>
    </dgm:pt>
    <dgm:pt modelId="{BA48B917-69C7-423E-B1E1-B287B354E431}" type="pres">
      <dgm:prSet presAssocID="{8B1FC713-F456-41E3-AC80-C7A6914BFFDA}" presName="parentText" presStyleLbl="node1" presStyleIdx="3" presStyleCnt="4" custScaleX="114982">
        <dgm:presLayoutVars>
          <dgm:chMax val="0"/>
          <dgm:bulletEnabled val="1"/>
        </dgm:presLayoutVars>
      </dgm:prSet>
      <dgm:spPr/>
    </dgm:pt>
    <dgm:pt modelId="{1F83C61D-BFFA-46F6-B3E6-AC4F2F185842}" type="pres">
      <dgm:prSet presAssocID="{8B1FC713-F456-41E3-AC80-C7A6914BFFDA}" presName="negativeSpace" presStyleCnt="0"/>
      <dgm:spPr/>
    </dgm:pt>
    <dgm:pt modelId="{867F0021-8797-46F0-B21B-5E08299D1076}" type="pres">
      <dgm:prSet presAssocID="{8B1FC713-F456-41E3-AC80-C7A6914BFFDA}" presName="childText" presStyleLbl="conFgAcc1" presStyleIdx="3" presStyleCnt="4">
        <dgm:presLayoutVars>
          <dgm:bulletEnabled val="1"/>
        </dgm:presLayoutVars>
      </dgm:prSet>
      <dgm:spPr>
        <a:noFill/>
        <a:ln>
          <a:solidFill>
            <a:schemeClr val="accent6">
              <a:lumMod val="50000"/>
            </a:schemeClr>
          </a:solidFill>
        </a:ln>
      </dgm:spPr>
    </dgm:pt>
  </dgm:ptLst>
  <dgm:cxnLst>
    <dgm:cxn modelId="{85BF7C00-FA72-489F-A0A1-61EC1AC8237A}" srcId="{99D31F0B-99EE-48C3-A94C-D3D5BDD2529F}" destId="{3446CF39-AE9A-456D-8B62-C61ADDCE946B}" srcOrd="2" destOrd="0" parTransId="{9089BAA5-420A-4450-9D3F-48C483D5A40E}" sibTransId="{4619E2C5-4F09-4658-80DC-AD9A5A5330B9}"/>
    <dgm:cxn modelId="{56C90A02-162E-41F8-AF66-4E8886DB86B3}" srcId="{99D31F0B-99EE-48C3-A94C-D3D5BDD2529F}" destId="{AAE4F914-F386-47DA-8AA8-B5DE7CF8D9DA}" srcOrd="0" destOrd="0" parTransId="{BFE104CA-DB2E-46C3-8096-99B16CE65703}" sibTransId="{4B6C62D2-C71B-4AC0-935F-91829A801689}"/>
    <dgm:cxn modelId="{5607FD09-5C17-4EBF-BAFE-58898AC30846}" type="presOf" srcId="{AAE4F914-F386-47DA-8AA8-B5DE7CF8D9DA}" destId="{0E0FA788-13CC-4561-8C7E-E0CBD6EA3313}" srcOrd="1" destOrd="0" presId="urn:microsoft.com/office/officeart/2005/8/layout/list1"/>
    <dgm:cxn modelId="{2867EB3D-B945-4D78-A91D-9D0D20A34240}" srcId="{99D31F0B-99EE-48C3-A94C-D3D5BDD2529F}" destId="{8B1FC713-F456-41E3-AC80-C7A6914BFFDA}" srcOrd="3" destOrd="0" parTransId="{96DA5DEF-41ED-42E2-BCD8-BDDD45DB31F6}" sibTransId="{16B82A02-4D44-403F-B881-DA16724D7FA6}"/>
    <dgm:cxn modelId="{8CEB7460-3F73-4929-9773-7ECA23DB71D2}" type="presOf" srcId="{3F160789-94A7-49C8-8C31-EDCDDA4FC6DB}" destId="{970993BE-55AF-4189-AE74-67D73FB34ABC}" srcOrd="1" destOrd="0" presId="urn:microsoft.com/office/officeart/2005/8/layout/list1"/>
    <dgm:cxn modelId="{A8C9A167-9C29-40A5-ADD8-40537A669776}" type="presOf" srcId="{3F160789-94A7-49C8-8C31-EDCDDA4FC6DB}" destId="{9C9F178F-8E8B-4811-B49A-BA86F1EDBADE}" srcOrd="0" destOrd="0" presId="urn:microsoft.com/office/officeart/2005/8/layout/list1"/>
    <dgm:cxn modelId="{0E24426E-4DE9-4B70-9D32-946DDAB370D7}" type="presOf" srcId="{8B1FC713-F456-41E3-AC80-C7A6914BFFDA}" destId="{D3C5ADE7-86D7-4673-94EA-5B80D5094210}" srcOrd="0" destOrd="0" presId="urn:microsoft.com/office/officeart/2005/8/layout/list1"/>
    <dgm:cxn modelId="{74448482-E845-4B09-AACE-08D3C329A253}" type="presOf" srcId="{8B1FC713-F456-41E3-AC80-C7A6914BFFDA}" destId="{BA48B917-69C7-423E-B1E1-B287B354E431}" srcOrd="1" destOrd="0" presId="urn:microsoft.com/office/officeart/2005/8/layout/list1"/>
    <dgm:cxn modelId="{73CEEBBF-46BE-46E6-8545-5C718D2ABE8E}" type="presOf" srcId="{99D31F0B-99EE-48C3-A94C-D3D5BDD2529F}" destId="{D690B532-FD55-4AE2-B7B0-582C7CB3E975}" srcOrd="0" destOrd="0" presId="urn:microsoft.com/office/officeart/2005/8/layout/list1"/>
    <dgm:cxn modelId="{46F55FC6-5277-4E2D-ADDE-9C0C35804103}" type="presOf" srcId="{3446CF39-AE9A-456D-8B62-C61ADDCE946B}" destId="{3A3F4DB5-E49D-4A83-B9FE-F50B411FE8A1}" srcOrd="1" destOrd="0" presId="urn:microsoft.com/office/officeart/2005/8/layout/list1"/>
    <dgm:cxn modelId="{C06017D2-AD58-4E32-B9E8-791A261A63F8}" srcId="{99D31F0B-99EE-48C3-A94C-D3D5BDD2529F}" destId="{3F160789-94A7-49C8-8C31-EDCDDA4FC6DB}" srcOrd="1" destOrd="0" parTransId="{2483692A-A9AD-4577-BF02-EC3B00D3E6A1}" sibTransId="{81182E77-2923-4492-A28F-689FF71E1FCD}"/>
    <dgm:cxn modelId="{B5F6EAD4-E25F-4751-BFA6-9CE74B8837A9}" type="presOf" srcId="{AAE4F914-F386-47DA-8AA8-B5DE7CF8D9DA}" destId="{85D532FB-4A89-447C-B374-51D46BC712B7}" srcOrd="0" destOrd="0" presId="urn:microsoft.com/office/officeart/2005/8/layout/list1"/>
    <dgm:cxn modelId="{9E54A2FC-3714-46E8-923C-692C181A6B91}" type="presOf" srcId="{3446CF39-AE9A-456D-8B62-C61ADDCE946B}" destId="{A265A323-524C-4381-B8A8-E36185E4F39E}" srcOrd="0" destOrd="0" presId="urn:microsoft.com/office/officeart/2005/8/layout/list1"/>
    <dgm:cxn modelId="{468B43D7-2F85-4B27-853D-B7EC20ED18F1}" type="presParOf" srcId="{D690B532-FD55-4AE2-B7B0-582C7CB3E975}" destId="{3607662F-2F80-42C9-BDB1-E8B16B1224A4}" srcOrd="0" destOrd="0" presId="urn:microsoft.com/office/officeart/2005/8/layout/list1"/>
    <dgm:cxn modelId="{45C4B0CB-19DF-4462-8E0A-929EA0A8EEF3}" type="presParOf" srcId="{3607662F-2F80-42C9-BDB1-E8B16B1224A4}" destId="{85D532FB-4A89-447C-B374-51D46BC712B7}" srcOrd="0" destOrd="0" presId="urn:microsoft.com/office/officeart/2005/8/layout/list1"/>
    <dgm:cxn modelId="{9A21FE78-6017-48C0-8359-A86E19C68DDD}" type="presParOf" srcId="{3607662F-2F80-42C9-BDB1-E8B16B1224A4}" destId="{0E0FA788-13CC-4561-8C7E-E0CBD6EA3313}" srcOrd="1" destOrd="0" presId="urn:microsoft.com/office/officeart/2005/8/layout/list1"/>
    <dgm:cxn modelId="{E204C997-DAA9-4ACA-BCF6-FEC40967D12F}" type="presParOf" srcId="{D690B532-FD55-4AE2-B7B0-582C7CB3E975}" destId="{8E7AD610-976D-404B-BE9A-3B292D08045B}" srcOrd="1" destOrd="0" presId="urn:microsoft.com/office/officeart/2005/8/layout/list1"/>
    <dgm:cxn modelId="{A2450C3C-5619-4D0A-A1C6-D634BC465999}" type="presParOf" srcId="{D690B532-FD55-4AE2-B7B0-582C7CB3E975}" destId="{F4ED7B38-7F4F-4EE6-AB91-2A76E92BF8FB}" srcOrd="2" destOrd="0" presId="urn:microsoft.com/office/officeart/2005/8/layout/list1"/>
    <dgm:cxn modelId="{ADC183AA-92C7-480C-A632-C0BFCA448C80}" type="presParOf" srcId="{D690B532-FD55-4AE2-B7B0-582C7CB3E975}" destId="{5352673E-078F-4ACF-82B0-3A890B53B414}" srcOrd="3" destOrd="0" presId="urn:microsoft.com/office/officeart/2005/8/layout/list1"/>
    <dgm:cxn modelId="{A9CB981B-8178-42B0-A2B1-79624365B288}" type="presParOf" srcId="{D690B532-FD55-4AE2-B7B0-582C7CB3E975}" destId="{D58C531C-3216-4977-A236-C1A08C6DFA73}" srcOrd="4" destOrd="0" presId="urn:microsoft.com/office/officeart/2005/8/layout/list1"/>
    <dgm:cxn modelId="{7FB47923-0ED0-4B04-96E3-812731B6B1FE}" type="presParOf" srcId="{D58C531C-3216-4977-A236-C1A08C6DFA73}" destId="{9C9F178F-8E8B-4811-B49A-BA86F1EDBADE}" srcOrd="0" destOrd="0" presId="urn:microsoft.com/office/officeart/2005/8/layout/list1"/>
    <dgm:cxn modelId="{D8B15E61-A04F-4EB6-8E9F-FD5EBC0C745A}" type="presParOf" srcId="{D58C531C-3216-4977-A236-C1A08C6DFA73}" destId="{970993BE-55AF-4189-AE74-67D73FB34ABC}" srcOrd="1" destOrd="0" presId="urn:microsoft.com/office/officeart/2005/8/layout/list1"/>
    <dgm:cxn modelId="{056AAB7C-C713-4609-8628-E07EB04932F8}" type="presParOf" srcId="{D690B532-FD55-4AE2-B7B0-582C7CB3E975}" destId="{9901327C-3BC2-4C98-ABB6-84515F973E8C}" srcOrd="5" destOrd="0" presId="urn:microsoft.com/office/officeart/2005/8/layout/list1"/>
    <dgm:cxn modelId="{1F0E5643-CF84-4791-BE97-1950C3E7DFE3}" type="presParOf" srcId="{D690B532-FD55-4AE2-B7B0-582C7CB3E975}" destId="{8EF3EE99-4070-472D-90D5-A8B26B8D6C7B}" srcOrd="6" destOrd="0" presId="urn:microsoft.com/office/officeart/2005/8/layout/list1"/>
    <dgm:cxn modelId="{ABE6E796-8A42-4633-8608-ABD9175CF1F2}" type="presParOf" srcId="{D690B532-FD55-4AE2-B7B0-582C7CB3E975}" destId="{0182AD1A-10D7-4C9F-979C-F76BD2940256}" srcOrd="7" destOrd="0" presId="urn:microsoft.com/office/officeart/2005/8/layout/list1"/>
    <dgm:cxn modelId="{96E72663-4AE7-4271-ADD1-FEE00B171452}" type="presParOf" srcId="{D690B532-FD55-4AE2-B7B0-582C7CB3E975}" destId="{30CE2417-1F7C-4790-98F2-CC321CEB083D}" srcOrd="8" destOrd="0" presId="urn:microsoft.com/office/officeart/2005/8/layout/list1"/>
    <dgm:cxn modelId="{B9CA4030-54B3-4BF8-B9DB-3999EF8AE881}" type="presParOf" srcId="{30CE2417-1F7C-4790-98F2-CC321CEB083D}" destId="{A265A323-524C-4381-B8A8-E36185E4F39E}" srcOrd="0" destOrd="0" presId="urn:microsoft.com/office/officeart/2005/8/layout/list1"/>
    <dgm:cxn modelId="{B99177FE-CAB2-4E4F-A76F-D254C78C353F}" type="presParOf" srcId="{30CE2417-1F7C-4790-98F2-CC321CEB083D}" destId="{3A3F4DB5-E49D-4A83-B9FE-F50B411FE8A1}" srcOrd="1" destOrd="0" presId="urn:microsoft.com/office/officeart/2005/8/layout/list1"/>
    <dgm:cxn modelId="{93E6DE7E-3A29-49FA-8F33-7B9EFB29FE09}" type="presParOf" srcId="{D690B532-FD55-4AE2-B7B0-582C7CB3E975}" destId="{413E83F2-B895-4CA3-8B0D-80FFC41E626C}" srcOrd="9" destOrd="0" presId="urn:microsoft.com/office/officeart/2005/8/layout/list1"/>
    <dgm:cxn modelId="{861AC6F9-805F-4EED-B605-E073FAA3C845}" type="presParOf" srcId="{D690B532-FD55-4AE2-B7B0-582C7CB3E975}" destId="{1D03FE72-9A8D-4CA1-8BBF-48EAF71108D7}" srcOrd="10" destOrd="0" presId="urn:microsoft.com/office/officeart/2005/8/layout/list1"/>
    <dgm:cxn modelId="{0FC6A5ED-DC03-4A8C-A7C3-9477DBA62EE0}" type="presParOf" srcId="{D690B532-FD55-4AE2-B7B0-582C7CB3E975}" destId="{E325D68B-2842-4648-9B2A-5D33EA6D9635}" srcOrd="11" destOrd="0" presId="urn:microsoft.com/office/officeart/2005/8/layout/list1"/>
    <dgm:cxn modelId="{2AF443AF-257D-4D91-817F-B6677F0A700F}" type="presParOf" srcId="{D690B532-FD55-4AE2-B7B0-582C7CB3E975}" destId="{5E5DCB49-884E-40C5-886B-8D2314D91A42}" srcOrd="12" destOrd="0" presId="urn:microsoft.com/office/officeart/2005/8/layout/list1"/>
    <dgm:cxn modelId="{FDD6C126-7074-45C1-9B1C-57DAAAA8AA90}" type="presParOf" srcId="{5E5DCB49-884E-40C5-886B-8D2314D91A42}" destId="{D3C5ADE7-86D7-4673-94EA-5B80D5094210}" srcOrd="0" destOrd="0" presId="urn:microsoft.com/office/officeart/2005/8/layout/list1"/>
    <dgm:cxn modelId="{41B4EDF5-E01A-42A8-BDF2-D9BB02742B29}" type="presParOf" srcId="{5E5DCB49-884E-40C5-886B-8D2314D91A42}" destId="{BA48B917-69C7-423E-B1E1-B287B354E431}" srcOrd="1" destOrd="0" presId="urn:microsoft.com/office/officeart/2005/8/layout/list1"/>
    <dgm:cxn modelId="{EFADF089-F79F-4360-A30E-650849ED5DCC}" type="presParOf" srcId="{D690B532-FD55-4AE2-B7B0-582C7CB3E975}" destId="{1F83C61D-BFFA-46F6-B3E6-AC4F2F185842}" srcOrd="13" destOrd="0" presId="urn:microsoft.com/office/officeart/2005/8/layout/list1"/>
    <dgm:cxn modelId="{D9442679-2116-47DC-A1ED-0FD05872698C}" type="presParOf" srcId="{D690B532-FD55-4AE2-B7B0-582C7CB3E975}" destId="{867F0021-8797-46F0-B21B-5E08299D1076}"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ED7B38-7F4F-4EE6-AB91-2A76E92BF8FB}">
      <dsp:nvSpPr>
        <dsp:cNvPr id="0" name=""/>
        <dsp:cNvSpPr/>
      </dsp:nvSpPr>
      <dsp:spPr>
        <a:xfrm>
          <a:off x="0" y="369479"/>
          <a:ext cx="4353128" cy="554400"/>
        </a:xfrm>
        <a:prstGeom prst="rect">
          <a:avLst/>
        </a:prstGeom>
        <a:noFill/>
        <a:ln w="25400" cap="flat" cmpd="sng" algn="ctr">
          <a:solidFill>
            <a:schemeClr val="accent6">
              <a:lumMod val="50000"/>
            </a:schemeClr>
          </a:solidFill>
          <a:prstDash val="solid"/>
        </a:ln>
        <a:effectLst/>
      </dsp:spPr>
      <dsp:style>
        <a:lnRef idx="2">
          <a:scrgbClr r="0" g="0" b="0"/>
        </a:lnRef>
        <a:fillRef idx="1">
          <a:scrgbClr r="0" g="0" b="0"/>
        </a:fillRef>
        <a:effectRef idx="0">
          <a:scrgbClr r="0" g="0" b="0"/>
        </a:effectRef>
        <a:fontRef idx="minor"/>
      </dsp:style>
    </dsp:sp>
    <dsp:sp modelId="{0E0FA788-13CC-4561-8C7E-E0CBD6EA3313}">
      <dsp:nvSpPr>
        <dsp:cNvPr id="0" name=""/>
        <dsp:cNvSpPr/>
      </dsp:nvSpPr>
      <dsp:spPr>
        <a:xfrm>
          <a:off x="217656" y="44759"/>
          <a:ext cx="3503719" cy="649440"/>
        </a:xfrm>
        <a:prstGeom prst="roundRect">
          <a:avLst/>
        </a:prstGeom>
        <a:solidFill>
          <a:schemeClr val="accent6">
            <a:lumMod val="75000"/>
          </a:schemeClr>
        </a:solidFill>
        <a:ln w="25400" cap="flat" cmpd="sng" algn="ctr">
          <a:solidFill>
            <a:schemeClr val="bg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5177" tIns="0" rIns="115177" bIns="0" numCol="1" spcCol="1270" anchor="ctr" anchorCtr="0">
          <a:noAutofit/>
        </a:bodyPr>
        <a:lstStyle/>
        <a:p>
          <a:pPr marL="0" lvl="0" indent="0" algn="l" defTabSz="800100">
            <a:lnSpc>
              <a:spcPct val="90000"/>
            </a:lnSpc>
            <a:spcBef>
              <a:spcPct val="0"/>
            </a:spcBef>
            <a:spcAft>
              <a:spcPct val="35000"/>
            </a:spcAft>
            <a:buNone/>
          </a:pPr>
          <a:r>
            <a:rPr lang="en-US" sz="1800" kern="1200" dirty="0"/>
            <a:t>Facility Enhancements &amp; Extensions: </a:t>
          </a:r>
          <a:r>
            <a:rPr lang="en-US" sz="2000" b="1" kern="1200" dirty="0"/>
            <a:t>$5,300,000</a:t>
          </a:r>
        </a:p>
      </dsp:txBody>
      <dsp:txXfrm>
        <a:off x="249359" y="76462"/>
        <a:ext cx="3440313" cy="586034"/>
      </dsp:txXfrm>
    </dsp:sp>
    <dsp:sp modelId="{8EF3EE99-4070-472D-90D5-A8B26B8D6C7B}">
      <dsp:nvSpPr>
        <dsp:cNvPr id="0" name=""/>
        <dsp:cNvSpPr/>
      </dsp:nvSpPr>
      <dsp:spPr>
        <a:xfrm>
          <a:off x="0" y="1367399"/>
          <a:ext cx="4353128" cy="554400"/>
        </a:xfrm>
        <a:prstGeom prst="rect">
          <a:avLst/>
        </a:prstGeom>
        <a:noFill/>
        <a:ln w="25400" cap="flat" cmpd="sng" algn="ctr">
          <a:solidFill>
            <a:schemeClr val="accent6">
              <a:lumMod val="50000"/>
            </a:schemeClr>
          </a:solidFill>
          <a:prstDash val="solid"/>
        </a:ln>
        <a:effectLst/>
      </dsp:spPr>
      <dsp:style>
        <a:lnRef idx="2">
          <a:scrgbClr r="0" g="0" b="0"/>
        </a:lnRef>
        <a:fillRef idx="1">
          <a:scrgbClr r="0" g="0" b="0"/>
        </a:fillRef>
        <a:effectRef idx="0">
          <a:scrgbClr r="0" g="0" b="0"/>
        </a:effectRef>
        <a:fontRef idx="minor"/>
      </dsp:style>
    </dsp:sp>
    <dsp:sp modelId="{970993BE-55AF-4189-AE74-67D73FB34ABC}">
      <dsp:nvSpPr>
        <dsp:cNvPr id="0" name=""/>
        <dsp:cNvSpPr/>
      </dsp:nvSpPr>
      <dsp:spPr>
        <a:xfrm>
          <a:off x="217656" y="1042679"/>
          <a:ext cx="3503719" cy="649440"/>
        </a:xfrm>
        <a:prstGeom prst="roundRect">
          <a:avLst/>
        </a:prstGeom>
        <a:solidFill>
          <a:schemeClr val="accent6">
            <a:lumMod val="75000"/>
          </a:schemeClr>
        </a:solidFill>
        <a:ln w="25400" cap="flat" cmpd="sng" algn="ctr">
          <a:solidFill>
            <a:schemeClr val="bg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5177" tIns="0" rIns="115177" bIns="0" numCol="1" spcCol="1270" anchor="ctr" anchorCtr="0">
          <a:noAutofit/>
        </a:bodyPr>
        <a:lstStyle/>
        <a:p>
          <a:pPr marL="0" lvl="0" indent="0" algn="l" defTabSz="800100">
            <a:lnSpc>
              <a:spcPct val="90000"/>
            </a:lnSpc>
            <a:spcBef>
              <a:spcPct val="0"/>
            </a:spcBef>
            <a:spcAft>
              <a:spcPct val="35000"/>
            </a:spcAft>
            <a:buNone/>
          </a:pPr>
          <a:r>
            <a:rPr lang="en-US" sz="1800" kern="1200" dirty="0"/>
            <a:t>Facility Preservation &amp; Repair: </a:t>
          </a:r>
          <a:r>
            <a:rPr lang="en-US" sz="2000" b="1" kern="1200" dirty="0"/>
            <a:t>$4,700,000</a:t>
          </a:r>
        </a:p>
      </dsp:txBody>
      <dsp:txXfrm>
        <a:off x="249359" y="1074382"/>
        <a:ext cx="3440313" cy="586034"/>
      </dsp:txXfrm>
    </dsp:sp>
    <dsp:sp modelId="{1D03FE72-9A8D-4CA1-8BBF-48EAF71108D7}">
      <dsp:nvSpPr>
        <dsp:cNvPr id="0" name=""/>
        <dsp:cNvSpPr/>
      </dsp:nvSpPr>
      <dsp:spPr>
        <a:xfrm>
          <a:off x="0" y="2365319"/>
          <a:ext cx="4353128" cy="554400"/>
        </a:xfrm>
        <a:prstGeom prst="rect">
          <a:avLst/>
        </a:prstGeom>
        <a:noFill/>
        <a:ln w="25400" cap="flat" cmpd="sng" algn="ctr">
          <a:solidFill>
            <a:schemeClr val="accent6">
              <a:lumMod val="50000"/>
            </a:schemeClr>
          </a:solidFill>
          <a:prstDash val="solid"/>
        </a:ln>
        <a:effectLst/>
      </dsp:spPr>
      <dsp:style>
        <a:lnRef idx="2">
          <a:scrgbClr r="0" g="0" b="0"/>
        </a:lnRef>
        <a:fillRef idx="1">
          <a:scrgbClr r="0" g="0" b="0"/>
        </a:fillRef>
        <a:effectRef idx="0">
          <a:scrgbClr r="0" g="0" b="0"/>
        </a:effectRef>
        <a:fontRef idx="minor"/>
      </dsp:style>
    </dsp:sp>
    <dsp:sp modelId="{3A3F4DB5-E49D-4A83-B9FE-F50B411FE8A1}">
      <dsp:nvSpPr>
        <dsp:cNvPr id="0" name=""/>
        <dsp:cNvSpPr/>
      </dsp:nvSpPr>
      <dsp:spPr>
        <a:xfrm>
          <a:off x="217656" y="2040599"/>
          <a:ext cx="3503719" cy="649440"/>
        </a:xfrm>
        <a:prstGeom prst="roundRect">
          <a:avLst/>
        </a:prstGeom>
        <a:solidFill>
          <a:schemeClr val="accent6">
            <a:lumMod val="75000"/>
          </a:schemeClr>
        </a:solidFill>
        <a:ln w="25400" cap="flat" cmpd="sng" algn="ctr">
          <a:solidFill>
            <a:schemeClr val="bg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5177" tIns="0" rIns="115177" bIns="0" numCol="1" spcCol="1270" anchor="ctr" anchorCtr="0">
          <a:noAutofit/>
        </a:bodyPr>
        <a:lstStyle/>
        <a:p>
          <a:pPr marL="0" lvl="0" indent="0" algn="l" defTabSz="800100">
            <a:lnSpc>
              <a:spcPct val="90000"/>
            </a:lnSpc>
            <a:spcBef>
              <a:spcPct val="0"/>
            </a:spcBef>
            <a:spcAft>
              <a:spcPct val="35000"/>
            </a:spcAft>
            <a:buNone/>
          </a:pPr>
          <a:r>
            <a:rPr lang="en-US" sz="1800" kern="1200" dirty="0"/>
            <a:t>MVD, MVE, Rest Areas: </a:t>
          </a:r>
          <a:br>
            <a:rPr lang="en-US" sz="2000" kern="1200" dirty="0"/>
          </a:br>
          <a:r>
            <a:rPr lang="en-US" sz="2000" b="1" kern="1200" dirty="0"/>
            <a:t>$400,000EA : $1,200,000</a:t>
          </a:r>
        </a:p>
      </dsp:txBody>
      <dsp:txXfrm>
        <a:off x="249359" y="2072302"/>
        <a:ext cx="3440313" cy="586034"/>
      </dsp:txXfrm>
    </dsp:sp>
    <dsp:sp modelId="{867F0021-8797-46F0-B21B-5E08299D1076}">
      <dsp:nvSpPr>
        <dsp:cNvPr id="0" name=""/>
        <dsp:cNvSpPr/>
      </dsp:nvSpPr>
      <dsp:spPr>
        <a:xfrm>
          <a:off x="0" y="3363240"/>
          <a:ext cx="4353128" cy="554400"/>
        </a:xfrm>
        <a:prstGeom prst="rect">
          <a:avLst/>
        </a:prstGeom>
        <a:noFill/>
        <a:ln w="25400" cap="flat" cmpd="sng" algn="ctr">
          <a:solidFill>
            <a:schemeClr val="accent6">
              <a:lumMod val="50000"/>
            </a:schemeClr>
          </a:solidFill>
          <a:prstDash val="solid"/>
        </a:ln>
        <a:effectLst/>
      </dsp:spPr>
      <dsp:style>
        <a:lnRef idx="2">
          <a:scrgbClr r="0" g="0" b="0"/>
        </a:lnRef>
        <a:fillRef idx="1">
          <a:scrgbClr r="0" g="0" b="0"/>
        </a:fillRef>
        <a:effectRef idx="0">
          <a:scrgbClr r="0" g="0" b="0"/>
        </a:effectRef>
        <a:fontRef idx="minor"/>
      </dsp:style>
    </dsp:sp>
    <dsp:sp modelId="{BA48B917-69C7-423E-B1E1-B287B354E431}">
      <dsp:nvSpPr>
        <dsp:cNvPr id="0" name=""/>
        <dsp:cNvSpPr/>
      </dsp:nvSpPr>
      <dsp:spPr>
        <a:xfrm>
          <a:off x="217656" y="3038520"/>
          <a:ext cx="3503719" cy="649440"/>
        </a:xfrm>
        <a:prstGeom prst="roundRect">
          <a:avLst/>
        </a:prstGeom>
        <a:solidFill>
          <a:schemeClr val="accent6">
            <a:lumMod val="75000"/>
          </a:schemeClr>
        </a:solidFill>
        <a:ln w="25400" cap="flat" cmpd="sng" algn="ctr">
          <a:solidFill>
            <a:schemeClr val="bg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5177" tIns="0" rIns="115177" bIns="0" numCol="1" spcCol="1270" anchor="ctr" anchorCtr="0">
          <a:noAutofit/>
        </a:bodyPr>
        <a:lstStyle/>
        <a:p>
          <a:pPr marL="0" lvl="0" indent="0" algn="l" defTabSz="800100">
            <a:lnSpc>
              <a:spcPct val="90000"/>
            </a:lnSpc>
            <a:spcBef>
              <a:spcPct val="0"/>
            </a:spcBef>
            <a:spcAft>
              <a:spcPct val="35000"/>
            </a:spcAft>
            <a:buNone/>
          </a:pPr>
          <a:r>
            <a:rPr lang="en-US" sz="1800" kern="1200" dirty="0"/>
            <a:t>Total Recommended Capital: </a:t>
          </a:r>
          <a:r>
            <a:rPr lang="en-US" sz="2000" b="1" kern="1200" dirty="0"/>
            <a:t>$‭11,200,000</a:t>
          </a:r>
        </a:p>
      </dsp:txBody>
      <dsp:txXfrm>
        <a:off x="249359" y="3070223"/>
        <a:ext cx="3440313" cy="58603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2032B318-1B21-44F8-B486-C313D8527BE5}" type="datetimeFigureOut">
              <a:rPr lang="en-US" smtClean="0"/>
              <a:t>12/1/2020</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5482899-F876-4DA0-ADED-424C34765311}" type="slidenum">
              <a:rPr lang="en-US" smtClean="0"/>
              <a:t>‹#›</a:t>
            </a:fld>
            <a:endParaRPr lang="en-US"/>
          </a:p>
        </p:txBody>
      </p:sp>
    </p:spTree>
    <p:extLst>
      <p:ext uri="{BB962C8B-B14F-4D97-AF65-F5344CB8AC3E}">
        <p14:creationId xmlns:p14="http://schemas.microsoft.com/office/powerpoint/2010/main" val="2379274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5FDA158-108B-4599-9FB4-8FBD24C8957F}" type="datetimeFigureOut">
              <a:rPr lang="en-US" smtClean="0"/>
              <a:t>12/1/2020</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0C722E1-AC46-470C-B1B7-BB2626BE49B9}" type="slidenum">
              <a:rPr lang="en-US" smtClean="0"/>
              <a:t>‹#›</a:t>
            </a:fld>
            <a:endParaRPr lang="en-US" dirty="0"/>
          </a:p>
        </p:txBody>
      </p:sp>
    </p:spTree>
    <p:extLst>
      <p:ext uri="{BB962C8B-B14F-4D97-AF65-F5344CB8AC3E}">
        <p14:creationId xmlns:p14="http://schemas.microsoft.com/office/powerpoint/2010/main" val="70591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C722E1-AC46-470C-B1B7-BB2626BE49B9}" type="slidenum">
              <a:rPr lang="en-US" smtClean="0"/>
              <a:t>1</a:t>
            </a:fld>
            <a:endParaRPr lang="en-US" dirty="0"/>
          </a:p>
        </p:txBody>
      </p:sp>
    </p:spTree>
    <p:extLst>
      <p:ext uri="{BB962C8B-B14F-4D97-AF65-F5344CB8AC3E}">
        <p14:creationId xmlns:p14="http://schemas.microsoft.com/office/powerpoint/2010/main" val="3279386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0B4397-20E8-4CA0-A993-4089E7066670}" type="slidenum">
              <a:rPr lang="en-US" smtClean="0"/>
              <a:t>2</a:t>
            </a:fld>
            <a:endParaRPr lang="en-US" dirty="0"/>
          </a:p>
        </p:txBody>
      </p:sp>
    </p:spTree>
    <p:extLst>
      <p:ext uri="{BB962C8B-B14F-4D97-AF65-F5344CB8AC3E}">
        <p14:creationId xmlns:p14="http://schemas.microsoft.com/office/powerpoint/2010/main" val="2714485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C722E1-AC46-470C-B1B7-BB2626BE49B9}" type="slidenum">
              <a:rPr lang="en-US" smtClean="0"/>
              <a:t>3</a:t>
            </a:fld>
            <a:endParaRPr lang="en-US" dirty="0"/>
          </a:p>
        </p:txBody>
      </p:sp>
    </p:spTree>
    <p:extLst>
      <p:ext uri="{BB962C8B-B14F-4D97-AF65-F5344CB8AC3E}">
        <p14:creationId xmlns:p14="http://schemas.microsoft.com/office/powerpoint/2010/main" val="1171010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C722E1-AC46-470C-B1B7-BB2626BE49B9}" type="slidenum">
              <a:rPr lang="en-US" smtClean="0"/>
              <a:t>6</a:t>
            </a:fld>
            <a:endParaRPr lang="en-US" dirty="0"/>
          </a:p>
        </p:txBody>
      </p:sp>
    </p:spTree>
    <p:extLst>
      <p:ext uri="{BB962C8B-B14F-4D97-AF65-F5344CB8AC3E}">
        <p14:creationId xmlns:p14="http://schemas.microsoft.com/office/powerpoint/2010/main" val="21166366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Andrea – same thing here – identical information, better visibility/legibility.</a:t>
            </a:r>
          </a:p>
        </p:txBody>
      </p:sp>
      <p:sp>
        <p:nvSpPr>
          <p:cNvPr id="4" name="Slide Number Placeholder 3"/>
          <p:cNvSpPr>
            <a:spLocks noGrp="1"/>
          </p:cNvSpPr>
          <p:nvPr>
            <p:ph type="sldNum" sz="quarter" idx="10"/>
          </p:nvPr>
        </p:nvSpPr>
        <p:spPr/>
        <p:txBody>
          <a:bodyPr/>
          <a:lstStyle/>
          <a:p>
            <a:fld id="{B0C722E1-AC46-470C-B1B7-BB2626BE49B9}" type="slidenum">
              <a:rPr lang="en-US" smtClean="0"/>
              <a:t>7</a:t>
            </a:fld>
            <a:endParaRPr lang="en-US" dirty="0"/>
          </a:p>
        </p:txBody>
      </p:sp>
    </p:spTree>
    <p:extLst>
      <p:ext uri="{BB962C8B-B14F-4D97-AF65-F5344CB8AC3E}">
        <p14:creationId xmlns:p14="http://schemas.microsoft.com/office/powerpoint/2010/main" val="15751801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Lee needs to weigh in here but I think we should take out the 8 and 6 year</a:t>
            </a:r>
            <a:r>
              <a:rPr lang="en-US" baseline="0" dirty="0"/>
              <a:t> recommendation.  ISU said that was optimal but we couldn’t afford it.  What this slide and the next slide shows is the cost of our current replacement schedule of 15 years.  This is the “problem statement” slide – if we can connect repair costs doubling and equipment 2+ years beyond end of life more than tripling here, then the next slide can make the request to continue funding a 12 year replacement schedule (we started that last year).</a:t>
            </a:r>
          </a:p>
          <a:p>
            <a:endParaRPr lang="en-US" baseline="0" dirty="0"/>
          </a:p>
          <a:p>
            <a:r>
              <a:rPr lang="en-US" dirty="0"/>
              <a:t>FY18 and FY22 the average age of the trucks we are replacing each year will decrease from 18.1 years to 14.8 years, and that will continue to go do down to 12 in future years</a:t>
            </a:r>
          </a:p>
        </p:txBody>
      </p:sp>
      <p:sp>
        <p:nvSpPr>
          <p:cNvPr id="4" name="Slide Number Placeholder 3"/>
          <p:cNvSpPr>
            <a:spLocks noGrp="1"/>
          </p:cNvSpPr>
          <p:nvPr>
            <p:ph type="sldNum" sz="quarter" idx="10"/>
          </p:nvPr>
        </p:nvSpPr>
        <p:spPr/>
        <p:txBody>
          <a:bodyPr/>
          <a:lstStyle/>
          <a:p>
            <a:fld id="{B0C722E1-AC46-470C-B1B7-BB2626BE49B9}" type="slidenum">
              <a:rPr lang="en-US" smtClean="0"/>
              <a:t>9</a:t>
            </a:fld>
            <a:endParaRPr lang="en-US" dirty="0"/>
          </a:p>
        </p:txBody>
      </p:sp>
    </p:spTree>
    <p:extLst>
      <p:ext uri="{BB962C8B-B14F-4D97-AF65-F5344CB8AC3E}">
        <p14:creationId xmlns:p14="http://schemas.microsoft.com/office/powerpoint/2010/main" val="7631750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Verbally mention</a:t>
            </a:r>
            <a:r>
              <a:rPr lang="en-US" baseline="0" dirty="0"/>
              <a:t> that our workers comp has been reduced by $762,000</a:t>
            </a:r>
            <a:endParaRPr lang="en-US" dirty="0"/>
          </a:p>
        </p:txBody>
      </p:sp>
      <p:sp>
        <p:nvSpPr>
          <p:cNvPr id="4" name="Slide Number Placeholder 3"/>
          <p:cNvSpPr>
            <a:spLocks noGrp="1"/>
          </p:cNvSpPr>
          <p:nvPr>
            <p:ph type="sldNum" sz="quarter" idx="10"/>
          </p:nvPr>
        </p:nvSpPr>
        <p:spPr/>
        <p:txBody>
          <a:bodyPr/>
          <a:lstStyle/>
          <a:p>
            <a:fld id="{B0C722E1-AC46-470C-B1B7-BB2626BE49B9}" type="slidenum">
              <a:rPr lang="en-US" smtClean="0"/>
              <a:t>10</a:t>
            </a:fld>
            <a:endParaRPr lang="en-US" dirty="0"/>
          </a:p>
        </p:txBody>
      </p:sp>
    </p:spTree>
    <p:extLst>
      <p:ext uri="{BB962C8B-B14F-4D97-AF65-F5344CB8AC3E}">
        <p14:creationId xmlns:p14="http://schemas.microsoft.com/office/powerpoint/2010/main" val="1454274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C722E1-AC46-470C-B1B7-BB2626BE49B9}" type="slidenum">
              <a:rPr lang="en-US" smtClean="0"/>
              <a:t>12</a:t>
            </a:fld>
            <a:endParaRPr lang="en-US" dirty="0"/>
          </a:p>
        </p:txBody>
      </p:sp>
    </p:spTree>
    <p:extLst>
      <p:ext uri="{BB962C8B-B14F-4D97-AF65-F5344CB8AC3E}">
        <p14:creationId xmlns:p14="http://schemas.microsoft.com/office/powerpoint/2010/main" val="8268088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10"/>
          </p:nvPr>
        </p:nvSpPr>
        <p:spPr/>
        <p:txBody>
          <a:bodyPr/>
          <a:lstStyle/>
          <a:p>
            <a:fld id="{B0C722E1-AC46-470C-B1B7-BB2626BE49B9}" type="slidenum">
              <a:rPr lang="en-US" smtClean="0"/>
              <a:t>15</a:t>
            </a:fld>
            <a:endParaRPr lang="en-US" dirty="0"/>
          </a:p>
        </p:txBody>
      </p:sp>
    </p:spTree>
    <p:extLst>
      <p:ext uri="{BB962C8B-B14F-4D97-AF65-F5344CB8AC3E}">
        <p14:creationId xmlns:p14="http://schemas.microsoft.com/office/powerpoint/2010/main" val="4192856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ster">
    <p:spTree>
      <p:nvGrpSpPr>
        <p:cNvPr id="1" name=""/>
        <p:cNvGrpSpPr/>
        <p:nvPr/>
      </p:nvGrpSpPr>
      <p:grpSpPr>
        <a:xfrm>
          <a:off x="0" y="0"/>
          <a:ext cx="0" cy="0"/>
          <a:chOff x="0" y="0"/>
          <a:chExt cx="0" cy="0"/>
        </a:xfrm>
      </p:grpSpPr>
      <p:sp>
        <p:nvSpPr>
          <p:cNvPr id="8" name="Slide Number Placeholder 5"/>
          <p:cNvSpPr>
            <a:spLocks noGrp="1"/>
          </p:cNvSpPr>
          <p:nvPr>
            <p:ph type="sldNum" sz="quarter" idx="4"/>
          </p:nvPr>
        </p:nvSpPr>
        <p:spPr>
          <a:xfrm>
            <a:off x="8763000" y="6591299"/>
            <a:ext cx="2133600" cy="365125"/>
          </a:xfrm>
          <a:prstGeom prst="rect">
            <a:avLst/>
          </a:prstGeom>
        </p:spPr>
        <p:txBody>
          <a:bodyPr/>
          <a:lstStyle>
            <a:lvl1pPr>
              <a:defRPr sz="1100">
                <a:solidFill>
                  <a:schemeClr val="accent3"/>
                </a:solidFill>
                <a:latin typeface="Myriad Pro" panose="020B0503030403020204" pitchFamily="34" charset="0"/>
              </a:defRPr>
            </a:lvl1pPr>
          </a:lstStyle>
          <a:p>
            <a:fld id="{9B44124D-C471-46D2-803A-34C78BE64E2A}" type="slidenum">
              <a:rPr lang="en-US" smtClean="0"/>
              <a:pPr/>
              <a:t>‹#›</a:t>
            </a:fld>
            <a:endParaRPr lang="en-US" dirty="0"/>
          </a:p>
        </p:txBody>
      </p:sp>
    </p:spTree>
    <p:extLst>
      <p:ext uri="{BB962C8B-B14F-4D97-AF65-F5344CB8AC3E}">
        <p14:creationId xmlns:p14="http://schemas.microsoft.com/office/powerpoint/2010/main" val="2687510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763000" y="6581775"/>
            <a:ext cx="400050" cy="809625"/>
          </a:xfrm>
          <a:prstGeom prst="rect">
            <a:avLst/>
          </a:prstGeom>
        </p:spPr>
        <p:txBody>
          <a:bodyPr/>
          <a:lstStyle>
            <a:lvl1pPr>
              <a:defRPr sz="1100">
                <a:solidFill>
                  <a:schemeClr val="accent3"/>
                </a:solidFill>
              </a:defRPr>
            </a:lvl1pPr>
          </a:lstStyle>
          <a:p>
            <a:fld id="{23271184-C17D-4E1C-AD3F-981E142E535C}" type="slidenum">
              <a:rPr lang="en-US" smtClean="0"/>
              <a:pPr/>
              <a:t>‹#›</a:t>
            </a:fld>
            <a:endParaRPr lang="en-US" dirty="0"/>
          </a:p>
        </p:txBody>
      </p:sp>
    </p:spTree>
    <p:extLst>
      <p:ext uri="{BB962C8B-B14F-4D97-AF65-F5344CB8AC3E}">
        <p14:creationId xmlns:p14="http://schemas.microsoft.com/office/powerpoint/2010/main" val="1233497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763000" y="6581775"/>
            <a:ext cx="381000" cy="365125"/>
          </a:xfrm>
          <a:prstGeom prst="rect">
            <a:avLst/>
          </a:prstGeom>
        </p:spPr>
        <p:txBody>
          <a:bodyPr/>
          <a:lstStyle>
            <a:lvl1pPr>
              <a:defRPr sz="1100">
                <a:solidFill>
                  <a:schemeClr val="accent3"/>
                </a:solidFill>
              </a:defRPr>
            </a:lvl1pPr>
          </a:lstStyle>
          <a:p>
            <a:fld id="{9B44124D-C471-46D2-803A-34C78BE64E2A}" type="slidenum">
              <a:rPr lang="en-US" smtClean="0"/>
              <a:pPr/>
              <a:t>‹#›</a:t>
            </a:fld>
            <a:endParaRPr lang="en-US" dirty="0"/>
          </a:p>
        </p:txBody>
      </p:sp>
    </p:spTree>
    <p:extLst>
      <p:ext uri="{BB962C8B-B14F-4D97-AF65-F5344CB8AC3E}">
        <p14:creationId xmlns:p14="http://schemas.microsoft.com/office/powerpoint/2010/main" val="275701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763000" y="6581775"/>
            <a:ext cx="381000" cy="365125"/>
          </a:xfrm>
          <a:prstGeom prst="rect">
            <a:avLst/>
          </a:prstGeom>
        </p:spPr>
        <p:txBody>
          <a:bodyPr/>
          <a:lstStyle>
            <a:lvl1pPr>
              <a:defRPr sz="1100">
                <a:solidFill>
                  <a:schemeClr val="accent3"/>
                </a:solidFill>
              </a:defRPr>
            </a:lvl1pPr>
          </a:lstStyle>
          <a:p>
            <a:fld id="{9B44124D-C471-46D2-803A-34C78BE64E2A}" type="slidenum">
              <a:rPr lang="en-US" smtClean="0"/>
              <a:pPr/>
              <a:t>‹#›</a:t>
            </a:fld>
            <a:endParaRPr lang="en-US" dirty="0"/>
          </a:p>
        </p:txBody>
      </p:sp>
    </p:spTree>
    <p:extLst>
      <p:ext uri="{BB962C8B-B14F-4D97-AF65-F5344CB8AC3E}">
        <p14:creationId xmlns:p14="http://schemas.microsoft.com/office/powerpoint/2010/main" val="639361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52653874-7456-40F1-B588-ACC0E3A0DE49}"/>
              </a:ext>
            </a:extLst>
          </p:cNvPr>
          <p:cNvSpPr/>
          <p:nvPr userDrawn="1"/>
        </p:nvSpPr>
        <p:spPr>
          <a:xfrm>
            <a:off x="0" y="357919"/>
            <a:ext cx="792088" cy="45719"/>
          </a:xfrm>
          <a:prstGeom prst="rect">
            <a:avLst/>
          </a:prstGeom>
          <a:solidFill>
            <a:srgbClr val="7F2629"/>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prstClr val="white"/>
              </a:solidFill>
              <a:effectLst/>
              <a:uLnTx/>
              <a:uFillTx/>
              <a:latin typeface="Calibri"/>
              <a:ea typeface="+mn-ea"/>
              <a:cs typeface="+mn-cs"/>
            </a:endParaRPr>
          </a:p>
        </p:txBody>
      </p:sp>
      <p:pic>
        <p:nvPicPr>
          <p:cNvPr id="18" name="Picture 17">
            <a:extLst>
              <a:ext uri="{FF2B5EF4-FFF2-40B4-BE49-F238E27FC236}">
                <a16:creationId xmlns:a16="http://schemas.microsoft.com/office/drawing/2014/main" id="{6F68F0DB-6C46-47A9-918E-3BBA8C8AC7C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05600" y="186083"/>
            <a:ext cx="1926340" cy="533401"/>
          </a:xfrm>
          <a:prstGeom prst="rect">
            <a:avLst/>
          </a:prstGeom>
        </p:spPr>
      </p:pic>
      <p:sp>
        <p:nvSpPr>
          <p:cNvPr id="19" name="Rectangle 18">
            <a:extLst>
              <a:ext uri="{FF2B5EF4-FFF2-40B4-BE49-F238E27FC236}">
                <a16:creationId xmlns:a16="http://schemas.microsoft.com/office/drawing/2014/main" id="{1334456C-8BDC-4559-B2E6-FCD08B061F1A}"/>
              </a:ext>
            </a:extLst>
          </p:cNvPr>
          <p:cNvSpPr/>
          <p:nvPr userDrawn="1"/>
        </p:nvSpPr>
        <p:spPr>
          <a:xfrm>
            <a:off x="0" y="429925"/>
            <a:ext cx="792088" cy="45719"/>
          </a:xfrm>
          <a:prstGeom prst="rect">
            <a:avLst/>
          </a:prstGeom>
          <a:solidFill>
            <a:srgbClr val="E7E6E6"/>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prstClr val="white"/>
              </a:solidFill>
              <a:effectLst/>
              <a:uLnTx/>
              <a:uFillTx/>
              <a:latin typeface="Calibri"/>
              <a:ea typeface="+mn-ea"/>
              <a:cs typeface="+mn-cs"/>
            </a:endParaRPr>
          </a:p>
        </p:txBody>
      </p:sp>
      <p:sp>
        <p:nvSpPr>
          <p:cNvPr id="20" name="Rectangle 19">
            <a:extLst>
              <a:ext uri="{FF2B5EF4-FFF2-40B4-BE49-F238E27FC236}">
                <a16:creationId xmlns:a16="http://schemas.microsoft.com/office/drawing/2014/main" id="{BA2C80CA-7B28-409B-987A-3FAAB77CB532}"/>
              </a:ext>
            </a:extLst>
          </p:cNvPr>
          <p:cNvSpPr/>
          <p:nvPr userDrawn="1"/>
        </p:nvSpPr>
        <p:spPr>
          <a:xfrm>
            <a:off x="0" y="501935"/>
            <a:ext cx="792088" cy="45719"/>
          </a:xfrm>
          <a:prstGeom prst="rect">
            <a:avLst/>
          </a:prstGeom>
          <a:solidFill>
            <a:srgbClr val="54565A"/>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prstClr val="white"/>
              </a:solidFill>
              <a:effectLst/>
              <a:uLnTx/>
              <a:uFillTx/>
              <a:latin typeface="Calibri"/>
              <a:ea typeface="+mn-ea"/>
              <a:cs typeface="+mn-cs"/>
            </a:endParaRPr>
          </a:p>
        </p:txBody>
      </p:sp>
      <p:sp>
        <p:nvSpPr>
          <p:cNvPr id="24" name="Title 23">
            <a:extLst>
              <a:ext uri="{FF2B5EF4-FFF2-40B4-BE49-F238E27FC236}">
                <a16:creationId xmlns:a16="http://schemas.microsoft.com/office/drawing/2014/main" id="{51947C9B-B3F0-40F1-AAEC-7CF4973A93B7}"/>
              </a:ext>
            </a:extLst>
          </p:cNvPr>
          <p:cNvSpPr>
            <a:spLocks noGrp="1"/>
          </p:cNvSpPr>
          <p:nvPr>
            <p:ph type="title" hasCustomPrompt="1"/>
          </p:nvPr>
        </p:nvSpPr>
        <p:spPr>
          <a:xfrm>
            <a:off x="576072" y="1308951"/>
            <a:ext cx="7886700" cy="1325563"/>
          </a:xfrm>
          <a:prstGeom prst="rect">
            <a:avLst/>
          </a:prstGeom>
        </p:spPr>
        <p:txBody>
          <a:bodyPr/>
          <a:lstStyle>
            <a:lvl1pPr>
              <a:defRPr kumimoji="0" lang="en-US" sz="2600" b="1" i="0" u="none" strike="noStrike" kern="1200" cap="none" spc="70" normalizeH="0" baseline="0" dirty="0">
                <a:ln>
                  <a:noFill/>
                </a:ln>
                <a:solidFill>
                  <a:srgbClr val="7F2629"/>
                </a:solidFill>
                <a:effectLst/>
                <a:uLnTx/>
                <a:uFillTx/>
                <a:latin typeface="PT Sans" panose="020B0503020203020204" pitchFamily="34" charset="0"/>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dirty="0"/>
              <a:t>CLICK TO EDIT MASTER TITLE STYLE</a:t>
            </a:r>
          </a:p>
        </p:txBody>
      </p:sp>
      <p:sp>
        <p:nvSpPr>
          <p:cNvPr id="26" name="Text Placeholder 25">
            <a:extLst>
              <a:ext uri="{FF2B5EF4-FFF2-40B4-BE49-F238E27FC236}">
                <a16:creationId xmlns:a16="http://schemas.microsoft.com/office/drawing/2014/main" id="{1200CED9-DD7A-4A60-B642-87565C566249}"/>
              </a:ext>
            </a:extLst>
          </p:cNvPr>
          <p:cNvSpPr>
            <a:spLocks noGrp="1"/>
          </p:cNvSpPr>
          <p:nvPr>
            <p:ph type="body" sz="quarter" idx="10"/>
          </p:nvPr>
        </p:nvSpPr>
        <p:spPr>
          <a:xfrm>
            <a:off x="576072" y="2133600"/>
            <a:ext cx="7886700" cy="3186145"/>
          </a:xfrm>
          <a:prstGeom prst="rect">
            <a:avLst/>
          </a:prstGeom>
        </p:spPr>
        <p:txBody>
          <a:bodyPr/>
          <a:lstStyle>
            <a:lvl1pPr marR="0" algn="l" defTabSz="914400" rtl="0" eaLnBrk="1" fontAlgn="auto" latinLnBrk="0" hangingPunct="1">
              <a:lnSpc>
                <a:spcPct val="100000"/>
              </a:lnSpc>
              <a:spcBef>
                <a:spcPct val="20000"/>
              </a:spcBef>
              <a:spcAft>
                <a:spcPts val="900"/>
              </a:spcAft>
              <a:buClrTx/>
              <a:buSzTx/>
              <a:buFont typeface="Arial" panose="020B0604020202020204" pitchFamily="34" charset="0"/>
              <a:tabLst/>
              <a:defRPr kumimoji="0" lang="en-US" sz="1950" b="1" i="0" u="none" strike="noStrike" kern="1200" cap="none" spc="0" normalizeH="0" baseline="0" dirty="0" smtClean="0">
                <a:ln>
                  <a:noFill/>
                </a:ln>
                <a:solidFill>
                  <a:srgbClr val="54565A"/>
                </a:solidFill>
                <a:effectLst/>
                <a:uLnTx/>
                <a:uFillTx/>
                <a:latin typeface="PT Sans" panose="020B0503020203020204" pitchFamily="34" charset="0"/>
                <a:ea typeface="+mn-ea"/>
                <a:cs typeface="+mn-cs"/>
              </a:defRPr>
            </a:lvl1pPr>
            <a:lvl2pPr marR="0" algn="l" defTabSz="914400" rtl="0" eaLnBrk="1" fontAlgn="auto" latinLnBrk="0" hangingPunct="1">
              <a:lnSpc>
                <a:spcPct val="100000"/>
              </a:lnSpc>
              <a:spcBef>
                <a:spcPct val="20000"/>
              </a:spcBef>
              <a:spcAft>
                <a:spcPts val="900"/>
              </a:spcAft>
              <a:buClrTx/>
              <a:buSzTx/>
              <a:buFont typeface="Arial" panose="020B0604020202020204" pitchFamily="34" charset="0"/>
              <a:tabLst/>
              <a:defRPr kumimoji="0" lang="en-US" sz="1950" b="0" i="0" u="none" strike="noStrike" kern="1200" cap="none" spc="0" normalizeH="0" baseline="0" dirty="0" smtClean="0">
                <a:ln>
                  <a:noFill/>
                </a:ln>
                <a:solidFill>
                  <a:srgbClr val="54565A"/>
                </a:solidFill>
                <a:effectLst/>
                <a:uLnTx/>
                <a:uFillTx/>
                <a:latin typeface="PT Sans" panose="020B0503020203020204" pitchFamily="34" charset="0"/>
                <a:ea typeface="+mn-ea"/>
                <a:cs typeface="+mn-cs"/>
              </a:defRPr>
            </a:lvl2pPr>
            <a:lvl3pPr marR="0" algn="l" defTabSz="914400" rtl="0" eaLnBrk="1" fontAlgn="auto" latinLnBrk="0" hangingPunct="1">
              <a:lnSpc>
                <a:spcPct val="100000"/>
              </a:lnSpc>
              <a:spcBef>
                <a:spcPct val="20000"/>
              </a:spcBef>
              <a:spcAft>
                <a:spcPts val="900"/>
              </a:spcAft>
              <a:buClrTx/>
              <a:buSzTx/>
              <a:buFont typeface="Arial" panose="020B0604020202020204" pitchFamily="34" charset="0"/>
              <a:tabLst/>
              <a:defRPr kumimoji="0" lang="en-US" sz="1950" b="0" i="0" u="none" strike="noStrike" kern="1200" cap="none" spc="0" normalizeH="0" baseline="0" dirty="0" smtClean="0">
                <a:ln>
                  <a:noFill/>
                </a:ln>
                <a:solidFill>
                  <a:srgbClr val="54565A"/>
                </a:solidFill>
                <a:effectLst/>
                <a:uLnTx/>
                <a:uFillTx/>
                <a:latin typeface="PT Sans" panose="020B0503020203020204" pitchFamily="34" charset="0"/>
                <a:ea typeface="+mn-ea"/>
                <a:cs typeface="+mn-cs"/>
              </a:defRPr>
            </a:lvl3pPr>
            <a:lvl4pPr marR="0" algn="l" defTabSz="914400" rtl="0" eaLnBrk="1" fontAlgn="auto" latinLnBrk="0" hangingPunct="1">
              <a:lnSpc>
                <a:spcPct val="100000"/>
              </a:lnSpc>
              <a:spcBef>
                <a:spcPct val="20000"/>
              </a:spcBef>
              <a:spcAft>
                <a:spcPts val="900"/>
              </a:spcAft>
              <a:buClrTx/>
              <a:buSzTx/>
              <a:buFont typeface="Arial" panose="020B0604020202020204" pitchFamily="34" charset="0"/>
              <a:tabLst/>
              <a:defRPr kumimoji="0" lang="en-US" sz="1950" b="0" i="0" u="none" strike="noStrike" kern="1200" cap="none" spc="0" normalizeH="0" baseline="0" dirty="0" smtClean="0">
                <a:ln>
                  <a:noFill/>
                </a:ln>
                <a:solidFill>
                  <a:srgbClr val="54565A"/>
                </a:solidFill>
                <a:effectLst/>
                <a:uLnTx/>
                <a:uFillTx/>
                <a:latin typeface="PT Sans" panose="020B0503020203020204" pitchFamily="34" charset="0"/>
                <a:ea typeface="+mn-ea"/>
                <a:cs typeface="+mn-cs"/>
              </a:defRPr>
            </a:lvl4pPr>
            <a:lvl5pPr marR="0" algn="l" defTabSz="914400" rtl="0" eaLnBrk="1" fontAlgn="auto" latinLnBrk="0" hangingPunct="1">
              <a:lnSpc>
                <a:spcPct val="100000"/>
              </a:lnSpc>
              <a:spcBef>
                <a:spcPct val="20000"/>
              </a:spcBef>
              <a:spcAft>
                <a:spcPts val="900"/>
              </a:spcAft>
              <a:buClrTx/>
              <a:buSzTx/>
              <a:buFont typeface="Arial" panose="020B0604020202020204" pitchFamily="34" charset="0"/>
              <a:tabLst/>
              <a:defRPr kumimoji="0" lang="en-US" sz="1950" b="0" i="0" u="none" strike="noStrike" kern="1200" cap="none" spc="0" normalizeH="0" baseline="0" dirty="0">
                <a:ln>
                  <a:noFill/>
                </a:ln>
                <a:solidFill>
                  <a:srgbClr val="54565A"/>
                </a:solidFill>
                <a:effectLst/>
                <a:uLnTx/>
                <a:uFillTx/>
                <a:latin typeface="PT Sans" panose="020B0503020203020204" pitchFamily="34" charset="0"/>
                <a:ea typeface="+mn-ea"/>
                <a:cs typeface="+mn-cs"/>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extBox 1">
            <a:extLst>
              <a:ext uri="{FF2B5EF4-FFF2-40B4-BE49-F238E27FC236}">
                <a16:creationId xmlns:a16="http://schemas.microsoft.com/office/drawing/2014/main" id="{9BA5FFA0-71A7-4935-91F0-1CB388814C0B}"/>
              </a:ext>
            </a:extLst>
          </p:cNvPr>
          <p:cNvSpPr txBox="1"/>
          <p:nvPr userDrawn="1"/>
        </p:nvSpPr>
        <p:spPr>
          <a:xfrm>
            <a:off x="8708140" y="6596390"/>
            <a:ext cx="435860" cy="261610"/>
          </a:xfrm>
          <a:prstGeom prst="rect">
            <a:avLst/>
          </a:prstGeom>
          <a:noFill/>
        </p:spPr>
        <p:txBody>
          <a:bodyPr wrap="square" rtlCol="0">
            <a:spAutoFit/>
          </a:bodyPr>
          <a:lstStyle/>
          <a:p>
            <a:pPr algn="r"/>
            <a:fld id="{02983C1B-3087-4707-BB2A-7020E7ACA681}" type="slidenum">
              <a:rPr lang="en-US" sz="1100" smtClean="0">
                <a:solidFill>
                  <a:schemeClr val="accent3"/>
                </a:solidFill>
                <a:latin typeface="Myriad Pro" panose="020B0503030403020204" pitchFamily="34" charset="0"/>
              </a:rPr>
              <a:pPr algn="r"/>
              <a:t>‹#›</a:t>
            </a:fld>
            <a:endParaRPr lang="en-US" sz="1400" dirty="0">
              <a:solidFill>
                <a:schemeClr val="accent3"/>
              </a:solidFill>
              <a:latin typeface="Myriad Pro" panose="020B0503030403020204" pitchFamily="34" charset="0"/>
            </a:endParaRPr>
          </a:p>
        </p:txBody>
      </p:sp>
    </p:spTree>
    <p:extLst>
      <p:ext uri="{BB962C8B-B14F-4D97-AF65-F5344CB8AC3E}">
        <p14:creationId xmlns:p14="http://schemas.microsoft.com/office/powerpoint/2010/main" val="935294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master">
    <p:spTree>
      <p:nvGrpSpPr>
        <p:cNvPr id="1" name=""/>
        <p:cNvGrpSpPr/>
        <p:nvPr/>
      </p:nvGrpSpPr>
      <p:grpSpPr>
        <a:xfrm>
          <a:off x="0" y="0"/>
          <a:ext cx="0" cy="0"/>
          <a:chOff x="0" y="0"/>
          <a:chExt cx="0" cy="0"/>
        </a:xfrm>
      </p:grpSpPr>
      <p:sp>
        <p:nvSpPr>
          <p:cNvPr id="7" name="Footer Placeholder 4"/>
          <p:cNvSpPr>
            <a:spLocks noGrp="1"/>
          </p:cNvSpPr>
          <p:nvPr>
            <p:ph type="ftr" sz="quarter" idx="3"/>
          </p:nvPr>
        </p:nvSpPr>
        <p:spPr>
          <a:xfrm>
            <a:off x="3124200" y="6553200"/>
            <a:ext cx="2895600" cy="441325"/>
          </a:xfrm>
          <a:prstGeom prst="rect">
            <a:avLst/>
          </a:prstGeom>
        </p:spPr>
        <p:txBody>
          <a:bodyPr/>
          <a:lstStyle>
            <a:lvl1pPr algn="ctr">
              <a:defRPr sz="1400">
                <a:solidFill>
                  <a:schemeClr val="bg1"/>
                </a:solidFill>
                <a:latin typeface="Myriad Pro" panose="020B0503030403020204" pitchFamily="34" charset="0"/>
              </a:defRPr>
            </a:lvl1pPr>
          </a:lstStyle>
          <a:p>
            <a:endParaRPr lang="en-US" dirty="0"/>
          </a:p>
        </p:txBody>
      </p:sp>
      <p:sp>
        <p:nvSpPr>
          <p:cNvPr id="8" name="Slide Number Placeholder 5"/>
          <p:cNvSpPr>
            <a:spLocks noGrp="1"/>
          </p:cNvSpPr>
          <p:nvPr>
            <p:ph type="sldNum" sz="quarter" idx="4"/>
          </p:nvPr>
        </p:nvSpPr>
        <p:spPr>
          <a:xfrm>
            <a:off x="8763000" y="6591299"/>
            <a:ext cx="2133600" cy="365125"/>
          </a:xfrm>
          <a:prstGeom prst="rect">
            <a:avLst/>
          </a:prstGeom>
        </p:spPr>
        <p:txBody>
          <a:bodyPr/>
          <a:lstStyle>
            <a:lvl1pPr>
              <a:defRPr sz="1200">
                <a:solidFill>
                  <a:schemeClr val="bg1"/>
                </a:solidFill>
                <a:latin typeface="Myriad Pro" panose="020B0503030403020204" pitchFamily="34" charset="0"/>
              </a:defRPr>
            </a:lvl1pPr>
          </a:lstStyle>
          <a:p>
            <a:fld id="{9B44124D-C471-46D2-803A-34C78BE64E2A}" type="slidenum">
              <a:rPr lang="en-US" smtClean="0"/>
              <a:pPr/>
              <a:t>‹#›</a:t>
            </a:fld>
            <a:endParaRPr lang="en-US" dirty="0"/>
          </a:p>
        </p:txBody>
      </p:sp>
    </p:spTree>
    <p:extLst>
      <p:ext uri="{BB962C8B-B14F-4D97-AF65-F5344CB8AC3E}">
        <p14:creationId xmlns:p14="http://schemas.microsoft.com/office/powerpoint/2010/main" val="3900268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3200400" y="6545262"/>
            <a:ext cx="2895600" cy="441325"/>
          </a:xfrm>
          <a:prstGeom prst="rect">
            <a:avLst/>
          </a:prstGeom>
        </p:spPr>
        <p:txBody>
          <a:bodyPr/>
          <a:lstStyle>
            <a:lvl1pPr>
              <a:defRPr>
                <a:solidFill>
                  <a:schemeClr val="bg1"/>
                </a:solidFill>
                <a:latin typeface="Myriad Pro" panose="020B0503030403020204" pitchFamily="34" charset="0"/>
              </a:defRPr>
            </a:lvl1pPr>
          </a:lstStyle>
          <a:p>
            <a:endParaRPr lang="en-US" dirty="0"/>
          </a:p>
        </p:txBody>
      </p:sp>
      <p:sp>
        <p:nvSpPr>
          <p:cNvPr id="6" name="Slide Number Placeholder 5"/>
          <p:cNvSpPr>
            <a:spLocks noGrp="1"/>
          </p:cNvSpPr>
          <p:nvPr>
            <p:ph type="sldNum" sz="quarter" idx="12"/>
          </p:nvPr>
        </p:nvSpPr>
        <p:spPr>
          <a:xfrm>
            <a:off x="8763000" y="6581775"/>
            <a:ext cx="400050" cy="809625"/>
          </a:xfrm>
          <a:prstGeom prst="rect">
            <a:avLst/>
          </a:prstGeom>
        </p:spPr>
        <p:txBody>
          <a:bodyPr/>
          <a:lstStyle>
            <a:lvl1pPr>
              <a:defRPr>
                <a:solidFill>
                  <a:schemeClr val="bg1"/>
                </a:solidFill>
              </a:defRPr>
            </a:lvl1pPr>
          </a:lstStyle>
          <a:p>
            <a:fld id="{9B44124D-C471-46D2-803A-34C78BE64E2A}" type="slidenum">
              <a:rPr lang="en-US" smtClean="0"/>
              <a:pPr/>
              <a:t>‹#›</a:t>
            </a:fld>
            <a:endParaRPr lang="en-US" dirty="0"/>
          </a:p>
        </p:txBody>
      </p:sp>
    </p:spTree>
    <p:extLst>
      <p:ext uri="{BB962C8B-B14F-4D97-AF65-F5344CB8AC3E}">
        <p14:creationId xmlns:p14="http://schemas.microsoft.com/office/powerpoint/2010/main" val="3441053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763000" y="6581775"/>
            <a:ext cx="381000" cy="365125"/>
          </a:xfrm>
          <a:prstGeom prst="rect">
            <a:avLst/>
          </a:prstGeom>
        </p:spPr>
        <p:txBody>
          <a:bodyPr/>
          <a:lstStyle/>
          <a:p>
            <a:fld id="{9B44124D-C471-46D2-803A-34C78BE64E2A}" type="slidenum">
              <a:rPr lang="en-US" smtClean="0"/>
              <a:t>‹#›</a:t>
            </a:fld>
            <a:endParaRPr lang="en-US" dirty="0"/>
          </a:p>
        </p:txBody>
      </p:sp>
      <p:sp>
        <p:nvSpPr>
          <p:cNvPr id="6" name="Footer Placeholder 4"/>
          <p:cNvSpPr>
            <a:spLocks noGrp="1"/>
          </p:cNvSpPr>
          <p:nvPr>
            <p:ph type="ftr" sz="quarter" idx="11"/>
          </p:nvPr>
        </p:nvSpPr>
        <p:spPr>
          <a:xfrm>
            <a:off x="3200400" y="6545262"/>
            <a:ext cx="2895600" cy="441325"/>
          </a:xfrm>
          <a:prstGeom prst="rect">
            <a:avLst/>
          </a:prstGeom>
        </p:spPr>
        <p:txBody>
          <a:bodyPr/>
          <a:lstStyle>
            <a:lvl1pPr>
              <a:defRPr>
                <a:solidFill>
                  <a:schemeClr val="bg1"/>
                </a:solidFill>
                <a:latin typeface="Myriad Pro" panose="020B0503030403020204" pitchFamily="34" charset="0"/>
              </a:defRPr>
            </a:lvl1pPr>
          </a:lstStyle>
          <a:p>
            <a:endParaRPr lang="en-US" dirty="0"/>
          </a:p>
        </p:txBody>
      </p:sp>
    </p:spTree>
    <p:extLst>
      <p:ext uri="{BB962C8B-B14F-4D97-AF65-F5344CB8AC3E}">
        <p14:creationId xmlns:p14="http://schemas.microsoft.com/office/powerpoint/2010/main" val="287874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763000" y="6581775"/>
            <a:ext cx="381000" cy="365125"/>
          </a:xfrm>
          <a:prstGeom prst="rect">
            <a:avLst/>
          </a:prstGeom>
        </p:spPr>
        <p:txBody>
          <a:bodyPr/>
          <a:lstStyle/>
          <a:p>
            <a:fld id="{9B44124D-C471-46D2-803A-34C78BE64E2A}" type="slidenum">
              <a:rPr lang="en-US" smtClean="0"/>
              <a:t>‹#›</a:t>
            </a:fld>
            <a:endParaRPr lang="en-US" dirty="0"/>
          </a:p>
        </p:txBody>
      </p:sp>
      <p:sp>
        <p:nvSpPr>
          <p:cNvPr id="6" name="Footer Placeholder 4"/>
          <p:cNvSpPr>
            <a:spLocks noGrp="1"/>
          </p:cNvSpPr>
          <p:nvPr>
            <p:ph type="ftr" sz="quarter" idx="11"/>
          </p:nvPr>
        </p:nvSpPr>
        <p:spPr>
          <a:xfrm>
            <a:off x="3200400" y="6545262"/>
            <a:ext cx="2895600" cy="441325"/>
          </a:xfrm>
          <a:prstGeom prst="rect">
            <a:avLst/>
          </a:prstGeom>
        </p:spPr>
        <p:txBody>
          <a:bodyPr/>
          <a:lstStyle>
            <a:lvl1pPr>
              <a:defRPr>
                <a:solidFill>
                  <a:schemeClr val="bg1"/>
                </a:solidFill>
                <a:latin typeface="Myriad Pro" panose="020B0503030403020204" pitchFamily="34" charset="0"/>
              </a:defRPr>
            </a:lvl1pPr>
          </a:lstStyle>
          <a:p>
            <a:endParaRPr lang="en-US" dirty="0"/>
          </a:p>
        </p:txBody>
      </p:sp>
    </p:spTree>
    <p:extLst>
      <p:ext uri="{BB962C8B-B14F-4D97-AF65-F5344CB8AC3E}">
        <p14:creationId xmlns:p14="http://schemas.microsoft.com/office/powerpoint/2010/main" val="2547547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8" name="Slide Number Placeholder 5"/>
          <p:cNvSpPr>
            <a:spLocks noGrp="1"/>
          </p:cNvSpPr>
          <p:nvPr>
            <p:ph type="sldNum" sz="quarter" idx="4"/>
          </p:nvPr>
        </p:nvSpPr>
        <p:spPr>
          <a:xfrm>
            <a:off x="8763000" y="6591299"/>
            <a:ext cx="2133600" cy="365125"/>
          </a:xfrm>
          <a:prstGeom prst="rect">
            <a:avLst/>
          </a:prstGeom>
        </p:spPr>
        <p:txBody>
          <a:bodyPr/>
          <a:lstStyle>
            <a:lvl1pPr>
              <a:defRPr sz="1200">
                <a:solidFill>
                  <a:srgbClr val="55565A"/>
                </a:solidFill>
                <a:latin typeface="Myriad Pro" panose="020B0503030403020204" pitchFamily="34" charset="0"/>
              </a:defRPr>
            </a:lvl1pPr>
          </a:lstStyle>
          <a:p>
            <a:fld id="{9B44124D-C471-46D2-803A-34C78BE64E2A}" type="slidenum">
              <a:rPr lang="en-US" smtClean="0"/>
              <a:pPr/>
              <a:t>‹#›</a:t>
            </a:fld>
            <a:endParaRPr lang="en-US" dirty="0"/>
          </a:p>
        </p:txBody>
      </p:sp>
      <p:sp>
        <p:nvSpPr>
          <p:cNvPr id="4" name="TextBox 3">
            <a:extLst>
              <a:ext uri="{FF2B5EF4-FFF2-40B4-BE49-F238E27FC236}">
                <a16:creationId xmlns:a16="http://schemas.microsoft.com/office/drawing/2014/main" id="{DAC09B62-5C5F-4D9A-B493-247FA2104EF8}"/>
              </a:ext>
            </a:extLst>
          </p:cNvPr>
          <p:cNvSpPr txBox="1"/>
          <p:nvPr userDrawn="1"/>
        </p:nvSpPr>
        <p:spPr>
          <a:xfrm>
            <a:off x="833437" y="337388"/>
            <a:ext cx="442436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000" spc="50" baseline="0" dirty="0">
                <a:solidFill>
                  <a:srgbClr val="55565A"/>
                </a:solidFill>
                <a:latin typeface="+mj-lt"/>
                <a:cs typeface="Arial" panose="020B0604020202020204" pitchFamily="34" charset="0"/>
              </a:rPr>
              <a:t>COMMISSION BUDGET PRESENTATION  |  December 8</a:t>
            </a:r>
            <a:r>
              <a:rPr lang="en-US" sz="1200" dirty="0">
                <a:solidFill>
                  <a:srgbClr val="55565A"/>
                </a:solidFill>
                <a:latin typeface="+mj-lt"/>
              </a:rPr>
              <a:t>, 2020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000" spc="50" baseline="0" dirty="0">
              <a:solidFill>
                <a:srgbClr val="54565A"/>
              </a:solidFill>
              <a:latin typeface="+mj-lt"/>
              <a:cs typeface="Arial" panose="020B0604020202020204" pitchFamily="34" charset="0"/>
            </a:endParaRPr>
          </a:p>
        </p:txBody>
      </p:sp>
      <p:sp>
        <p:nvSpPr>
          <p:cNvPr id="5" name="Rectangle 4">
            <a:extLst>
              <a:ext uri="{FF2B5EF4-FFF2-40B4-BE49-F238E27FC236}">
                <a16:creationId xmlns:a16="http://schemas.microsoft.com/office/drawing/2014/main" id="{48A72246-39CF-4168-872A-7C48F75B3254}"/>
              </a:ext>
            </a:extLst>
          </p:cNvPr>
          <p:cNvSpPr/>
          <p:nvPr userDrawn="1"/>
        </p:nvSpPr>
        <p:spPr>
          <a:xfrm>
            <a:off x="0" y="357919"/>
            <a:ext cx="792088" cy="45719"/>
          </a:xfrm>
          <a:prstGeom prst="rect">
            <a:avLst/>
          </a:prstGeom>
          <a:solidFill>
            <a:srgbClr val="7F2629"/>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prstClr val="white"/>
              </a:solidFill>
              <a:effectLst/>
              <a:uLnTx/>
              <a:uFillTx/>
              <a:latin typeface="Calibri"/>
              <a:ea typeface="+mn-ea"/>
              <a:cs typeface="+mn-cs"/>
            </a:endParaRPr>
          </a:p>
        </p:txBody>
      </p:sp>
      <p:pic>
        <p:nvPicPr>
          <p:cNvPr id="6" name="Picture 5">
            <a:extLst>
              <a:ext uri="{FF2B5EF4-FFF2-40B4-BE49-F238E27FC236}">
                <a16:creationId xmlns:a16="http://schemas.microsoft.com/office/drawing/2014/main" id="{056E99C9-F06E-4A0D-AB89-7E345AE6A2AA}"/>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6705600" y="186083"/>
            <a:ext cx="1926340" cy="533401"/>
          </a:xfrm>
          <a:prstGeom prst="rect">
            <a:avLst/>
          </a:prstGeom>
        </p:spPr>
      </p:pic>
      <p:sp>
        <p:nvSpPr>
          <p:cNvPr id="9" name="Rectangle 8">
            <a:extLst>
              <a:ext uri="{FF2B5EF4-FFF2-40B4-BE49-F238E27FC236}">
                <a16:creationId xmlns:a16="http://schemas.microsoft.com/office/drawing/2014/main" id="{27B27C8A-0943-42C6-924D-4651F0435F75}"/>
              </a:ext>
            </a:extLst>
          </p:cNvPr>
          <p:cNvSpPr/>
          <p:nvPr userDrawn="1"/>
        </p:nvSpPr>
        <p:spPr>
          <a:xfrm>
            <a:off x="0" y="429925"/>
            <a:ext cx="792088" cy="45719"/>
          </a:xfrm>
          <a:prstGeom prst="rect">
            <a:avLst/>
          </a:prstGeom>
          <a:solidFill>
            <a:srgbClr val="E7E6E6"/>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prstClr val="white"/>
              </a:solidFill>
              <a:effectLst/>
              <a:uLnTx/>
              <a:uFillTx/>
              <a:latin typeface="Calibri"/>
              <a:ea typeface="+mn-ea"/>
              <a:cs typeface="+mn-cs"/>
            </a:endParaRPr>
          </a:p>
        </p:txBody>
      </p:sp>
      <p:sp>
        <p:nvSpPr>
          <p:cNvPr id="10" name="Rectangle 9">
            <a:extLst>
              <a:ext uri="{FF2B5EF4-FFF2-40B4-BE49-F238E27FC236}">
                <a16:creationId xmlns:a16="http://schemas.microsoft.com/office/drawing/2014/main" id="{36A5A3BF-898D-4810-B913-214005695AAE}"/>
              </a:ext>
            </a:extLst>
          </p:cNvPr>
          <p:cNvSpPr/>
          <p:nvPr userDrawn="1"/>
        </p:nvSpPr>
        <p:spPr>
          <a:xfrm>
            <a:off x="0" y="501935"/>
            <a:ext cx="792088" cy="45719"/>
          </a:xfrm>
          <a:prstGeom prst="rect">
            <a:avLst/>
          </a:prstGeom>
          <a:solidFill>
            <a:srgbClr val="54565A"/>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prstClr val="white"/>
              </a:solidFill>
              <a:effectLst/>
              <a:uLnTx/>
              <a:uFillTx/>
              <a:latin typeface="Calibri"/>
              <a:ea typeface="+mn-ea"/>
              <a:cs typeface="+mn-cs"/>
            </a:endParaRPr>
          </a:p>
        </p:txBody>
      </p:sp>
      <p:sp>
        <p:nvSpPr>
          <p:cNvPr id="2" name="Text Placeholder 1">
            <a:extLst>
              <a:ext uri="{FF2B5EF4-FFF2-40B4-BE49-F238E27FC236}">
                <a16:creationId xmlns:a16="http://schemas.microsoft.com/office/drawing/2014/main" id="{70DF9D77-823C-4317-801A-52BD0C8FA53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43106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73" r:id="rId5"/>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lum/>
          </a:blip>
          <a:srcRect/>
          <a:stretch>
            <a:fillRect t="-2000" b="-2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89689358"/>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svg"/><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236" y="445801"/>
            <a:ext cx="9144000" cy="1569660"/>
          </a:xfrm>
          <a:prstGeom prst="rect">
            <a:avLst/>
          </a:prstGeom>
          <a:noFill/>
        </p:spPr>
        <p:txBody>
          <a:bodyPr wrap="square" rtlCol="0">
            <a:spAutoFit/>
          </a:bodyPr>
          <a:lstStyle/>
          <a:p>
            <a:pPr algn="ctr"/>
            <a:r>
              <a:rPr lang="en-US" sz="3400" dirty="0">
                <a:solidFill>
                  <a:srgbClr val="800000"/>
                </a:solidFill>
                <a:latin typeface="Myriad Pro" panose="020B0503030403020204" pitchFamily="34" charset="0"/>
              </a:rPr>
              <a:t>Commission</a:t>
            </a:r>
          </a:p>
          <a:p>
            <a:pPr algn="ctr"/>
            <a:r>
              <a:rPr lang="en-US" sz="3400" b="1" dirty="0">
                <a:solidFill>
                  <a:srgbClr val="800000"/>
                </a:solidFill>
                <a:latin typeface="Myriad Pro" panose="020B0503030403020204" pitchFamily="34" charset="0"/>
              </a:rPr>
              <a:t>BUDGET PRESENTATION</a:t>
            </a:r>
          </a:p>
          <a:p>
            <a:pPr algn="ctr"/>
            <a:r>
              <a:rPr lang="en-US" sz="2800" dirty="0">
                <a:solidFill>
                  <a:srgbClr val="800000"/>
                </a:solidFill>
                <a:latin typeface="Myriad Pro Light" panose="020B0403030403020204" pitchFamily="34" charset="0"/>
              </a:rPr>
              <a:t>FY 2022-23</a:t>
            </a:r>
          </a:p>
        </p:txBody>
      </p:sp>
      <p:grpSp>
        <p:nvGrpSpPr>
          <p:cNvPr id="2" name="Group 1">
            <a:extLst>
              <a:ext uri="{FF2B5EF4-FFF2-40B4-BE49-F238E27FC236}">
                <a16:creationId xmlns:a16="http://schemas.microsoft.com/office/drawing/2014/main" id="{D3B13FA9-0F39-4F25-8EC3-2E4D471199F7}"/>
              </a:ext>
            </a:extLst>
          </p:cNvPr>
          <p:cNvGrpSpPr/>
          <p:nvPr/>
        </p:nvGrpSpPr>
        <p:grpSpPr>
          <a:xfrm>
            <a:off x="342900" y="2667000"/>
            <a:ext cx="8458200" cy="2453987"/>
            <a:chOff x="381000" y="3111982"/>
            <a:chExt cx="8458200" cy="2453987"/>
          </a:xfrm>
        </p:grpSpPr>
        <p:grpSp>
          <p:nvGrpSpPr>
            <p:cNvPr id="25" name="Group 24"/>
            <p:cNvGrpSpPr/>
            <p:nvPr/>
          </p:nvGrpSpPr>
          <p:grpSpPr>
            <a:xfrm>
              <a:off x="1714500" y="3111982"/>
              <a:ext cx="5562600" cy="2450618"/>
              <a:chOff x="1714500" y="3111982"/>
              <a:chExt cx="5562600" cy="2450618"/>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39467" y="3111982"/>
                <a:ext cx="1970733" cy="1612418"/>
              </a:xfrm>
              <a:prstGeom prst="rect">
                <a:avLst/>
              </a:prstGeom>
            </p:spPr>
          </p:pic>
          <p:sp>
            <p:nvSpPr>
              <p:cNvPr id="7" name="TextBox 6"/>
              <p:cNvSpPr txBox="1"/>
              <p:nvPr/>
            </p:nvSpPr>
            <p:spPr>
              <a:xfrm>
                <a:off x="1714500" y="4916269"/>
                <a:ext cx="5562600" cy="646331"/>
              </a:xfrm>
              <a:prstGeom prst="rect">
                <a:avLst/>
              </a:prstGeom>
              <a:noFill/>
            </p:spPr>
            <p:txBody>
              <a:bodyPr wrap="square" rtlCol="0">
                <a:spAutoFit/>
              </a:bodyPr>
              <a:lstStyle/>
              <a:p>
                <a:pPr algn="ctr"/>
                <a:r>
                  <a:rPr lang="en-US" sz="1600" spc="150" dirty="0">
                    <a:solidFill>
                      <a:schemeClr val="tx1">
                        <a:lumMod val="75000"/>
                        <a:lumOff val="25000"/>
                      </a:schemeClr>
                    </a:solidFill>
                    <a:latin typeface="Eurostar Regular Extended" panose="020B0507020202060204" pitchFamily="34" charset="0"/>
                  </a:rPr>
                  <a:t>IOWA DEPARTMENT OF</a:t>
                </a:r>
              </a:p>
              <a:p>
                <a:pPr algn="ctr"/>
                <a:r>
                  <a:rPr lang="en-US" sz="2000" b="1" spc="200" dirty="0">
                    <a:solidFill>
                      <a:srgbClr val="800000"/>
                    </a:solidFill>
                    <a:latin typeface="Eurostar Black Extended" panose="020B0900020202060204" pitchFamily="34" charset="0"/>
                  </a:rPr>
                  <a:t>TRANSPORTATION</a:t>
                </a:r>
                <a:endParaRPr lang="en-US" b="1" spc="200" dirty="0">
                  <a:solidFill>
                    <a:srgbClr val="800000"/>
                  </a:solidFill>
                  <a:latin typeface="Eurostar Black Extended" panose="020B0900020202060204" pitchFamily="34" charset="0"/>
                </a:endParaRPr>
              </a:p>
            </p:txBody>
          </p:sp>
        </p:grpSp>
        <p:cxnSp>
          <p:nvCxnSpPr>
            <p:cNvPr id="9" name="Straight Connector 8"/>
            <p:cNvCxnSpPr/>
            <p:nvPr/>
          </p:nvCxnSpPr>
          <p:spPr>
            <a:xfrm>
              <a:off x="2438400" y="3581400"/>
              <a:ext cx="0" cy="190500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nvGrpSpPr>
            <p:cNvPr id="24" name="Group 23"/>
            <p:cNvGrpSpPr/>
            <p:nvPr/>
          </p:nvGrpSpPr>
          <p:grpSpPr>
            <a:xfrm>
              <a:off x="381000" y="3429000"/>
              <a:ext cx="1981200" cy="2136969"/>
              <a:chOff x="381000" y="3429000"/>
              <a:chExt cx="1981200" cy="2136969"/>
            </a:xfrm>
          </p:grpSpPr>
          <p:sp>
            <p:nvSpPr>
              <p:cNvPr id="15" name="TextBox 14"/>
              <p:cNvSpPr txBox="1"/>
              <p:nvPr/>
            </p:nvSpPr>
            <p:spPr>
              <a:xfrm>
                <a:off x="381000" y="3429000"/>
                <a:ext cx="1752600" cy="707886"/>
              </a:xfrm>
              <a:prstGeom prst="rect">
                <a:avLst/>
              </a:prstGeom>
              <a:noFill/>
            </p:spPr>
            <p:txBody>
              <a:bodyPr wrap="square" rtlCol="0">
                <a:spAutoFit/>
              </a:bodyPr>
              <a:lstStyle/>
              <a:p>
                <a:r>
                  <a:rPr lang="en-US" sz="2000" dirty="0">
                    <a:solidFill>
                      <a:schemeClr val="tx1">
                        <a:lumMod val="65000"/>
                        <a:lumOff val="35000"/>
                      </a:schemeClr>
                    </a:solidFill>
                    <a:latin typeface="Eurostar Regular Extended" panose="020B0507020202060204" pitchFamily="34" charset="0"/>
                  </a:rPr>
                  <a:t>OUR</a:t>
                </a:r>
              </a:p>
              <a:p>
                <a:r>
                  <a:rPr lang="en-US" sz="2000" dirty="0">
                    <a:solidFill>
                      <a:schemeClr val="tx1">
                        <a:lumMod val="65000"/>
                        <a:lumOff val="35000"/>
                      </a:schemeClr>
                    </a:solidFill>
                    <a:latin typeface="Eurostar Black Extended" panose="020B0900020202060204" pitchFamily="34" charset="0"/>
                  </a:rPr>
                  <a:t>MISSION</a:t>
                </a:r>
              </a:p>
            </p:txBody>
          </p:sp>
          <p:sp>
            <p:nvSpPr>
              <p:cNvPr id="16" name="TextBox 15"/>
              <p:cNvSpPr txBox="1"/>
              <p:nvPr/>
            </p:nvSpPr>
            <p:spPr>
              <a:xfrm>
                <a:off x="381000" y="4227141"/>
                <a:ext cx="1981200" cy="1338828"/>
              </a:xfrm>
              <a:prstGeom prst="rect">
                <a:avLst/>
              </a:prstGeom>
              <a:noFill/>
            </p:spPr>
            <p:txBody>
              <a:bodyPr wrap="square" rtlCol="0">
                <a:spAutoFit/>
              </a:bodyPr>
              <a:lstStyle/>
              <a:p>
                <a:pPr>
                  <a:spcAft>
                    <a:spcPts val="500"/>
                  </a:spcAft>
                </a:pPr>
                <a:r>
                  <a:rPr lang="en-US" sz="1600" b="1" dirty="0">
                    <a:solidFill>
                      <a:schemeClr val="tx1">
                        <a:lumMod val="65000"/>
                        <a:lumOff val="35000"/>
                      </a:schemeClr>
                    </a:solidFill>
                    <a:latin typeface="Myriad Pro" panose="020B0503030403020204" pitchFamily="34" charset="0"/>
                  </a:rPr>
                  <a:t>Getting you there</a:t>
                </a:r>
              </a:p>
              <a:p>
                <a:pPr>
                  <a:spcAft>
                    <a:spcPts val="500"/>
                  </a:spcAft>
                </a:pPr>
                <a:r>
                  <a:rPr lang="en-US" sz="1600" dirty="0">
                    <a:solidFill>
                      <a:schemeClr val="tx1">
                        <a:lumMod val="65000"/>
                        <a:lumOff val="35000"/>
                      </a:schemeClr>
                    </a:solidFill>
                    <a:latin typeface="Myriad Pro" panose="020B0503030403020204" pitchFamily="34" charset="0"/>
                  </a:rPr>
                  <a:t>safely,</a:t>
                </a:r>
              </a:p>
              <a:p>
                <a:pPr>
                  <a:spcAft>
                    <a:spcPts val="500"/>
                  </a:spcAft>
                </a:pPr>
                <a:r>
                  <a:rPr lang="en-US" sz="1600" dirty="0">
                    <a:solidFill>
                      <a:schemeClr val="tx1">
                        <a:lumMod val="65000"/>
                        <a:lumOff val="35000"/>
                      </a:schemeClr>
                    </a:solidFill>
                    <a:latin typeface="Myriad Pro" panose="020B0503030403020204" pitchFamily="34" charset="0"/>
                  </a:rPr>
                  <a:t>efficiently, and</a:t>
                </a:r>
              </a:p>
              <a:p>
                <a:pPr>
                  <a:spcAft>
                    <a:spcPts val="500"/>
                  </a:spcAft>
                </a:pPr>
                <a:r>
                  <a:rPr lang="en-US" sz="1600" dirty="0">
                    <a:solidFill>
                      <a:schemeClr val="tx1">
                        <a:lumMod val="65000"/>
                        <a:lumOff val="35000"/>
                      </a:schemeClr>
                    </a:solidFill>
                    <a:latin typeface="Myriad Pro" panose="020B0503030403020204" pitchFamily="34" charset="0"/>
                  </a:rPr>
                  <a:t>conveniently</a:t>
                </a:r>
                <a:r>
                  <a:rPr lang="en-US" dirty="0">
                    <a:solidFill>
                      <a:schemeClr val="tx1">
                        <a:lumMod val="65000"/>
                        <a:lumOff val="35000"/>
                      </a:schemeClr>
                    </a:solidFill>
                    <a:latin typeface="Myriad Pro" panose="020B0503030403020204" pitchFamily="34" charset="0"/>
                  </a:rPr>
                  <a:t>.</a:t>
                </a:r>
              </a:p>
            </p:txBody>
          </p:sp>
        </p:grpSp>
        <p:grpSp>
          <p:nvGrpSpPr>
            <p:cNvPr id="23" name="Group 22"/>
            <p:cNvGrpSpPr/>
            <p:nvPr/>
          </p:nvGrpSpPr>
          <p:grpSpPr>
            <a:xfrm>
              <a:off x="6858000" y="3451860"/>
              <a:ext cx="1981200" cy="2062813"/>
              <a:chOff x="6858000" y="3451860"/>
              <a:chExt cx="1981200" cy="2062813"/>
            </a:xfrm>
          </p:grpSpPr>
          <p:sp>
            <p:nvSpPr>
              <p:cNvPr id="18" name="TextBox 17"/>
              <p:cNvSpPr txBox="1"/>
              <p:nvPr/>
            </p:nvSpPr>
            <p:spPr>
              <a:xfrm>
                <a:off x="6858000" y="3451860"/>
                <a:ext cx="1752600" cy="707886"/>
              </a:xfrm>
              <a:prstGeom prst="rect">
                <a:avLst/>
              </a:prstGeom>
              <a:noFill/>
            </p:spPr>
            <p:txBody>
              <a:bodyPr wrap="square" rtlCol="0">
                <a:spAutoFit/>
              </a:bodyPr>
              <a:lstStyle/>
              <a:p>
                <a:r>
                  <a:rPr lang="en-US" sz="2000" dirty="0">
                    <a:solidFill>
                      <a:schemeClr val="tx1">
                        <a:lumMod val="65000"/>
                        <a:lumOff val="35000"/>
                      </a:schemeClr>
                    </a:solidFill>
                    <a:latin typeface="Eurostar Regular Extended" panose="020B0507020202060204" pitchFamily="34" charset="0"/>
                  </a:rPr>
                  <a:t>OUR</a:t>
                </a:r>
              </a:p>
              <a:p>
                <a:r>
                  <a:rPr lang="en-US" sz="2000" dirty="0">
                    <a:solidFill>
                      <a:schemeClr val="tx1">
                        <a:lumMod val="65000"/>
                        <a:lumOff val="35000"/>
                      </a:schemeClr>
                    </a:solidFill>
                    <a:latin typeface="Eurostar Black Extended" panose="020B0900020202060204" pitchFamily="34" charset="0"/>
                  </a:rPr>
                  <a:t>VISION</a:t>
                </a:r>
              </a:p>
            </p:txBody>
          </p:sp>
          <p:sp>
            <p:nvSpPr>
              <p:cNvPr id="20" name="TextBox 19"/>
              <p:cNvSpPr txBox="1"/>
              <p:nvPr/>
            </p:nvSpPr>
            <p:spPr>
              <a:xfrm>
                <a:off x="6858000" y="4227141"/>
                <a:ext cx="1981200" cy="1287532"/>
              </a:xfrm>
              <a:prstGeom prst="rect">
                <a:avLst/>
              </a:prstGeom>
              <a:noFill/>
            </p:spPr>
            <p:txBody>
              <a:bodyPr wrap="square" rtlCol="0">
                <a:spAutoFit/>
              </a:bodyPr>
              <a:lstStyle/>
              <a:p>
                <a:pPr>
                  <a:spcAft>
                    <a:spcPts val="1600"/>
                  </a:spcAft>
                </a:pPr>
                <a:r>
                  <a:rPr lang="en-US" sz="1700" b="1" dirty="0">
                    <a:solidFill>
                      <a:schemeClr val="tx1">
                        <a:lumMod val="65000"/>
                        <a:lumOff val="35000"/>
                      </a:schemeClr>
                    </a:solidFill>
                    <a:latin typeface="Myriad Pro" panose="020B0503030403020204" pitchFamily="34" charset="0"/>
                  </a:rPr>
                  <a:t>Smarter</a:t>
                </a:r>
              </a:p>
              <a:p>
                <a:pPr>
                  <a:spcAft>
                    <a:spcPts val="1600"/>
                  </a:spcAft>
                </a:pPr>
                <a:r>
                  <a:rPr lang="en-US" sz="1700" b="1" dirty="0">
                    <a:solidFill>
                      <a:schemeClr val="tx1">
                        <a:lumMod val="65000"/>
                        <a:lumOff val="35000"/>
                      </a:schemeClr>
                    </a:solidFill>
                    <a:latin typeface="Myriad Pro" panose="020B0503030403020204" pitchFamily="34" charset="0"/>
                  </a:rPr>
                  <a:t>Simpler</a:t>
                </a:r>
              </a:p>
              <a:p>
                <a:pPr>
                  <a:spcAft>
                    <a:spcPts val="1600"/>
                  </a:spcAft>
                </a:pPr>
                <a:r>
                  <a:rPr lang="en-US" sz="1700" b="1" dirty="0">
                    <a:solidFill>
                      <a:schemeClr val="tx1">
                        <a:lumMod val="65000"/>
                        <a:lumOff val="35000"/>
                      </a:schemeClr>
                    </a:solidFill>
                    <a:latin typeface="Myriad Pro" panose="020B0503030403020204" pitchFamily="34" charset="0"/>
                  </a:rPr>
                  <a:t>Customer Driven</a:t>
                </a:r>
                <a:endParaRPr lang="en-US" sz="1700" dirty="0">
                  <a:solidFill>
                    <a:schemeClr val="tx1">
                      <a:lumMod val="65000"/>
                      <a:lumOff val="35000"/>
                    </a:schemeClr>
                  </a:solidFill>
                  <a:latin typeface="Myriad Pro" panose="020B0503030403020204" pitchFamily="34" charset="0"/>
                </a:endParaRPr>
              </a:p>
            </p:txBody>
          </p:sp>
        </p:grpSp>
        <p:cxnSp>
          <p:nvCxnSpPr>
            <p:cNvPr id="22" name="Straight Connector 21"/>
            <p:cNvCxnSpPr/>
            <p:nvPr/>
          </p:nvCxnSpPr>
          <p:spPr>
            <a:xfrm>
              <a:off x="6629400" y="3581400"/>
              <a:ext cx="0" cy="1905000"/>
            </a:xfrm>
            <a:prstGeom prst="line">
              <a:avLst/>
            </a:prstGeom>
            <a:ln w="1905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sp>
        <p:nvSpPr>
          <p:cNvPr id="14" name="Footer Placeholder 13"/>
          <p:cNvSpPr>
            <a:spLocks noGrp="1"/>
          </p:cNvSpPr>
          <p:nvPr>
            <p:ph type="ftr" sz="quarter" idx="11"/>
          </p:nvPr>
        </p:nvSpPr>
        <p:spPr>
          <a:xfrm>
            <a:off x="3124200" y="6319123"/>
            <a:ext cx="2895600" cy="441325"/>
          </a:xfrm>
        </p:spPr>
        <p:txBody>
          <a:bodyPr/>
          <a:lstStyle/>
          <a:p>
            <a:pPr algn="ctr"/>
            <a:r>
              <a:rPr lang="en-US" dirty="0">
                <a:solidFill>
                  <a:schemeClr val="tx1"/>
                </a:solidFill>
                <a:latin typeface="+mn-lt"/>
              </a:rPr>
              <a:t>December 8, 2020</a:t>
            </a:r>
          </a:p>
        </p:txBody>
      </p:sp>
    </p:spTree>
    <p:extLst>
      <p:ext uri="{BB962C8B-B14F-4D97-AF65-F5344CB8AC3E}">
        <p14:creationId xmlns:p14="http://schemas.microsoft.com/office/powerpoint/2010/main" val="7547097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609600"/>
            <a:ext cx="8305800" cy="892552"/>
          </a:xfrm>
          <a:prstGeom prst="rect">
            <a:avLst/>
          </a:prstGeom>
          <a:noFill/>
        </p:spPr>
        <p:txBody>
          <a:bodyPr wrap="square" rtlCol="0">
            <a:spAutoFit/>
          </a:bodyPr>
          <a:lstStyle/>
          <a:p>
            <a:r>
              <a:rPr lang="en-US" sz="2800" b="1" spc="80" dirty="0">
                <a:solidFill>
                  <a:srgbClr val="800000"/>
                </a:solidFill>
                <a:latin typeface="+mj-lt"/>
              </a:rPr>
              <a:t>BUDGET </a:t>
            </a:r>
            <a:r>
              <a:rPr lang="en-US" sz="2800" spc="80" dirty="0">
                <a:solidFill>
                  <a:srgbClr val="800000"/>
                </a:solidFill>
                <a:latin typeface="+mj-lt"/>
              </a:rPr>
              <a:t>SPECIAL PURPOSE </a:t>
            </a:r>
            <a:r>
              <a:rPr lang="en-US" sz="1200" i="1" dirty="0">
                <a:solidFill>
                  <a:srgbClr val="54565A"/>
                </a:solidFill>
                <a:latin typeface="+mj-lt"/>
              </a:rPr>
              <a:t>($000 omitted)</a:t>
            </a:r>
          </a:p>
          <a:p>
            <a:endParaRPr lang="en-US" sz="2400" spc="80" dirty="0">
              <a:solidFill>
                <a:srgbClr val="800000"/>
              </a:solidFill>
              <a:latin typeface="+mj-lt"/>
            </a:endParaRPr>
          </a:p>
        </p:txBody>
      </p:sp>
      <p:sp>
        <p:nvSpPr>
          <p:cNvPr id="2" name="Slide Number Placeholder 1">
            <a:extLst>
              <a:ext uri="{FF2B5EF4-FFF2-40B4-BE49-F238E27FC236}">
                <a16:creationId xmlns:a16="http://schemas.microsoft.com/office/drawing/2014/main" id="{C2473AE1-A4FB-4CC1-AB1F-44643CB28A7E}"/>
              </a:ext>
            </a:extLst>
          </p:cNvPr>
          <p:cNvSpPr>
            <a:spLocks noGrp="1"/>
          </p:cNvSpPr>
          <p:nvPr>
            <p:ph type="sldNum" sz="quarter" idx="4"/>
          </p:nvPr>
        </p:nvSpPr>
        <p:spPr/>
        <p:txBody>
          <a:bodyPr/>
          <a:lstStyle/>
          <a:p>
            <a:fld id="{9B44124D-C471-46D2-803A-34C78BE64E2A}" type="slidenum">
              <a:rPr lang="en-US" smtClean="0"/>
              <a:pPr/>
              <a:t>10</a:t>
            </a:fld>
            <a:endParaRPr lang="en-US" dirty="0"/>
          </a:p>
        </p:txBody>
      </p:sp>
      <p:graphicFrame>
        <p:nvGraphicFramePr>
          <p:cNvPr id="6" name="Table 5">
            <a:extLst>
              <a:ext uri="{FF2B5EF4-FFF2-40B4-BE49-F238E27FC236}">
                <a16:creationId xmlns:a16="http://schemas.microsoft.com/office/drawing/2014/main" id="{9248BD26-AB92-43FB-B440-927B95C9DB4F}"/>
              </a:ext>
            </a:extLst>
          </p:cNvPr>
          <p:cNvGraphicFramePr>
            <a:graphicFrameLocks noGrp="1"/>
          </p:cNvGraphicFramePr>
          <p:nvPr>
            <p:extLst>
              <p:ext uri="{D42A27DB-BD31-4B8C-83A1-F6EECF244321}">
                <p14:modId xmlns:p14="http://schemas.microsoft.com/office/powerpoint/2010/main" val="1493851792"/>
              </p:ext>
            </p:extLst>
          </p:nvPr>
        </p:nvGraphicFramePr>
        <p:xfrm>
          <a:off x="423333" y="1219200"/>
          <a:ext cx="8473440" cy="5181595"/>
        </p:xfrm>
        <a:graphic>
          <a:graphicData uri="http://schemas.openxmlformats.org/drawingml/2006/table">
            <a:tbl>
              <a:tblPr firstRow="1" bandRow="1">
                <a:tableStyleId>{5C22544A-7EE6-4342-B048-85BDC9FD1C3A}</a:tableStyleId>
              </a:tblPr>
              <a:tblGrid>
                <a:gridCol w="2316480">
                  <a:extLst>
                    <a:ext uri="{9D8B030D-6E8A-4147-A177-3AD203B41FA5}">
                      <a16:colId xmlns:a16="http://schemas.microsoft.com/office/drawing/2014/main" val="3387879057"/>
                    </a:ext>
                  </a:extLst>
                </a:gridCol>
                <a:gridCol w="1097280">
                  <a:extLst>
                    <a:ext uri="{9D8B030D-6E8A-4147-A177-3AD203B41FA5}">
                      <a16:colId xmlns:a16="http://schemas.microsoft.com/office/drawing/2014/main" val="1861506818"/>
                    </a:ext>
                  </a:extLst>
                </a:gridCol>
                <a:gridCol w="1371600">
                  <a:extLst>
                    <a:ext uri="{9D8B030D-6E8A-4147-A177-3AD203B41FA5}">
                      <a16:colId xmlns:a16="http://schemas.microsoft.com/office/drawing/2014/main" val="3420930524"/>
                    </a:ext>
                  </a:extLst>
                </a:gridCol>
                <a:gridCol w="1097280">
                  <a:extLst>
                    <a:ext uri="{9D8B030D-6E8A-4147-A177-3AD203B41FA5}">
                      <a16:colId xmlns:a16="http://schemas.microsoft.com/office/drawing/2014/main" val="467904483"/>
                    </a:ext>
                  </a:extLst>
                </a:gridCol>
                <a:gridCol w="1371600">
                  <a:extLst>
                    <a:ext uri="{9D8B030D-6E8A-4147-A177-3AD203B41FA5}">
                      <a16:colId xmlns:a16="http://schemas.microsoft.com/office/drawing/2014/main" val="3284072429"/>
                    </a:ext>
                  </a:extLst>
                </a:gridCol>
                <a:gridCol w="1219200">
                  <a:extLst>
                    <a:ext uri="{9D8B030D-6E8A-4147-A177-3AD203B41FA5}">
                      <a16:colId xmlns:a16="http://schemas.microsoft.com/office/drawing/2014/main" val="1639893002"/>
                    </a:ext>
                  </a:extLst>
                </a:gridCol>
              </a:tblGrid>
              <a:tr h="662286">
                <a:tc>
                  <a:txBody>
                    <a:bodyPr/>
                    <a:lstStyle/>
                    <a:p>
                      <a:pPr algn="ctr"/>
                      <a:r>
                        <a:rPr lang="en-US" sz="1400" b="1" dirty="0">
                          <a:latin typeface="+mj-lt"/>
                        </a:rPr>
                        <a:t>ITEM</a:t>
                      </a:r>
                    </a:p>
                  </a:txBody>
                  <a:tcPr marL="45720" marR="45720" anchor="ctr">
                    <a:lnL w="12700" cmpd="sng">
                      <a:noFill/>
                    </a:lnL>
                    <a:lnR w="12700" cmpd="sng">
                      <a:noFill/>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1" dirty="0">
                          <a:latin typeface="+mj-lt"/>
                        </a:rPr>
                        <a:t>FY2021</a:t>
                      </a:r>
                    </a:p>
                    <a:p>
                      <a:pPr algn="ctr"/>
                      <a:r>
                        <a:rPr lang="en-US" sz="1300" b="1" kern="1100" spc="100" baseline="0" dirty="0">
                          <a:solidFill>
                            <a:schemeClr val="bg1"/>
                          </a:solidFill>
                          <a:latin typeface="+mj-lt"/>
                        </a:rPr>
                        <a:t>BUDGET</a:t>
                      </a:r>
                    </a:p>
                  </a:txBody>
                  <a:tcPr marL="45720" marR="45720" anchor="ctr">
                    <a:lnL w="12700" cmpd="sng">
                      <a:noFill/>
                    </a:lnL>
                    <a:lnR w="9525"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algn="ctr"/>
                      <a:r>
                        <a:rPr lang="en-US" sz="1200" b="1" kern="1100" spc="100" baseline="0" dirty="0">
                          <a:solidFill>
                            <a:schemeClr val="bg1"/>
                          </a:solidFill>
                          <a:latin typeface="+mj-lt"/>
                        </a:rPr>
                        <a:t>ADJUSTMENTS</a:t>
                      </a:r>
                    </a:p>
                  </a:txBody>
                  <a:tcPr marL="45720" marR="4572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r>
                        <a:rPr lang="en-US" sz="1300" b="1" dirty="0">
                          <a:latin typeface="+mj-lt"/>
                        </a:rPr>
                        <a:t>FY2022</a:t>
                      </a:r>
                    </a:p>
                    <a:p>
                      <a:pPr algn="ctr"/>
                      <a:r>
                        <a:rPr lang="en-US" sz="1300" b="1" kern="1100" spc="100" baseline="0" dirty="0">
                          <a:solidFill>
                            <a:schemeClr val="bg1"/>
                          </a:solidFill>
                          <a:latin typeface="+mj-lt"/>
                        </a:rPr>
                        <a:t>REQUEST</a:t>
                      </a:r>
                    </a:p>
                  </a:txBody>
                  <a:tcPr marL="45720" marR="4572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200" b="1" kern="1100" spc="100" baseline="0" dirty="0">
                          <a:solidFill>
                            <a:schemeClr val="bg1"/>
                          </a:solidFill>
                          <a:latin typeface="+mj-lt"/>
                        </a:rPr>
                        <a:t>ADJUSTMENTS</a:t>
                      </a:r>
                    </a:p>
                  </a:txBody>
                  <a:tcPr marL="45720" marR="4572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r>
                        <a:rPr lang="en-US" sz="1300" b="1" dirty="0">
                          <a:latin typeface="+mj-lt"/>
                        </a:rPr>
                        <a:t>FY2023</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1" kern="1100" spc="100" baseline="0" dirty="0">
                          <a:solidFill>
                            <a:schemeClr val="bg1"/>
                          </a:solidFill>
                          <a:latin typeface="+mj-lt"/>
                        </a:rPr>
                        <a:t>REQUEST</a:t>
                      </a:r>
                    </a:p>
                  </a:txBody>
                  <a:tcPr marL="45720" marR="45720" anchor="ctr">
                    <a:lnL w="9525" cap="flat" cmpd="sng" algn="ctr">
                      <a:solidFill>
                        <a:schemeClr val="bg1"/>
                      </a:solidFill>
                      <a:prstDash val="solid"/>
                      <a:round/>
                      <a:headEnd type="none" w="med" len="med"/>
                      <a:tailEnd type="none" w="med" len="med"/>
                    </a:lnL>
                    <a:lnR w="12700" cmpd="sng">
                      <a:noFill/>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2858427104"/>
                  </a:ext>
                </a:extLst>
              </a:tr>
              <a:tr h="297110">
                <a:tc>
                  <a:txBody>
                    <a:bodyPr/>
                    <a:lstStyle/>
                    <a:p>
                      <a:pPr marL="0" marR="0" lvl="0" algn="r">
                        <a:lnSpc>
                          <a:spcPct val="107000"/>
                        </a:lnSpc>
                        <a:spcBef>
                          <a:spcPts val="0"/>
                        </a:spcBef>
                        <a:spcAft>
                          <a:spcPts val="800"/>
                        </a:spcAft>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Replacement equipment</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$10,085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$(2,289)</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$7,796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$(1,281)</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$6,515</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1720284"/>
                  </a:ext>
                </a:extLst>
              </a:tr>
              <a:tr h="29230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Workers’ compensation</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$4,255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$(762)</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$3,493</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$3,493</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1693719"/>
                  </a:ext>
                </a:extLst>
              </a:tr>
              <a:tr h="29230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Unemployment compensation</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$145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$145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$145</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48215945"/>
                  </a:ext>
                </a:extLst>
              </a:tr>
              <a:tr h="29230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DAS/OCIO utility services</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$2,345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$427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$2,772</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$2,772</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08318216"/>
                  </a:ext>
                </a:extLst>
              </a:tr>
              <a:tr h="29230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Waste management</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$1,000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$1,000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$1,000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8731446"/>
                  </a:ext>
                </a:extLst>
              </a:tr>
              <a:tr h="29230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Drivers’ licenses</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$3,876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$3,876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$3,876</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3071890"/>
                  </a:ext>
                </a:extLst>
              </a:tr>
              <a:tr h="29230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err="1">
                          <a:solidFill>
                            <a:schemeClr val="bg2">
                              <a:lumMod val="10000"/>
                            </a:schemeClr>
                          </a:solidFill>
                          <a:effectLst/>
                          <a:latin typeface="+mj-lt"/>
                          <a:ea typeface="Calibri" panose="020F0502020204030204" pitchFamily="34" charset="0"/>
                          <a:cs typeface="Times New Roman" panose="02020603050405020304" pitchFamily="18" charset="0"/>
                        </a:rPr>
                        <a:t>TraCS</a:t>
                      </a: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/MACH</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$300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$300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$300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60467162"/>
                  </a:ext>
                </a:extLst>
              </a:tr>
              <a:tr h="29230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County treasurer support</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$1,406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$1,406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$1,406</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54157241"/>
                  </a:ext>
                </a:extLst>
              </a:tr>
              <a:tr h="487177">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Mississippi River Parkway Commission</a:t>
                      </a:r>
                    </a:p>
                  </a:txBody>
                  <a:tcPr marL="45720" marR="4572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$40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$40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$40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6609573"/>
                  </a:ext>
                </a:extLst>
              </a:tr>
              <a:tr h="29230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Transportation maps</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$242</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$(242)</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$242</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$242</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02555499"/>
                  </a:ext>
                </a:extLst>
              </a:tr>
              <a:tr h="29230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Indirect cost allocation</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$750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$750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$750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5404279"/>
                  </a:ext>
                </a:extLst>
              </a:tr>
              <a:tr h="487177">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Statewide interoperable communication system</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$561</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$561</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$561</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58426148"/>
                  </a:ext>
                </a:extLst>
              </a:tr>
              <a:tr h="292306">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State auditor reimbursement</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$658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$20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$678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$21</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$699</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5631401"/>
                  </a:ext>
                </a:extLst>
              </a:tr>
              <a:tr h="324785">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cap="all" baseline="0" dirty="0">
                          <a:solidFill>
                            <a:schemeClr val="bg1"/>
                          </a:solidFill>
                          <a:effectLst/>
                          <a:latin typeface="+mj-lt"/>
                          <a:ea typeface="Calibri" panose="020F0502020204030204" pitchFamily="34" charset="0"/>
                          <a:cs typeface="Times New Roman" panose="02020603050405020304" pitchFamily="18" charset="0"/>
                        </a:rPr>
                        <a:t>Total special purpose</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a:r>
                        <a:rPr lang="en-US" sz="1400" b="1" dirty="0">
                          <a:solidFill>
                            <a:schemeClr val="bg1"/>
                          </a:solidFill>
                          <a:latin typeface="+mj-lt"/>
                        </a:rPr>
                        <a:t>$25,663</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algn="ctr"/>
                      <a:r>
                        <a:rPr lang="en-US" sz="1400" b="1" dirty="0">
                          <a:solidFill>
                            <a:schemeClr val="bg1"/>
                          </a:solidFill>
                          <a:latin typeface="+mj-lt"/>
                        </a:rPr>
                        <a:t>$(2,846)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bg1"/>
                          </a:solidFill>
                          <a:effectLst/>
                          <a:latin typeface="+mj-lt"/>
                          <a:ea typeface="+mn-ea"/>
                          <a:cs typeface="+mn-cs"/>
                        </a:rPr>
                        <a:t>$22,817</a:t>
                      </a:r>
                      <a:endParaRPr lang="en-US" sz="1400" b="1" dirty="0">
                        <a:solidFill>
                          <a:schemeClr val="bg1"/>
                        </a:solidFill>
                        <a:latin typeface="+mj-l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400" b="1" dirty="0">
                          <a:solidFill>
                            <a:schemeClr val="bg1"/>
                          </a:solidFill>
                          <a:latin typeface="+mj-lt"/>
                        </a:rPr>
                        <a:t>$(1,019)</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mj-lt"/>
                        </a:rPr>
                        <a:t>$21,798</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473534655"/>
                  </a:ext>
                </a:extLst>
              </a:tr>
            </a:tbl>
          </a:graphicData>
        </a:graphic>
      </p:graphicFrame>
    </p:spTree>
    <p:extLst>
      <p:ext uri="{BB962C8B-B14F-4D97-AF65-F5344CB8AC3E}">
        <p14:creationId xmlns:p14="http://schemas.microsoft.com/office/powerpoint/2010/main" val="3896871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762000"/>
            <a:ext cx="8305800" cy="584775"/>
          </a:xfrm>
          <a:prstGeom prst="rect">
            <a:avLst/>
          </a:prstGeom>
          <a:noFill/>
        </p:spPr>
        <p:txBody>
          <a:bodyPr wrap="square" rtlCol="0">
            <a:spAutoFit/>
          </a:bodyPr>
          <a:lstStyle/>
          <a:p>
            <a:r>
              <a:rPr lang="en-US" sz="2800" b="1" spc="80" dirty="0">
                <a:solidFill>
                  <a:srgbClr val="800000"/>
                </a:solidFill>
                <a:latin typeface="+mj-lt"/>
              </a:rPr>
              <a:t>BUDGET</a:t>
            </a:r>
            <a:r>
              <a:rPr lang="en-US" sz="3200" b="1" spc="80" dirty="0">
                <a:solidFill>
                  <a:srgbClr val="800000"/>
                </a:solidFill>
                <a:latin typeface="+mj-lt"/>
              </a:rPr>
              <a:t> </a:t>
            </a:r>
            <a:r>
              <a:rPr lang="en-US" sz="2800" spc="80" dirty="0">
                <a:solidFill>
                  <a:srgbClr val="800000"/>
                </a:solidFill>
                <a:latin typeface="+mj-lt"/>
              </a:rPr>
              <a:t>CAPITAL </a:t>
            </a:r>
            <a:r>
              <a:rPr lang="en-US" sz="1200" i="1" dirty="0">
                <a:solidFill>
                  <a:srgbClr val="54565A"/>
                </a:solidFill>
                <a:latin typeface="+mj-lt"/>
              </a:rPr>
              <a:t>($000 omitted)</a:t>
            </a:r>
          </a:p>
        </p:txBody>
      </p:sp>
      <p:sp>
        <p:nvSpPr>
          <p:cNvPr id="2" name="Slide Number Placeholder 1">
            <a:extLst>
              <a:ext uri="{FF2B5EF4-FFF2-40B4-BE49-F238E27FC236}">
                <a16:creationId xmlns:a16="http://schemas.microsoft.com/office/drawing/2014/main" id="{C6D38A70-C7DB-410D-803B-EDCA256F91A9}"/>
              </a:ext>
            </a:extLst>
          </p:cNvPr>
          <p:cNvSpPr>
            <a:spLocks noGrp="1"/>
          </p:cNvSpPr>
          <p:nvPr>
            <p:ph type="sldNum" sz="quarter" idx="4"/>
          </p:nvPr>
        </p:nvSpPr>
        <p:spPr/>
        <p:txBody>
          <a:bodyPr/>
          <a:lstStyle/>
          <a:p>
            <a:fld id="{9B44124D-C471-46D2-803A-34C78BE64E2A}" type="slidenum">
              <a:rPr lang="en-US" smtClean="0"/>
              <a:pPr/>
              <a:t>11</a:t>
            </a:fld>
            <a:endParaRPr lang="en-US" dirty="0"/>
          </a:p>
        </p:txBody>
      </p:sp>
      <p:graphicFrame>
        <p:nvGraphicFramePr>
          <p:cNvPr id="7" name="Table 6">
            <a:extLst>
              <a:ext uri="{FF2B5EF4-FFF2-40B4-BE49-F238E27FC236}">
                <a16:creationId xmlns:a16="http://schemas.microsoft.com/office/drawing/2014/main" id="{28B4BFFF-4838-4420-B7EA-333A56674C94}"/>
              </a:ext>
            </a:extLst>
          </p:cNvPr>
          <p:cNvGraphicFramePr>
            <a:graphicFrameLocks noGrp="1"/>
          </p:cNvGraphicFramePr>
          <p:nvPr>
            <p:extLst>
              <p:ext uri="{D42A27DB-BD31-4B8C-83A1-F6EECF244321}">
                <p14:modId xmlns:p14="http://schemas.microsoft.com/office/powerpoint/2010/main" val="3270858929"/>
              </p:ext>
            </p:extLst>
          </p:nvPr>
        </p:nvGraphicFramePr>
        <p:xfrm>
          <a:off x="304800" y="1465083"/>
          <a:ext cx="8641080" cy="5003321"/>
        </p:xfrm>
        <a:graphic>
          <a:graphicData uri="http://schemas.openxmlformats.org/drawingml/2006/table">
            <a:tbl>
              <a:tblPr firstRow="1" bandRow="1">
                <a:tableStyleId>{5C22544A-7EE6-4342-B048-85BDC9FD1C3A}</a:tableStyleId>
              </a:tblPr>
              <a:tblGrid>
                <a:gridCol w="2423160">
                  <a:extLst>
                    <a:ext uri="{9D8B030D-6E8A-4147-A177-3AD203B41FA5}">
                      <a16:colId xmlns:a16="http://schemas.microsoft.com/office/drawing/2014/main" val="3387879057"/>
                    </a:ext>
                  </a:extLst>
                </a:gridCol>
                <a:gridCol w="1097280">
                  <a:extLst>
                    <a:ext uri="{9D8B030D-6E8A-4147-A177-3AD203B41FA5}">
                      <a16:colId xmlns:a16="http://schemas.microsoft.com/office/drawing/2014/main" val="1861506818"/>
                    </a:ext>
                  </a:extLst>
                </a:gridCol>
                <a:gridCol w="1463040">
                  <a:extLst>
                    <a:ext uri="{9D8B030D-6E8A-4147-A177-3AD203B41FA5}">
                      <a16:colId xmlns:a16="http://schemas.microsoft.com/office/drawing/2014/main" val="3420930524"/>
                    </a:ext>
                  </a:extLst>
                </a:gridCol>
                <a:gridCol w="1097280">
                  <a:extLst>
                    <a:ext uri="{9D8B030D-6E8A-4147-A177-3AD203B41FA5}">
                      <a16:colId xmlns:a16="http://schemas.microsoft.com/office/drawing/2014/main" val="467904483"/>
                    </a:ext>
                  </a:extLst>
                </a:gridCol>
                <a:gridCol w="1463040">
                  <a:extLst>
                    <a:ext uri="{9D8B030D-6E8A-4147-A177-3AD203B41FA5}">
                      <a16:colId xmlns:a16="http://schemas.microsoft.com/office/drawing/2014/main" val="3284072429"/>
                    </a:ext>
                  </a:extLst>
                </a:gridCol>
                <a:gridCol w="1097280">
                  <a:extLst>
                    <a:ext uri="{9D8B030D-6E8A-4147-A177-3AD203B41FA5}">
                      <a16:colId xmlns:a16="http://schemas.microsoft.com/office/drawing/2014/main" val="1639893002"/>
                    </a:ext>
                  </a:extLst>
                </a:gridCol>
              </a:tblGrid>
              <a:tr h="727212">
                <a:tc>
                  <a:txBody>
                    <a:bodyPr/>
                    <a:lstStyle/>
                    <a:p>
                      <a:pPr algn="ctr"/>
                      <a:r>
                        <a:rPr lang="en-US" sz="1300" b="1" dirty="0">
                          <a:latin typeface="+mj-lt"/>
                        </a:rPr>
                        <a:t>ITEM</a:t>
                      </a:r>
                    </a:p>
                  </a:txBody>
                  <a:tcPr marL="45720" marR="45720" anchor="ctr">
                    <a:lnL w="12700" cmpd="sng">
                      <a:noFill/>
                    </a:lnL>
                    <a:lnR w="12700" cmpd="sng">
                      <a:noFill/>
                    </a:lnR>
                    <a:lnT w="12700" cmpd="sng">
                      <a:noFill/>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1" dirty="0">
                          <a:latin typeface="+mj-lt"/>
                        </a:rPr>
                        <a:t>FY2021</a:t>
                      </a:r>
                    </a:p>
                    <a:p>
                      <a:pPr algn="ctr"/>
                      <a:r>
                        <a:rPr lang="en-US" sz="1300" b="1" kern="1100" spc="100" baseline="0" dirty="0">
                          <a:solidFill>
                            <a:schemeClr val="bg1"/>
                          </a:solidFill>
                          <a:latin typeface="+mj-lt"/>
                        </a:rPr>
                        <a:t>BUDGET</a:t>
                      </a:r>
                    </a:p>
                  </a:txBody>
                  <a:tcPr marL="45720" marR="45720" anchor="ctr">
                    <a:lnL w="12700" cmpd="sng">
                      <a:noFill/>
                    </a:lnL>
                    <a:lnR w="9525"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algn="ctr"/>
                      <a:r>
                        <a:rPr lang="en-US" sz="1300" b="1" kern="1100" spc="100" baseline="0" dirty="0">
                          <a:solidFill>
                            <a:schemeClr val="bg1"/>
                          </a:solidFill>
                          <a:latin typeface="+mj-lt"/>
                        </a:rPr>
                        <a:t>ADJUSTMENTS</a:t>
                      </a:r>
                    </a:p>
                  </a:txBody>
                  <a:tcPr marL="45720" marR="4572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r>
                        <a:rPr lang="en-US" sz="1300" b="1" dirty="0">
                          <a:latin typeface="+mj-lt"/>
                        </a:rPr>
                        <a:t>FY2022</a:t>
                      </a:r>
                    </a:p>
                    <a:p>
                      <a:pPr algn="ctr"/>
                      <a:r>
                        <a:rPr lang="en-US" sz="1300" b="1" kern="1100" spc="100" baseline="0" dirty="0">
                          <a:solidFill>
                            <a:schemeClr val="bg1"/>
                          </a:solidFill>
                          <a:latin typeface="+mj-lt"/>
                        </a:rPr>
                        <a:t>REQUEST</a:t>
                      </a:r>
                    </a:p>
                  </a:txBody>
                  <a:tcPr marL="45720" marR="4572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300" b="1" kern="1100" spc="100" baseline="0" dirty="0">
                          <a:solidFill>
                            <a:schemeClr val="bg1"/>
                          </a:solidFill>
                          <a:latin typeface="+mj-lt"/>
                        </a:rPr>
                        <a:t>ADJUSTMENTS</a:t>
                      </a:r>
                    </a:p>
                  </a:txBody>
                  <a:tcPr marL="45720" marR="4572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r>
                        <a:rPr lang="en-US" sz="1300" b="1" dirty="0">
                          <a:latin typeface="+mj-lt"/>
                        </a:rPr>
                        <a:t>FY2023</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1" kern="1100" spc="100" baseline="0" dirty="0">
                          <a:solidFill>
                            <a:schemeClr val="bg1"/>
                          </a:solidFill>
                          <a:latin typeface="+mj-lt"/>
                        </a:rPr>
                        <a:t>REQUEST</a:t>
                      </a:r>
                    </a:p>
                  </a:txBody>
                  <a:tcPr marL="45720" marR="45720" anchor="ctr">
                    <a:lnL w="9525" cap="flat" cmpd="sng" algn="ctr">
                      <a:solidFill>
                        <a:schemeClr val="bg1"/>
                      </a:solidFill>
                      <a:prstDash val="solid"/>
                      <a:round/>
                      <a:headEnd type="none" w="med" len="med"/>
                      <a:tailEnd type="none" w="med" len="med"/>
                    </a:lnL>
                    <a:lnR w="12700" cmpd="sng">
                      <a:noFill/>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2858427104"/>
                  </a:ext>
                </a:extLst>
              </a:tr>
              <a:tr h="326614">
                <a:tc>
                  <a:txBody>
                    <a:bodyPr/>
                    <a:lstStyle/>
                    <a:p>
                      <a:pPr marL="0" marR="0" lvl="0" algn="r">
                        <a:lnSpc>
                          <a:spcPct val="107000"/>
                        </a:lnSpc>
                        <a:spcBef>
                          <a:spcPts val="0"/>
                        </a:spcBef>
                        <a:spcAft>
                          <a:spcPts val="800"/>
                        </a:spcAft>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Roof replacements</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$500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$(500)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1720284"/>
                  </a:ext>
                </a:extLst>
              </a:tr>
              <a:tr h="31578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NW wing utility improvements</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$11,287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$(11,287)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08318216"/>
                  </a:ext>
                </a:extLst>
              </a:tr>
              <a:tr h="31578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ADA improvements</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$150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$(150)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8731446"/>
                  </a:ext>
                </a:extLst>
              </a:tr>
              <a:tr h="29365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Utility improvements</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$400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$(400)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3071890"/>
                  </a:ext>
                </a:extLst>
              </a:tr>
              <a:tr h="29365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HVAC improvements</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$700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$(700)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60467162"/>
                  </a:ext>
                </a:extLst>
              </a:tr>
              <a:tr h="31578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Rest area facility maintenance</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400" b="1" dirty="0">
                          <a:solidFill>
                            <a:schemeClr val="bg2">
                              <a:lumMod val="10000"/>
                            </a:schemeClr>
                          </a:solidFill>
                          <a:latin typeface="+mj-lt"/>
                        </a:rPr>
                        <a:t>$250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400" b="1" dirty="0">
                          <a:solidFill>
                            <a:schemeClr val="bg2">
                              <a:lumMod val="10000"/>
                            </a:schemeClr>
                          </a:solidFill>
                          <a:latin typeface="+mj-lt"/>
                        </a:rPr>
                        <a:t>$150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$400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$400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extLst>
                  <a:ext uri="{0D108BD9-81ED-4DB2-BD59-A6C34878D82A}">
                    <a16:rowId xmlns:a16="http://schemas.microsoft.com/office/drawing/2014/main" val="3354157241"/>
                  </a:ext>
                </a:extLst>
              </a:tr>
              <a:tr h="312957">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Field facility deferred maintenance</a:t>
                      </a:r>
                    </a:p>
                  </a:txBody>
                  <a:tcPr marL="45720" marR="45720"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$1,700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$(1,700)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6609573"/>
                  </a:ext>
                </a:extLst>
              </a:tr>
              <a:tr h="36576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MVD field facilities maintenance</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400" b="1" dirty="0">
                          <a:solidFill>
                            <a:schemeClr val="bg2">
                              <a:lumMod val="10000"/>
                            </a:schemeClr>
                          </a:solidFill>
                          <a:latin typeface="+mj-lt"/>
                        </a:rPr>
                        <a:t>$300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400" b="1" dirty="0">
                          <a:solidFill>
                            <a:schemeClr val="bg2">
                              <a:lumMod val="10000"/>
                            </a:schemeClr>
                          </a:solidFill>
                          <a:latin typeface="+mj-lt"/>
                        </a:rPr>
                        <a:t>$100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$400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$400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extLst>
                  <a:ext uri="{0D108BD9-81ED-4DB2-BD59-A6C34878D82A}">
                    <a16:rowId xmlns:a16="http://schemas.microsoft.com/office/drawing/2014/main" val="1202555499"/>
                  </a:ext>
                </a:extLst>
              </a:tr>
              <a:tr h="31578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MVE field facilities maintenance</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$400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$400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$400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extLst>
                  <a:ext uri="{0D108BD9-81ED-4DB2-BD59-A6C34878D82A}">
                    <a16:rowId xmlns:a16="http://schemas.microsoft.com/office/drawing/2014/main" val="3473222480"/>
                  </a:ext>
                </a:extLst>
              </a:tr>
              <a:tr h="31578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Facility major maintenance &amp; enhancements</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$5,300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$5,300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$5,300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extLst>
                  <a:ext uri="{0D108BD9-81ED-4DB2-BD59-A6C34878D82A}">
                    <a16:rowId xmlns:a16="http://schemas.microsoft.com/office/drawing/2014/main" val="2385404279"/>
                  </a:ext>
                </a:extLst>
              </a:tr>
              <a:tr h="31578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effectLst/>
                          <a:latin typeface="+mj-lt"/>
                          <a:ea typeface="Calibri" panose="020F0502020204030204" pitchFamily="34" charset="0"/>
                          <a:cs typeface="Times New Roman" panose="02020603050405020304" pitchFamily="18" charset="0"/>
                        </a:rPr>
                        <a:t>Facility routine maintenance &amp; preservation</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$4,700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$4,700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4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latin typeface="+mj-lt"/>
                        </a:rPr>
                        <a:t>$4,700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extLst>
                  <a:ext uri="{0D108BD9-81ED-4DB2-BD59-A6C34878D82A}">
                    <a16:rowId xmlns:a16="http://schemas.microsoft.com/office/drawing/2014/main" val="391827723"/>
                  </a:ext>
                </a:extLst>
              </a:tr>
              <a:tr h="483658">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effectLst/>
                          <a:latin typeface="+mj-lt"/>
                          <a:ea typeface="Calibri" panose="020F0502020204030204" pitchFamily="34" charset="0"/>
                          <a:cs typeface="Times New Roman" panose="02020603050405020304" pitchFamily="18" charset="0"/>
                        </a:rPr>
                        <a:t>TOTAL CAPITAL</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a:r>
                        <a:rPr lang="en-US" sz="1400" b="1" dirty="0">
                          <a:solidFill>
                            <a:schemeClr val="bg1"/>
                          </a:solidFill>
                          <a:latin typeface="+mj-lt"/>
                        </a:rPr>
                        <a:t>$15,287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algn="ctr"/>
                      <a:r>
                        <a:rPr lang="en-US" sz="1400" b="1" dirty="0">
                          <a:solidFill>
                            <a:schemeClr val="bg1"/>
                          </a:solidFill>
                          <a:latin typeface="+mj-lt"/>
                        </a:rPr>
                        <a:t>$(4,087)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mj-lt"/>
                        </a:rPr>
                        <a:t>$11,200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400" b="1" dirty="0">
                          <a:solidFill>
                            <a:schemeClr val="bg1"/>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mj-lt"/>
                        </a:rPr>
                        <a:t>$11,200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3058426148"/>
                  </a:ext>
                </a:extLst>
              </a:tr>
            </a:tbl>
          </a:graphicData>
        </a:graphic>
      </p:graphicFrame>
    </p:spTree>
    <p:extLst>
      <p:ext uri="{BB962C8B-B14F-4D97-AF65-F5344CB8AC3E}">
        <p14:creationId xmlns:p14="http://schemas.microsoft.com/office/powerpoint/2010/main" val="3364617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3AA12CBF-38E8-4163-BCAF-ACBE9C95A8B8}"/>
              </a:ext>
            </a:extLst>
          </p:cNvPr>
          <p:cNvSpPr>
            <a:spLocks noGrp="1"/>
          </p:cNvSpPr>
          <p:nvPr>
            <p:ph type="title" idx="4294967295"/>
          </p:nvPr>
        </p:nvSpPr>
        <p:spPr>
          <a:xfrm>
            <a:off x="370228" y="762000"/>
            <a:ext cx="7935572" cy="822960"/>
          </a:xfrm>
          <a:prstGeom prst="rect">
            <a:avLst/>
          </a:prstGeom>
        </p:spPr>
        <p:txBody>
          <a:bodyPr>
            <a:noAutofit/>
          </a:bodyPr>
          <a:lstStyle/>
          <a:p>
            <a:pPr algn="l"/>
            <a:r>
              <a:rPr lang="en-US" sz="2800" b="1" dirty="0">
                <a:solidFill>
                  <a:srgbClr val="800000"/>
                </a:solidFill>
                <a:latin typeface="+mj-lt"/>
              </a:rPr>
              <a:t>RESTRUCTURE CAPITAL PROGRAM</a:t>
            </a:r>
            <a:br>
              <a:rPr lang="en-US" sz="2800" dirty="0">
                <a:solidFill>
                  <a:srgbClr val="800000"/>
                </a:solidFill>
                <a:latin typeface="+mj-lt"/>
              </a:rPr>
            </a:br>
            <a:r>
              <a:rPr lang="en-US" sz="2400" dirty="0">
                <a:solidFill>
                  <a:srgbClr val="800000"/>
                </a:solidFill>
                <a:latin typeface="+mj-lt"/>
              </a:rPr>
              <a:t>VERTICAL INFRASTRUCTURE</a:t>
            </a:r>
            <a:br>
              <a:rPr lang="en-US" sz="3200" b="1" dirty="0">
                <a:solidFill>
                  <a:srgbClr val="800000"/>
                </a:solidFill>
                <a:latin typeface="+mj-lt"/>
              </a:rPr>
            </a:br>
            <a:endParaRPr lang="en-US" sz="3200" dirty="0">
              <a:latin typeface="+mj-lt"/>
            </a:endParaRPr>
          </a:p>
        </p:txBody>
      </p:sp>
      <p:sp>
        <p:nvSpPr>
          <p:cNvPr id="2" name="Slide Number Placeholder 1">
            <a:extLst>
              <a:ext uri="{FF2B5EF4-FFF2-40B4-BE49-F238E27FC236}">
                <a16:creationId xmlns:a16="http://schemas.microsoft.com/office/drawing/2014/main" id="{67EE366A-2585-4DEB-9CE9-9869FC05CC22}"/>
              </a:ext>
            </a:extLst>
          </p:cNvPr>
          <p:cNvSpPr>
            <a:spLocks noGrp="1"/>
          </p:cNvSpPr>
          <p:nvPr>
            <p:ph type="sldNum" sz="quarter" idx="4"/>
          </p:nvPr>
        </p:nvSpPr>
        <p:spPr/>
        <p:txBody>
          <a:bodyPr/>
          <a:lstStyle/>
          <a:p>
            <a:fld id="{9B44124D-C471-46D2-803A-34C78BE64E2A}" type="slidenum">
              <a:rPr lang="en-US" smtClean="0"/>
              <a:pPr/>
              <a:t>12</a:t>
            </a:fld>
            <a:endParaRPr lang="en-US" dirty="0"/>
          </a:p>
        </p:txBody>
      </p:sp>
      <p:sp>
        <p:nvSpPr>
          <p:cNvPr id="17" name="Content Placeholder 2">
            <a:extLst>
              <a:ext uri="{FF2B5EF4-FFF2-40B4-BE49-F238E27FC236}">
                <a16:creationId xmlns:a16="http://schemas.microsoft.com/office/drawing/2014/main" id="{D746BEE7-07AB-47D9-9A25-4937A31AE6D3}"/>
              </a:ext>
            </a:extLst>
          </p:cNvPr>
          <p:cNvSpPr txBox="1">
            <a:spLocks/>
          </p:cNvSpPr>
          <p:nvPr/>
        </p:nvSpPr>
        <p:spPr>
          <a:xfrm>
            <a:off x="3209547" y="2188371"/>
            <a:ext cx="2743200" cy="4267194"/>
          </a:xfrm>
          <a:prstGeom prst="rect">
            <a:avLst/>
          </a:prstGeom>
          <a:solidFill>
            <a:schemeClr val="bg2"/>
          </a:solidFill>
          <a:ln>
            <a:noFill/>
          </a:ln>
          <a:effectLst>
            <a:outerShdw blurRad="50800" dist="38100" dir="5400000" algn="t" rotWithShape="0">
              <a:prstClr val="black">
                <a:alpha val="40000"/>
              </a:prstClr>
            </a:outerShdw>
          </a:effectLst>
        </p:spPr>
        <p:txBody>
          <a:bodyPr vert="horz" lIns="91440" tIns="137160" rIns="91440" bIns="91440" rtlCol="0">
            <a:normAutofit fontScale="25000" lnSpcReduction="20000"/>
          </a:bodyPr>
          <a:lstStyle>
            <a:defPPr>
              <a:defRPr lang="en-US"/>
            </a:defPPr>
            <a:lvl1pPr indent="0">
              <a:lnSpc>
                <a:spcPct val="90000"/>
              </a:lnSpc>
              <a:spcBef>
                <a:spcPts val="1200"/>
              </a:spcBef>
              <a:spcAft>
                <a:spcPts val="200"/>
              </a:spcAft>
              <a:buClr>
                <a:schemeClr val="accent1"/>
              </a:buClr>
              <a:buSzPct val="100000"/>
              <a:buFont typeface="Tw Cen MT" panose="020B0602020104020603" pitchFamily="34" charset="0"/>
              <a:buNone/>
              <a:defRPr sz="7200"/>
            </a:lvl1pPr>
            <a:lvl2pPr marL="265176" lvl="1" indent="-137160">
              <a:lnSpc>
                <a:spcPts val="1700"/>
              </a:lnSpc>
              <a:spcBef>
                <a:spcPts val="200"/>
              </a:spcBef>
              <a:spcAft>
                <a:spcPts val="400"/>
              </a:spcAft>
              <a:buClr>
                <a:schemeClr val="tx1"/>
              </a:buClr>
              <a:buFont typeface="Arial" panose="020B0604020202020204" pitchFamily="34" charset="0"/>
              <a:buChar char="•"/>
              <a:defRPr sz="5600"/>
            </a:lvl2pPr>
            <a:lvl3pPr marL="448056" indent="-137160">
              <a:lnSpc>
                <a:spcPct val="90000"/>
              </a:lnSpc>
              <a:spcBef>
                <a:spcPts val="200"/>
              </a:spcBef>
              <a:spcAft>
                <a:spcPts val="400"/>
              </a:spcAft>
              <a:buClr>
                <a:schemeClr val="accent1"/>
              </a:buClr>
              <a:buFont typeface="Wingdings 3" pitchFamily="18" charset="2"/>
              <a:buChar char=""/>
              <a:defRPr sz="1400"/>
            </a:lvl3pPr>
            <a:lvl4pPr marL="594360" indent="-137160">
              <a:lnSpc>
                <a:spcPct val="90000"/>
              </a:lnSpc>
              <a:spcBef>
                <a:spcPts val="200"/>
              </a:spcBef>
              <a:spcAft>
                <a:spcPts val="400"/>
              </a:spcAft>
              <a:buClr>
                <a:schemeClr val="accent1"/>
              </a:buClr>
              <a:buFont typeface="Wingdings 3" pitchFamily="18" charset="2"/>
              <a:buChar char=""/>
              <a:defRPr sz="1400"/>
            </a:lvl4pPr>
            <a:lvl5pPr marL="777240" indent="-137160">
              <a:lnSpc>
                <a:spcPct val="90000"/>
              </a:lnSpc>
              <a:spcBef>
                <a:spcPts val="200"/>
              </a:spcBef>
              <a:spcAft>
                <a:spcPts val="400"/>
              </a:spcAft>
              <a:buClr>
                <a:schemeClr val="accent1"/>
              </a:buClr>
              <a:buFont typeface="Wingdings 3" pitchFamily="18" charset="2"/>
              <a:buChar char=""/>
              <a:defRPr sz="1400"/>
            </a:lvl5pPr>
            <a:lvl6pPr marL="914400" indent="-137160">
              <a:lnSpc>
                <a:spcPct val="90000"/>
              </a:lnSpc>
              <a:spcBef>
                <a:spcPts val="200"/>
              </a:spcBef>
              <a:spcAft>
                <a:spcPts val="400"/>
              </a:spcAft>
              <a:buClr>
                <a:schemeClr val="accent1"/>
              </a:buClr>
              <a:buFont typeface="Wingdings 3" pitchFamily="18" charset="2"/>
              <a:buChar char=""/>
              <a:defRPr sz="1400"/>
            </a:lvl6pPr>
            <a:lvl7pPr marL="1060704" indent="-137160">
              <a:lnSpc>
                <a:spcPct val="90000"/>
              </a:lnSpc>
              <a:spcBef>
                <a:spcPts val="200"/>
              </a:spcBef>
              <a:spcAft>
                <a:spcPts val="400"/>
              </a:spcAft>
              <a:buClr>
                <a:schemeClr val="accent1"/>
              </a:buClr>
              <a:buFont typeface="Wingdings 3" pitchFamily="18" charset="2"/>
              <a:buChar char=""/>
              <a:defRPr sz="1400"/>
            </a:lvl7pPr>
            <a:lvl8pPr marL="1216152" indent="-137160">
              <a:lnSpc>
                <a:spcPct val="90000"/>
              </a:lnSpc>
              <a:spcBef>
                <a:spcPts val="200"/>
              </a:spcBef>
              <a:spcAft>
                <a:spcPts val="400"/>
              </a:spcAft>
              <a:buClr>
                <a:schemeClr val="accent1"/>
              </a:buClr>
              <a:buFont typeface="Wingdings 3" pitchFamily="18" charset="2"/>
              <a:buChar char=""/>
              <a:defRPr sz="1400"/>
            </a:lvl8pPr>
            <a:lvl9pPr marL="1362456" indent="-137160">
              <a:lnSpc>
                <a:spcPct val="90000"/>
              </a:lnSpc>
              <a:spcBef>
                <a:spcPts val="200"/>
              </a:spcBef>
              <a:spcAft>
                <a:spcPts val="400"/>
              </a:spcAft>
              <a:buClr>
                <a:schemeClr val="accent1"/>
              </a:buClr>
              <a:buFont typeface="Wingdings 3" pitchFamily="18" charset="2"/>
              <a:buChar char=""/>
              <a:defRPr sz="1400"/>
            </a:lvl9pPr>
          </a:lstStyle>
          <a:p>
            <a:r>
              <a:rPr lang="en-US" sz="6400" b="1" dirty="0">
                <a:solidFill>
                  <a:schemeClr val="accent5">
                    <a:lumMod val="75000"/>
                  </a:schemeClr>
                </a:solidFill>
              </a:rPr>
              <a:t>101 MAINTENANCE FACILITIES</a:t>
            </a:r>
          </a:p>
          <a:p>
            <a:pPr lvl="1">
              <a:lnSpc>
                <a:spcPts val="1800"/>
              </a:lnSpc>
            </a:pPr>
            <a:r>
              <a:rPr lang="en-US" sz="5200" dirty="0"/>
              <a:t>Garage Vehicle Storage</a:t>
            </a:r>
          </a:p>
          <a:p>
            <a:pPr lvl="1">
              <a:lnSpc>
                <a:spcPts val="1800"/>
              </a:lnSpc>
            </a:pPr>
            <a:r>
              <a:rPr lang="en-US" sz="5200" dirty="0"/>
              <a:t>Offices</a:t>
            </a:r>
          </a:p>
          <a:p>
            <a:pPr lvl="1">
              <a:lnSpc>
                <a:spcPts val="1800"/>
              </a:lnSpc>
            </a:pPr>
            <a:r>
              <a:rPr lang="en-US" sz="5200" dirty="0"/>
              <a:t>Mechanics Bays</a:t>
            </a:r>
          </a:p>
          <a:p>
            <a:pPr lvl="1">
              <a:lnSpc>
                <a:spcPts val="1800"/>
              </a:lnSpc>
            </a:pPr>
            <a:r>
              <a:rPr lang="en-US" sz="5200" dirty="0"/>
              <a:t>Wash Bays</a:t>
            </a:r>
          </a:p>
          <a:p>
            <a:pPr lvl="1">
              <a:lnSpc>
                <a:spcPts val="1800"/>
              </a:lnSpc>
            </a:pPr>
            <a:r>
              <a:rPr lang="en-US" sz="5200" dirty="0"/>
              <a:t>Brine Structure</a:t>
            </a:r>
          </a:p>
          <a:p>
            <a:pPr lvl="1">
              <a:lnSpc>
                <a:spcPts val="1800"/>
              </a:lnSpc>
            </a:pPr>
            <a:r>
              <a:rPr lang="en-US" sz="5200" dirty="0"/>
              <a:t>Salt Structure(s)</a:t>
            </a:r>
          </a:p>
          <a:p>
            <a:pPr lvl="1">
              <a:lnSpc>
                <a:spcPts val="1800"/>
              </a:lnSpc>
            </a:pPr>
            <a:r>
              <a:rPr lang="en-US" sz="5200" dirty="0"/>
              <a:t>50/50 structure</a:t>
            </a:r>
          </a:p>
          <a:p>
            <a:pPr lvl="1">
              <a:lnSpc>
                <a:spcPts val="1800"/>
              </a:lnSpc>
            </a:pPr>
            <a:r>
              <a:rPr lang="en-US" sz="5200" dirty="0"/>
              <a:t>Cold Storage Structures</a:t>
            </a:r>
          </a:p>
          <a:p>
            <a:pPr lvl="1">
              <a:lnSpc>
                <a:spcPts val="1800"/>
              </a:lnSpc>
            </a:pPr>
            <a:r>
              <a:rPr lang="en-US" sz="5200" dirty="0"/>
              <a:t>Radio buildings</a:t>
            </a:r>
          </a:p>
          <a:p>
            <a:pPr lvl="1">
              <a:lnSpc>
                <a:spcPts val="1800"/>
              </a:lnSpc>
            </a:pPr>
            <a:r>
              <a:rPr lang="en-US" sz="5200" dirty="0"/>
              <a:t>Chloride Storage Structures</a:t>
            </a:r>
          </a:p>
          <a:p>
            <a:pPr lvl="1">
              <a:lnSpc>
                <a:spcPts val="1800"/>
              </a:lnSpc>
            </a:pPr>
            <a:r>
              <a:rPr lang="en-US" sz="5200" dirty="0"/>
              <a:t>Fuel Depot/Generators/Utilities</a:t>
            </a:r>
          </a:p>
          <a:p>
            <a:pPr lvl="1">
              <a:lnSpc>
                <a:spcPts val="1800"/>
              </a:lnSpc>
            </a:pPr>
            <a:r>
              <a:rPr lang="en-US" sz="5200" dirty="0"/>
              <a:t>Site/Fencing/Gates/Paving</a:t>
            </a:r>
          </a:p>
        </p:txBody>
      </p:sp>
      <p:sp>
        <p:nvSpPr>
          <p:cNvPr id="18" name="Content Placeholder 2">
            <a:extLst>
              <a:ext uri="{FF2B5EF4-FFF2-40B4-BE49-F238E27FC236}">
                <a16:creationId xmlns:a16="http://schemas.microsoft.com/office/drawing/2014/main" id="{36E0924E-8BC0-4F14-89AC-3631BD0FB85F}"/>
              </a:ext>
            </a:extLst>
          </p:cNvPr>
          <p:cNvSpPr txBox="1">
            <a:spLocks/>
          </p:cNvSpPr>
          <p:nvPr/>
        </p:nvSpPr>
        <p:spPr>
          <a:xfrm>
            <a:off x="6140305" y="2150277"/>
            <a:ext cx="2651760" cy="4267188"/>
          </a:xfrm>
          <a:prstGeom prst="rect">
            <a:avLst/>
          </a:prstGeom>
          <a:solidFill>
            <a:schemeClr val="bg2"/>
          </a:solidFill>
          <a:ln>
            <a:noFill/>
          </a:ln>
          <a:effectLst>
            <a:outerShdw blurRad="50800" dist="38100" dir="5400000" algn="t" rotWithShape="0">
              <a:prstClr val="black">
                <a:alpha val="40000"/>
              </a:prstClr>
            </a:outerShdw>
          </a:effectLst>
        </p:spPr>
        <p:txBody>
          <a:bodyPr vert="horz" lIns="91440" tIns="137160" rIns="91440" bIns="91440" rtlCol="0">
            <a:normAutofit fontScale="25000" lnSpcReduction="20000"/>
          </a:bodyPr>
          <a:lstStyle>
            <a:defPPr>
              <a:defRPr lang="en-US"/>
            </a:defPPr>
            <a:lvl1pPr indent="0">
              <a:lnSpc>
                <a:spcPct val="90000"/>
              </a:lnSpc>
              <a:spcBef>
                <a:spcPts val="1200"/>
              </a:spcBef>
              <a:spcAft>
                <a:spcPts val="200"/>
              </a:spcAft>
              <a:buClr>
                <a:schemeClr val="accent1"/>
              </a:buClr>
              <a:buSzPct val="100000"/>
              <a:buFont typeface="Tw Cen MT" panose="020B0602020104020603" pitchFamily="34" charset="0"/>
              <a:buNone/>
              <a:defRPr sz="7200"/>
            </a:lvl1pPr>
            <a:lvl2pPr marL="265176" lvl="1" indent="-137160">
              <a:lnSpc>
                <a:spcPts val="1700"/>
              </a:lnSpc>
              <a:spcBef>
                <a:spcPts val="200"/>
              </a:spcBef>
              <a:spcAft>
                <a:spcPts val="400"/>
              </a:spcAft>
              <a:buClr>
                <a:schemeClr val="tx1"/>
              </a:buClr>
              <a:buFont typeface="Arial" panose="020B0604020202020204" pitchFamily="34" charset="0"/>
              <a:buChar char="•"/>
              <a:defRPr sz="5600"/>
            </a:lvl2pPr>
            <a:lvl3pPr marL="448056" indent="-137160">
              <a:lnSpc>
                <a:spcPct val="90000"/>
              </a:lnSpc>
              <a:spcBef>
                <a:spcPts val="200"/>
              </a:spcBef>
              <a:spcAft>
                <a:spcPts val="400"/>
              </a:spcAft>
              <a:buClr>
                <a:schemeClr val="accent1"/>
              </a:buClr>
              <a:buFont typeface="Wingdings 3" pitchFamily="18" charset="2"/>
              <a:buChar char=""/>
              <a:defRPr sz="1400"/>
            </a:lvl3pPr>
            <a:lvl4pPr marL="594360" indent="-137160">
              <a:lnSpc>
                <a:spcPct val="90000"/>
              </a:lnSpc>
              <a:spcBef>
                <a:spcPts val="200"/>
              </a:spcBef>
              <a:spcAft>
                <a:spcPts val="400"/>
              </a:spcAft>
              <a:buClr>
                <a:schemeClr val="accent1"/>
              </a:buClr>
              <a:buFont typeface="Wingdings 3" pitchFamily="18" charset="2"/>
              <a:buChar char=""/>
              <a:defRPr sz="1400"/>
            </a:lvl4pPr>
            <a:lvl5pPr marL="777240" indent="-137160">
              <a:lnSpc>
                <a:spcPct val="90000"/>
              </a:lnSpc>
              <a:spcBef>
                <a:spcPts val="200"/>
              </a:spcBef>
              <a:spcAft>
                <a:spcPts val="400"/>
              </a:spcAft>
              <a:buClr>
                <a:schemeClr val="accent1"/>
              </a:buClr>
              <a:buFont typeface="Wingdings 3" pitchFamily="18" charset="2"/>
              <a:buChar char=""/>
              <a:defRPr sz="1400"/>
            </a:lvl5pPr>
            <a:lvl6pPr marL="914400" indent="-137160">
              <a:lnSpc>
                <a:spcPct val="90000"/>
              </a:lnSpc>
              <a:spcBef>
                <a:spcPts val="200"/>
              </a:spcBef>
              <a:spcAft>
                <a:spcPts val="400"/>
              </a:spcAft>
              <a:buClr>
                <a:schemeClr val="accent1"/>
              </a:buClr>
              <a:buFont typeface="Wingdings 3" pitchFamily="18" charset="2"/>
              <a:buChar char=""/>
              <a:defRPr sz="1400"/>
            </a:lvl6pPr>
            <a:lvl7pPr marL="1060704" indent="-137160">
              <a:lnSpc>
                <a:spcPct val="90000"/>
              </a:lnSpc>
              <a:spcBef>
                <a:spcPts val="200"/>
              </a:spcBef>
              <a:spcAft>
                <a:spcPts val="400"/>
              </a:spcAft>
              <a:buClr>
                <a:schemeClr val="accent1"/>
              </a:buClr>
              <a:buFont typeface="Wingdings 3" pitchFamily="18" charset="2"/>
              <a:buChar char=""/>
              <a:defRPr sz="1400"/>
            </a:lvl7pPr>
            <a:lvl8pPr marL="1216152" indent="-137160">
              <a:lnSpc>
                <a:spcPct val="90000"/>
              </a:lnSpc>
              <a:spcBef>
                <a:spcPts val="200"/>
              </a:spcBef>
              <a:spcAft>
                <a:spcPts val="400"/>
              </a:spcAft>
              <a:buClr>
                <a:schemeClr val="accent1"/>
              </a:buClr>
              <a:buFont typeface="Wingdings 3" pitchFamily="18" charset="2"/>
              <a:buChar char=""/>
              <a:defRPr sz="1400"/>
            </a:lvl8pPr>
            <a:lvl9pPr marL="1362456" indent="-137160">
              <a:lnSpc>
                <a:spcPct val="90000"/>
              </a:lnSpc>
              <a:spcBef>
                <a:spcPts val="200"/>
              </a:spcBef>
              <a:spcAft>
                <a:spcPts val="400"/>
              </a:spcAft>
              <a:buClr>
                <a:schemeClr val="accent1"/>
              </a:buClr>
              <a:buFont typeface="Wingdings 3" pitchFamily="18" charset="2"/>
              <a:buChar char=""/>
              <a:defRPr sz="1400"/>
            </a:lvl9pPr>
          </a:lstStyle>
          <a:p>
            <a:r>
              <a:rPr lang="en-US" dirty="0">
                <a:solidFill>
                  <a:schemeClr val="accent5">
                    <a:lumMod val="75000"/>
                  </a:schemeClr>
                </a:solidFill>
              </a:rPr>
              <a:t> </a:t>
            </a:r>
            <a:r>
              <a:rPr lang="en-US" sz="6400" b="1" dirty="0">
                <a:solidFill>
                  <a:schemeClr val="accent5">
                    <a:lumMod val="75000"/>
                  </a:schemeClr>
                </a:solidFill>
              </a:rPr>
              <a:t>6 DISTRICTS</a:t>
            </a:r>
          </a:p>
          <a:p>
            <a:pPr lvl="1">
              <a:lnSpc>
                <a:spcPts val="1800"/>
              </a:lnSpc>
            </a:pPr>
            <a:r>
              <a:rPr lang="en-US" sz="5200" dirty="0"/>
              <a:t>6 District Offices</a:t>
            </a:r>
          </a:p>
          <a:p>
            <a:pPr lvl="1">
              <a:lnSpc>
                <a:spcPts val="1800"/>
              </a:lnSpc>
            </a:pPr>
            <a:r>
              <a:rPr lang="en-US" sz="5200" dirty="0"/>
              <a:t>14 Materials Labs</a:t>
            </a:r>
          </a:p>
          <a:p>
            <a:pPr lvl="1">
              <a:lnSpc>
                <a:spcPts val="1800"/>
              </a:lnSpc>
            </a:pPr>
            <a:r>
              <a:rPr lang="en-US" sz="5200" dirty="0"/>
              <a:t>14 RCE Offices</a:t>
            </a:r>
          </a:p>
          <a:p>
            <a:pPr lvl="1">
              <a:lnSpc>
                <a:spcPts val="1800"/>
              </a:lnSpc>
            </a:pPr>
            <a:r>
              <a:rPr lang="en-US" sz="5200" dirty="0"/>
              <a:t>6 District Operations Offices</a:t>
            </a:r>
          </a:p>
          <a:p>
            <a:r>
              <a:rPr lang="en-US" sz="6400" b="1" dirty="0">
                <a:solidFill>
                  <a:schemeClr val="accent5">
                    <a:lumMod val="75000"/>
                  </a:schemeClr>
                </a:solidFill>
              </a:rPr>
              <a:t>MOTOR VEHICLE ENFORCEMENT</a:t>
            </a:r>
          </a:p>
          <a:p>
            <a:pPr lvl="1">
              <a:lnSpc>
                <a:spcPts val="1800"/>
              </a:lnSpc>
            </a:pPr>
            <a:r>
              <a:rPr lang="en-US" sz="5200" dirty="0"/>
              <a:t>11 Weight Enforcement Stations</a:t>
            </a:r>
          </a:p>
          <a:p>
            <a:pPr lvl="1">
              <a:lnSpc>
                <a:spcPts val="1800"/>
              </a:lnSpc>
            </a:pPr>
            <a:r>
              <a:rPr lang="en-US" sz="5200" dirty="0"/>
              <a:t>Offices (within other locations)</a:t>
            </a:r>
          </a:p>
          <a:p>
            <a:r>
              <a:rPr lang="en-US" sz="6400" b="1" dirty="0">
                <a:solidFill>
                  <a:schemeClr val="accent5">
                    <a:lumMod val="75000"/>
                  </a:schemeClr>
                </a:solidFill>
              </a:rPr>
              <a:t>MOTOR VEHICLE DIVISION</a:t>
            </a:r>
          </a:p>
          <a:p>
            <a:pPr lvl="1">
              <a:lnSpc>
                <a:spcPts val="1800"/>
              </a:lnSpc>
            </a:pPr>
            <a:r>
              <a:rPr lang="en-US" sz="5200" dirty="0"/>
              <a:t>Ankeny Administration Building</a:t>
            </a:r>
          </a:p>
          <a:p>
            <a:pPr lvl="1">
              <a:lnSpc>
                <a:spcPts val="1800"/>
              </a:lnSpc>
            </a:pPr>
            <a:r>
              <a:rPr lang="en-US" sz="5200" dirty="0"/>
              <a:t>18 DIS Centers</a:t>
            </a:r>
          </a:p>
          <a:p>
            <a:r>
              <a:rPr lang="en-US" sz="6400" b="1" dirty="0">
                <a:solidFill>
                  <a:schemeClr val="accent5">
                    <a:lumMod val="75000"/>
                  </a:schemeClr>
                </a:solidFill>
              </a:rPr>
              <a:t>38 REST AREAS</a:t>
            </a:r>
          </a:p>
          <a:p>
            <a:endParaRPr lang="en-US" dirty="0"/>
          </a:p>
        </p:txBody>
      </p:sp>
      <p:sp>
        <p:nvSpPr>
          <p:cNvPr id="19" name="Content Placeholder 2">
            <a:extLst>
              <a:ext uri="{FF2B5EF4-FFF2-40B4-BE49-F238E27FC236}">
                <a16:creationId xmlns:a16="http://schemas.microsoft.com/office/drawing/2014/main" id="{4825FF4E-3054-4D26-AFC5-FA65EFA3C3A3}"/>
              </a:ext>
            </a:extLst>
          </p:cNvPr>
          <p:cNvSpPr txBox="1">
            <a:spLocks/>
          </p:cNvSpPr>
          <p:nvPr/>
        </p:nvSpPr>
        <p:spPr>
          <a:xfrm>
            <a:off x="370229" y="2188371"/>
            <a:ext cx="2651760" cy="4267197"/>
          </a:xfrm>
          <a:prstGeom prst="rect">
            <a:avLst/>
          </a:prstGeom>
          <a:solidFill>
            <a:schemeClr val="bg2"/>
          </a:solidFill>
          <a:ln>
            <a:noFill/>
          </a:ln>
          <a:effectLst>
            <a:outerShdw blurRad="50800" dist="38100" dir="5400000" algn="t" rotWithShape="0">
              <a:prstClr val="black">
                <a:alpha val="40000"/>
              </a:prstClr>
            </a:outerShdw>
          </a:effectLst>
        </p:spPr>
        <p:txBody>
          <a:bodyPr vert="horz" lIns="91440" tIns="137160" rIns="91440" bIns="91440" rtlCol="0">
            <a:normAutofit fontScale="250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marL="0" indent="0">
              <a:buNone/>
            </a:pPr>
            <a:r>
              <a:rPr lang="en-US" sz="7200" dirty="0">
                <a:solidFill>
                  <a:schemeClr val="accent5">
                    <a:lumMod val="75000"/>
                  </a:schemeClr>
                </a:solidFill>
              </a:rPr>
              <a:t> </a:t>
            </a:r>
            <a:r>
              <a:rPr lang="en-US" sz="6400" b="1" dirty="0">
                <a:solidFill>
                  <a:schemeClr val="accent5">
                    <a:lumMod val="75000"/>
                  </a:schemeClr>
                </a:solidFill>
              </a:rPr>
              <a:t>CENTRAL COMPLEX</a:t>
            </a:r>
          </a:p>
          <a:p>
            <a:pPr lvl="1">
              <a:lnSpc>
                <a:spcPts val="1800"/>
              </a:lnSpc>
              <a:buClr>
                <a:schemeClr val="tx1"/>
              </a:buClr>
              <a:buFont typeface="Arial" panose="020B0604020202020204" pitchFamily="34" charset="0"/>
              <a:buChar char="•"/>
            </a:pPr>
            <a:r>
              <a:rPr lang="en-US" sz="5200" dirty="0"/>
              <a:t>NW Wing</a:t>
            </a:r>
          </a:p>
          <a:p>
            <a:pPr lvl="1">
              <a:lnSpc>
                <a:spcPts val="1800"/>
              </a:lnSpc>
              <a:buClr>
                <a:schemeClr val="tx1"/>
              </a:buClr>
              <a:buFont typeface="Arial" panose="020B0604020202020204" pitchFamily="34" charset="0"/>
              <a:buChar char="•"/>
            </a:pPr>
            <a:r>
              <a:rPr lang="en-US" sz="5200" dirty="0"/>
              <a:t>NE Wing</a:t>
            </a:r>
          </a:p>
          <a:p>
            <a:pPr lvl="1">
              <a:lnSpc>
                <a:spcPts val="1800"/>
              </a:lnSpc>
              <a:buClr>
                <a:schemeClr val="tx1"/>
              </a:buClr>
              <a:buFont typeface="Arial" panose="020B0604020202020204" pitchFamily="34" charset="0"/>
              <a:buChar char="•"/>
            </a:pPr>
            <a:r>
              <a:rPr lang="en-US" sz="5200" dirty="0"/>
              <a:t>Administration Building</a:t>
            </a:r>
          </a:p>
          <a:p>
            <a:pPr lvl="1">
              <a:lnSpc>
                <a:spcPts val="1800"/>
              </a:lnSpc>
              <a:buClr>
                <a:schemeClr val="tx1"/>
              </a:buClr>
              <a:buFont typeface="Arial" panose="020B0604020202020204" pitchFamily="34" charset="0"/>
              <a:buChar char="•"/>
            </a:pPr>
            <a:r>
              <a:rPr lang="en-US" sz="5200" dirty="0"/>
              <a:t>South Wing</a:t>
            </a:r>
          </a:p>
          <a:p>
            <a:pPr lvl="1">
              <a:lnSpc>
                <a:spcPts val="1800"/>
              </a:lnSpc>
              <a:buClr>
                <a:schemeClr val="tx1"/>
              </a:buClr>
              <a:buFont typeface="Arial" panose="020B0604020202020204" pitchFamily="34" charset="0"/>
              <a:buChar char="•"/>
            </a:pPr>
            <a:r>
              <a:rPr lang="en-US" sz="5200" dirty="0"/>
              <a:t>Materials Lab</a:t>
            </a:r>
          </a:p>
          <a:p>
            <a:pPr lvl="1">
              <a:lnSpc>
                <a:spcPts val="1800"/>
              </a:lnSpc>
              <a:buClr>
                <a:schemeClr val="tx1"/>
              </a:buClr>
              <a:buFont typeface="Arial" panose="020B0604020202020204" pitchFamily="34" charset="0"/>
              <a:buChar char="•"/>
            </a:pPr>
            <a:r>
              <a:rPr lang="en-US" sz="5200" dirty="0"/>
              <a:t>Motor Pool</a:t>
            </a:r>
          </a:p>
          <a:p>
            <a:pPr lvl="1">
              <a:lnSpc>
                <a:spcPts val="1800"/>
              </a:lnSpc>
              <a:buClr>
                <a:schemeClr val="tx1"/>
              </a:buClr>
              <a:buFont typeface="Arial" panose="020B0604020202020204" pitchFamily="34" charset="0"/>
              <a:buChar char="•"/>
            </a:pPr>
            <a:r>
              <a:rPr lang="en-US" sz="5200" dirty="0"/>
              <a:t>Repair Shops – Main &amp; South</a:t>
            </a:r>
          </a:p>
          <a:p>
            <a:pPr lvl="1">
              <a:lnSpc>
                <a:spcPts val="1800"/>
              </a:lnSpc>
              <a:buClr>
                <a:schemeClr val="tx1"/>
              </a:buClr>
              <a:buFont typeface="Arial" panose="020B0604020202020204" pitchFamily="34" charset="0"/>
              <a:buChar char="•"/>
            </a:pPr>
            <a:r>
              <a:rPr lang="en-US" sz="5200" dirty="0"/>
              <a:t>Buildings 4,5,6</a:t>
            </a:r>
          </a:p>
          <a:p>
            <a:pPr lvl="1">
              <a:lnSpc>
                <a:spcPts val="1800"/>
              </a:lnSpc>
              <a:buClr>
                <a:schemeClr val="tx1"/>
              </a:buClr>
              <a:buFont typeface="Arial" panose="020B0604020202020204" pitchFamily="34" charset="0"/>
              <a:buChar char="•"/>
            </a:pPr>
            <a:r>
              <a:rPr lang="en-US" sz="5200" dirty="0"/>
              <a:t>Warehouse/Printing /Grounds</a:t>
            </a:r>
          </a:p>
          <a:p>
            <a:pPr lvl="1">
              <a:lnSpc>
                <a:spcPts val="1800"/>
              </a:lnSpc>
              <a:buClr>
                <a:schemeClr val="tx1"/>
              </a:buClr>
              <a:buFont typeface="Arial" panose="020B0604020202020204" pitchFamily="34" charset="0"/>
              <a:buChar char="•"/>
            </a:pPr>
            <a:r>
              <a:rPr lang="en-US" sz="5200" dirty="0"/>
              <a:t>Cold Storage Structures</a:t>
            </a:r>
          </a:p>
          <a:p>
            <a:pPr lvl="1">
              <a:lnSpc>
                <a:spcPts val="1800"/>
              </a:lnSpc>
              <a:buClr>
                <a:schemeClr val="tx1"/>
              </a:buClr>
              <a:buFont typeface="Arial" panose="020B0604020202020204" pitchFamily="34" charset="0"/>
              <a:buChar char="•"/>
            </a:pPr>
            <a:r>
              <a:rPr lang="en-US" sz="5200" dirty="0"/>
              <a:t>North Annex &amp; Conf. Center</a:t>
            </a:r>
          </a:p>
          <a:p>
            <a:pPr lvl="1">
              <a:lnSpc>
                <a:spcPts val="1800"/>
              </a:lnSpc>
              <a:buClr>
                <a:schemeClr val="tx1"/>
              </a:buClr>
              <a:buFont typeface="Arial" panose="020B0604020202020204" pitchFamily="34" charset="0"/>
              <a:buChar char="•"/>
            </a:pPr>
            <a:r>
              <a:rPr lang="en-US" sz="5200" dirty="0"/>
              <a:t>Auction / Sign Shop / Trades</a:t>
            </a:r>
          </a:p>
          <a:p>
            <a:endParaRPr lang="en-US" dirty="0"/>
          </a:p>
        </p:txBody>
      </p:sp>
      <p:sp>
        <p:nvSpPr>
          <p:cNvPr id="3" name="Rectangle 2">
            <a:extLst>
              <a:ext uri="{FF2B5EF4-FFF2-40B4-BE49-F238E27FC236}">
                <a16:creationId xmlns:a16="http://schemas.microsoft.com/office/drawing/2014/main" id="{35BC86EF-DE0F-490C-8D44-B3A3A46775A7}"/>
              </a:ext>
            </a:extLst>
          </p:cNvPr>
          <p:cNvSpPr/>
          <p:nvPr/>
        </p:nvSpPr>
        <p:spPr>
          <a:xfrm>
            <a:off x="370229" y="1780468"/>
            <a:ext cx="8570688" cy="338554"/>
          </a:xfrm>
          <a:prstGeom prst="rect">
            <a:avLst/>
          </a:prstGeom>
        </p:spPr>
        <p:txBody>
          <a:bodyPr wrap="square">
            <a:spAutoFit/>
          </a:bodyPr>
          <a:lstStyle/>
          <a:p>
            <a:r>
              <a:rPr lang="en-US" sz="1600" dirty="0"/>
              <a:t>Approximately 938 Statewide DOT Facility Structures</a:t>
            </a:r>
          </a:p>
        </p:txBody>
      </p:sp>
    </p:spTree>
    <p:extLst>
      <p:ext uri="{BB962C8B-B14F-4D97-AF65-F5344CB8AC3E}">
        <p14:creationId xmlns:p14="http://schemas.microsoft.com/office/powerpoint/2010/main" val="3509271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1244CB1-15CC-480A-BA54-0FEF63E942D6}"/>
              </a:ext>
            </a:extLst>
          </p:cNvPr>
          <p:cNvSpPr>
            <a:spLocks noGrp="1"/>
          </p:cNvSpPr>
          <p:nvPr>
            <p:ph type="sldNum" sz="quarter" idx="12"/>
          </p:nvPr>
        </p:nvSpPr>
        <p:spPr/>
        <p:txBody>
          <a:bodyPr/>
          <a:lstStyle/>
          <a:p>
            <a:fld id="{23271184-C17D-4E1C-AD3F-981E142E535C}" type="slidenum">
              <a:rPr lang="en-US" smtClean="0"/>
              <a:pPr/>
              <a:t>13</a:t>
            </a:fld>
            <a:endParaRPr lang="en-US" dirty="0"/>
          </a:p>
        </p:txBody>
      </p:sp>
      <p:sp>
        <p:nvSpPr>
          <p:cNvPr id="3" name="Title 15">
            <a:extLst>
              <a:ext uri="{FF2B5EF4-FFF2-40B4-BE49-F238E27FC236}">
                <a16:creationId xmlns:a16="http://schemas.microsoft.com/office/drawing/2014/main" id="{1401A975-173F-4CFB-B00D-F50C22D5577E}"/>
              </a:ext>
            </a:extLst>
          </p:cNvPr>
          <p:cNvSpPr txBox="1">
            <a:spLocks/>
          </p:cNvSpPr>
          <p:nvPr/>
        </p:nvSpPr>
        <p:spPr>
          <a:xfrm>
            <a:off x="370228" y="762000"/>
            <a:ext cx="7935572" cy="82296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a:solidFill>
                  <a:srgbClr val="800000"/>
                </a:solidFill>
              </a:rPr>
              <a:t>RESTRUCTURE CAPITAL PROGRAM</a:t>
            </a:r>
            <a:br>
              <a:rPr lang="en-US" sz="2800" dirty="0">
                <a:solidFill>
                  <a:srgbClr val="800000"/>
                </a:solidFill>
              </a:rPr>
            </a:br>
            <a:r>
              <a:rPr lang="en-US" sz="2400" dirty="0">
                <a:solidFill>
                  <a:schemeClr val="tx2"/>
                </a:solidFill>
              </a:rPr>
              <a:t>RESTRUCTURE &amp; INCREASE FUNDING</a:t>
            </a:r>
          </a:p>
          <a:p>
            <a:pPr algn="l"/>
            <a:br>
              <a:rPr lang="en-US" sz="3200" b="1" dirty="0">
                <a:solidFill>
                  <a:srgbClr val="800000"/>
                </a:solidFill>
              </a:rPr>
            </a:br>
            <a:endParaRPr lang="en-US" sz="3200" dirty="0"/>
          </a:p>
        </p:txBody>
      </p:sp>
      <p:sp>
        <p:nvSpPr>
          <p:cNvPr id="4" name="TextBox 3">
            <a:extLst>
              <a:ext uri="{FF2B5EF4-FFF2-40B4-BE49-F238E27FC236}">
                <a16:creationId xmlns:a16="http://schemas.microsoft.com/office/drawing/2014/main" id="{6CD8B3FC-C3CB-450C-B6C0-90415408A203}"/>
              </a:ext>
            </a:extLst>
          </p:cNvPr>
          <p:cNvSpPr txBox="1"/>
          <p:nvPr/>
        </p:nvSpPr>
        <p:spPr>
          <a:xfrm>
            <a:off x="1371600" y="2033349"/>
            <a:ext cx="6324599" cy="4062651"/>
          </a:xfrm>
          <a:prstGeom prst="rect">
            <a:avLst/>
          </a:prstGeom>
          <a:noFill/>
        </p:spPr>
        <p:txBody>
          <a:bodyPr wrap="square" rtlCol="0">
            <a:spAutoFit/>
          </a:bodyPr>
          <a:lstStyle/>
          <a:p>
            <a:pPr>
              <a:spcAft>
                <a:spcPts val="3600"/>
              </a:spcAft>
            </a:pPr>
            <a:r>
              <a:rPr lang="en-US" dirty="0"/>
              <a:t>The age of the buildings and structures are causing the building conditions to deteriorate faster than current practices and funding allows for facility repair, replacement or enhancement.  </a:t>
            </a:r>
          </a:p>
          <a:p>
            <a:pPr>
              <a:spcAft>
                <a:spcPts val="3600"/>
              </a:spcAft>
            </a:pPr>
            <a:r>
              <a:rPr lang="en-US" dirty="0"/>
              <a:t>Our recommendation is to put together a more structured maintenance program to increase the longevity of our buildings. Along with routine maintenance, restructuring the capital accounts will allow funding to be allocated based on overall priority, rather than specific project type priority. </a:t>
            </a:r>
          </a:p>
          <a:p>
            <a:pPr>
              <a:spcAft>
                <a:spcPts val="3600"/>
              </a:spcAft>
            </a:pPr>
            <a:r>
              <a:rPr lang="en-US" dirty="0"/>
              <a:t>Taking a comprehensive look at the funding, spending, facility needs, best practices, and cost centers has enabled us to compile the following for how to improve the facility infrastructure. </a:t>
            </a:r>
          </a:p>
        </p:txBody>
      </p:sp>
      <p:pic>
        <p:nvPicPr>
          <p:cNvPr id="5" name="Graphic 4">
            <a:extLst>
              <a:ext uri="{FF2B5EF4-FFF2-40B4-BE49-F238E27FC236}">
                <a16:creationId xmlns:a16="http://schemas.microsoft.com/office/drawing/2014/main" id="{594A803A-164E-4ACA-842C-62662FCFCF6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3400" y="2135623"/>
            <a:ext cx="731520" cy="731520"/>
          </a:xfrm>
          <a:prstGeom prst="rect">
            <a:avLst/>
          </a:prstGeom>
        </p:spPr>
      </p:pic>
      <p:pic>
        <p:nvPicPr>
          <p:cNvPr id="6" name="Graphic 5">
            <a:extLst>
              <a:ext uri="{FF2B5EF4-FFF2-40B4-BE49-F238E27FC236}">
                <a16:creationId xmlns:a16="http://schemas.microsoft.com/office/drawing/2014/main" id="{035AA070-8D60-446C-9A75-4BFB565188A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29743" y="3328749"/>
            <a:ext cx="735177" cy="822960"/>
          </a:xfrm>
          <a:prstGeom prst="rect">
            <a:avLst/>
          </a:prstGeom>
        </p:spPr>
      </p:pic>
      <p:pic>
        <p:nvPicPr>
          <p:cNvPr id="7" name="Graphic 6">
            <a:extLst>
              <a:ext uri="{FF2B5EF4-FFF2-40B4-BE49-F238E27FC236}">
                <a16:creationId xmlns:a16="http://schemas.microsoft.com/office/drawing/2014/main" id="{E0937349-A574-4973-AA40-5CEA7352EF7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33400" y="5181600"/>
            <a:ext cx="731520" cy="731520"/>
          </a:xfrm>
          <a:prstGeom prst="rect">
            <a:avLst/>
          </a:prstGeom>
        </p:spPr>
      </p:pic>
    </p:spTree>
    <p:extLst>
      <p:ext uri="{BB962C8B-B14F-4D97-AF65-F5344CB8AC3E}">
        <p14:creationId xmlns:p14="http://schemas.microsoft.com/office/powerpoint/2010/main" val="223522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DD656D1-3F52-4163-9969-F1161A7229A4}"/>
              </a:ext>
            </a:extLst>
          </p:cNvPr>
          <p:cNvSpPr>
            <a:spLocks noGrp="1"/>
          </p:cNvSpPr>
          <p:nvPr>
            <p:ph type="sldNum" sz="quarter" idx="12"/>
          </p:nvPr>
        </p:nvSpPr>
        <p:spPr/>
        <p:txBody>
          <a:bodyPr/>
          <a:lstStyle/>
          <a:p>
            <a:fld id="{23271184-C17D-4E1C-AD3F-981E142E535C}" type="slidenum">
              <a:rPr lang="en-US" smtClean="0"/>
              <a:pPr/>
              <a:t>14</a:t>
            </a:fld>
            <a:endParaRPr lang="en-US" dirty="0"/>
          </a:p>
        </p:txBody>
      </p:sp>
      <p:sp>
        <p:nvSpPr>
          <p:cNvPr id="3" name="Title 15">
            <a:extLst>
              <a:ext uri="{FF2B5EF4-FFF2-40B4-BE49-F238E27FC236}">
                <a16:creationId xmlns:a16="http://schemas.microsoft.com/office/drawing/2014/main" id="{DE9A2104-1B06-40B9-88CF-5A41B63D28B8}"/>
              </a:ext>
            </a:extLst>
          </p:cNvPr>
          <p:cNvSpPr txBox="1">
            <a:spLocks/>
          </p:cNvSpPr>
          <p:nvPr/>
        </p:nvSpPr>
        <p:spPr>
          <a:xfrm>
            <a:off x="370228" y="762000"/>
            <a:ext cx="7935572" cy="82296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a:solidFill>
                  <a:srgbClr val="800000"/>
                </a:solidFill>
              </a:rPr>
              <a:t>RESTRUCTURE CAPITAL PROGRAM</a:t>
            </a:r>
            <a:br>
              <a:rPr lang="en-US" sz="2800" dirty="0">
                <a:solidFill>
                  <a:srgbClr val="800000"/>
                </a:solidFill>
              </a:rPr>
            </a:br>
            <a:r>
              <a:rPr lang="en-US" sz="2400" dirty="0">
                <a:solidFill>
                  <a:schemeClr val="tx2"/>
                </a:solidFill>
              </a:rPr>
              <a:t>INCREASED CAPITAL FUNDING</a:t>
            </a:r>
          </a:p>
          <a:p>
            <a:pPr algn="l"/>
            <a:br>
              <a:rPr lang="en-US" sz="3200" b="1" dirty="0">
                <a:solidFill>
                  <a:srgbClr val="800000"/>
                </a:solidFill>
              </a:rPr>
            </a:br>
            <a:endParaRPr lang="en-US" sz="3200" dirty="0"/>
          </a:p>
        </p:txBody>
      </p:sp>
      <p:sp>
        <p:nvSpPr>
          <p:cNvPr id="6" name="TextBox 5">
            <a:extLst>
              <a:ext uri="{FF2B5EF4-FFF2-40B4-BE49-F238E27FC236}">
                <a16:creationId xmlns:a16="http://schemas.microsoft.com/office/drawing/2014/main" id="{2E7A20FF-69A0-45E6-936B-D7378DAC270D}"/>
              </a:ext>
            </a:extLst>
          </p:cNvPr>
          <p:cNvSpPr txBox="1"/>
          <p:nvPr/>
        </p:nvSpPr>
        <p:spPr>
          <a:xfrm>
            <a:off x="497732" y="1974370"/>
            <a:ext cx="2778868" cy="3160096"/>
          </a:xfrm>
          <a:prstGeom prst="rect">
            <a:avLst/>
          </a:prstGeom>
          <a:noFill/>
        </p:spPr>
        <p:txBody>
          <a:bodyPr wrap="square" rtlCol="0">
            <a:spAutoFit/>
          </a:bodyPr>
          <a:lstStyle/>
          <a:p>
            <a:pPr marL="0" lvl="1">
              <a:lnSpc>
                <a:spcPts val="2000"/>
              </a:lnSpc>
              <a:spcAft>
                <a:spcPts val="1200"/>
              </a:spcAft>
            </a:pPr>
            <a:r>
              <a:rPr lang="en-US" b="1" dirty="0"/>
              <a:t>CAPITAL ACCOUNTS FOR </a:t>
            </a:r>
            <a:br>
              <a:rPr lang="en-US" b="1" dirty="0"/>
            </a:br>
            <a:r>
              <a:rPr lang="en-US" b="1" dirty="0"/>
              <a:t>FACILITIES PROJECTS </a:t>
            </a:r>
          </a:p>
          <a:p>
            <a:pPr marL="285750" lvl="1" indent="-285750">
              <a:lnSpc>
                <a:spcPts val="1900"/>
              </a:lnSpc>
              <a:spcAft>
                <a:spcPts val="1200"/>
              </a:spcAft>
              <a:buFont typeface="Arial" panose="020B0604020202020204" pitchFamily="34" charset="0"/>
              <a:buChar char="•"/>
            </a:pPr>
            <a:r>
              <a:rPr lang="en-US" sz="1600" dirty="0"/>
              <a:t>Facility Enhancements </a:t>
            </a:r>
            <a:br>
              <a:rPr lang="en-US" sz="1600" dirty="0"/>
            </a:br>
            <a:r>
              <a:rPr lang="en-US" sz="1600" dirty="0"/>
              <a:t>and Extensions  </a:t>
            </a:r>
          </a:p>
          <a:p>
            <a:pPr marL="285750" lvl="1" indent="-285750">
              <a:lnSpc>
                <a:spcPts val="1900"/>
              </a:lnSpc>
              <a:spcAft>
                <a:spcPts val="1200"/>
              </a:spcAft>
              <a:buFont typeface="Arial" panose="020B0604020202020204" pitchFamily="34" charset="0"/>
              <a:buChar char="•"/>
            </a:pPr>
            <a:r>
              <a:rPr lang="en-US" sz="1600" dirty="0"/>
              <a:t>Facility Preservation </a:t>
            </a:r>
            <a:br>
              <a:rPr lang="en-US" sz="1600" dirty="0"/>
            </a:br>
            <a:r>
              <a:rPr lang="en-US" sz="1600" dirty="0"/>
              <a:t>and Repair</a:t>
            </a:r>
          </a:p>
          <a:p>
            <a:pPr marL="285750" lvl="1" indent="-285750">
              <a:lnSpc>
                <a:spcPts val="1900"/>
              </a:lnSpc>
              <a:spcAft>
                <a:spcPts val="1200"/>
              </a:spcAft>
              <a:buFont typeface="Arial" panose="020B0604020202020204" pitchFamily="34" charset="0"/>
              <a:buChar char="•"/>
            </a:pPr>
            <a:r>
              <a:rPr lang="en-US" sz="1600" dirty="0"/>
              <a:t>MVE</a:t>
            </a:r>
          </a:p>
          <a:p>
            <a:pPr marL="285750" lvl="1" indent="-285750">
              <a:lnSpc>
                <a:spcPts val="1900"/>
              </a:lnSpc>
              <a:spcAft>
                <a:spcPts val="1200"/>
              </a:spcAft>
              <a:buFont typeface="Arial" panose="020B0604020202020204" pitchFamily="34" charset="0"/>
              <a:buChar char="•"/>
            </a:pPr>
            <a:r>
              <a:rPr lang="en-US" sz="1600" dirty="0"/>
              <a:t>MVD</a:t>
            </a:r>
          </a:p>
          <a:p>
            <a:pPr marL="285750" lvl="1" indent="-285750">
              <a:lnSpc>
                <a:spcPts val="1900"/>
              </a:lnSpc>
              <a:spcAft>
                <a:spcPts val="1200"/>
              </a:spcAft>
              <a:buFont typeface="Arial" panose="020B0604020202020204" pitchFamily="34" charset="0"/>
              <a:buChar char="•"/>
            </a:pPr>
            <a:r>
              <a:rPr lang="en-US" sz="1600" dirty="0"/>
              <a:t>Rest Areas</a:t>
            </a:r>
          </a:p>
        </p:txBody>
      </p:sp>
      <p:graphicFrame>
        <p:nvGraphicFramePr>
          <p:cNvPr id="7" name="Content Placeholder 2">
            <a:extLst>
              <a:ext uri="{FF2B5EF4-FFF2-40B4-BE49-F238E27FC236}">
                <a16:creationId xmlns:a16="http://schemas.microsoft.com/office/drawing/2014/main" id="{6E2D75AF-EF60-4878-8D41-2FCE01B85890}"/>
              </a:ext>
            </a:extLst>
          </p:cNvPr>
          <p:cNvGraphicFramePr>
            <a:graphicFrameLocks/>
          </p:cNvGraphicFramePr>
          <p:nvPr>
            <p:extLst>
              <p:ext uri="{D42A27DB-BD31-4B8C-83A1-F6EECF244321}">
                <p14:modId xmlns:p14="http://schemas.microsoft.com/office/powerpoint/2010/main" val="3917224294"/>
              </p:ext>
            </p:extLst>
          </p:nvPr>
        </p:nvGraphicFramePr>
        <p:xfrm>
          <a:off x="3878904" y="2362200"/>
          <a:ext cx="4353128" cy="3962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ectangle 7">
            <a:extLst>
              <a:ext uri="{FF2B5EF4-FFF2-40B4-BE49-F238E27FC236}">
                <a16:creationId xmlns:a16="http://schemas.microsoft.com/office/drawing/2014/main" id="{0C116340-BD40-4C43-A1C6-054AD4219756}"/>
              </a:ext>
            </a:extLst>
          </p:cNvPr>
          <p:cNvSpPr/>
          <p:nvPr/>
        </p:nvSpPr>
        <p:spPr>
          <a:xfrm>
            <a:off x="3769468" y="1974370"/>
            <a:ext cx="4572000" cy="348813"/>
          </a:xfrm>
          <a:prstGeom prst="rect">
            <a:avLst/>
          </a:prstGeom>
        </p:spPr>
        <p:txBody>
          <a:bodyPr>
            <a:spAutoFit/>
          </a:bodyPr>
          <a:lstStyle/>
          <a:p>
            <a:pPr marL="0" lvl="1">
              <a:lnSpc>
                <a:spcPts val="2000"/>
              </a:lnSpc>
              <a:spcAft>
                <a:spcPts val="1200"/>
              </a:spcAft>
            </a:pPr>
            <a:r>
              <a:rPr lang="en-US" b="1" dirty="0"/>
              <a:t>INCREASED CAPITAL FUNDING</a:t>
            </a:r>
          </a:p>
        </p:txBody>
      </p:sp>
    </p:spTree>
    <p:extLst>
      <p:ext uri="{BB962C8B-B14F-4D97-AF65-F5344CB8AC3E}">
        <p14:creationId xmlns:p14="http://schemas.microsoft.com/office/powerpoint/2010/main" val="16689637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92CEFAD-F068-478F-9AB6-565C0B9F701D}"/>
              </a:ext>
            </a:extLst>
          </p:cNvPr>
          <p:cNvSpPr txBox="1"/>
          <p:nvPr/>
        </p:nvSpPr>
        <p:spPr>
          <a:xfrm>
            <a:off x="447676" y="971808"/>
            <a:ext cx="8134350" cy="523220"/>
          </a:xfrm>
          <a:prstGeom prst="rect">
            <a:avLst/>
          </a:prstGeom>
          <a:noFill/>
        </p:spPr>
        <p:txBody>
          <a:bodyPr wrap="square" rtlCol="0">
            <a:spAutoFit/>
          </a:bodyPr>
          <a:lstStyle/>
          <a:p>
            <a:r>
              <a:rPr lang="en-US" sz="2800" b="1" spc="80" dirty="0">
                <a:solidFill>
                  <a:srgbClr val="800000"/>
                </a:solidFill>
                <a:latin typeface="+mj-lt"/>
              </a:rPr>
              <a:t>MODAL PROGRAM APPROPRIATIONS</a:t>
            </a:r>
          </a:p>
        </p:txBody>
      </p:sp>
      <p:graphicFrame>
        <p:nvGraphicFramePr>
          <p:cNvPr id="10" name="Table 9">
            <a:extLst>
              <a:ext uri="{FF2B5EF4-FFF2-40B4-BE49-F238E27FC236}">
                <a16:creationId xmlns:a16="http://schemas.microsoft.com/office/drawing/2014/main" id="{3A010D79-0305-4708-ADF1-A27F6412E04A}"/>
              </a:ext>
            </a:extLst>
          </p:cNvPr>
          <p:cNvGraphicFramePr>
            <a:graphicFrameLocks noGrp="1"/>
          </p:cNvGraphicFramePr>
          <p:nvPr>
            <p:extLst>
              <p:ext uri="{D42A27DB-BD31-4B8C-83A1-F6EECF244321}">
                <p14:modId xmlns:p14="http://schemas.microsoft.com/office/powerpoint/2010/main" val="2844528832"/>
              </p:ext>
            </p:extLst>
          </p:nvPr>
        </p:nvGraphicFramePr>
        <p:xfrm>
          <a:off x="523876" y="1713376"/>
          <a:ext cx="7848600" cy="4182610"/>
        </p:xfrm>
        <a:graphic>
          <a:graphicData uri="http://schemas.openxmlformats.org/drawingml/2006/table">
            <a:tbl>
              <a:tblPr firstRow="1" bandRow="1">
                <a:tableStyleId>{5C22544A-7EE6-4342-B048-85BDC9FD1C3A}</a:tableStyleId>
              </a:tblPr>
              <a:tblGrid>
                <a:gridCol w="1962150">
                  <a:extLst>
                    <a:ext uri="{9D8B030D-6E8A-4147-A177-3AD203B41FA5}">
                      <a16:colId xmlns:a16="http://schemas.microsoft.com/office/drawing/2014/main" val="3387879057"/>
                    </a:ext>
                  </a:extLst>
                </a:gridCol>
                <a:gridCol w="1962150">
                  <a:extLst>
                    <a:ext uri="{9D8B030D-6E8A-4147-A177-3AD203B41FA5}">
                      <a16:colId xmlns:a16="http://schemas.microsoft.com/office/drawing/2014/main" val="1861506818"/>
                    </a:ext>
                  </a:extLst>
                </a:gridCol>
                <a:gridCol w="1962150">
                  <a:extLst>
                    <a:ext uri="{9D8B030D-6E8A-4147-A177-3AD203B41FA5}">
                      <a16:colId xmlns:a16="http://schemas.microsoft.com/office/drawing/2014/main" val="3142566824"/>
                    </a:ext>
                  </a:extLst>
                </a:gridCol>
                <a:gridCol w="1962150">
                  <a:extLst>
                    <a:ext uri="{9D8B030D-6E8A-4147-A177-3AD203B41FA5}">
                      <a16:colId xmlns:a16="http://schemas.microsoft.com/office/drawing/2014/main" val="467904483"/>
                    </a:ext>
                  </a:extLst>
                </a:gridCol>
              </a:tblGrid>
              <a:tr h="804963">
                <a:tc>
                  <a:txBody>
                    <a:bodyPr/>
                    <a:lstStyle/>
                    <a:p>
                      <a:pPr algn="ctr"/>
                      <a:r>
                        <a:rPr lang="en-US" sz="1600" b="1" dirty="0">
                          <a:latin typeface="+mj-lt"/>
                        </a:rPr>
                        <a:t>ITEM</a:t>
                      </a:r>
                    </a:p>
                  </a:txBody>
                  <a:tcPr anchor="ctr">
                    <a:lnL w="12700" cmpd="sng">
                      <a:noFill/>
                    </a:lnL>
                    <a:lnR w="12700" cmpd="sng">
                      <a:noFill/>
                    </a:lnR>
                    <a:lnT w="12700" cmpd="sng">
                      <a:noFill/>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latin typeface="+mj-lt"/>
                        </a:rPr>
                        <a:t>FY21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latin typeface="+mj-lt"/>
                        </a:rPr>
                        <a:t>APPROPRIATION</a:t>
                      </a:r>
                    </a:p>
                  </a:txBody>
                  <a:tcPr anchor="ctr">
                    <a:lnL w="12700" cmpd="sng">
                      <a:noFill/>
                    </a:lnL>
                    <a:lnR w="9525"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latin typeface="+mj-lt"/>
                        </a:rPr>
                        <a:t>ADJUSTMENTS</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r>
                        <a:rPr lang="en-US" sz="1600" b="1" kern="1200" dirty="0">
                          <a:solidFill>
                            <a:schemeClr val="bg1"/>
                          </a:solidFill>
                          <a:latin typeface="+mn-lt"/>
                          <a:ea typeface="+mn-ea"/>
                          <a:cs typeface="+mn-cs"/>
                        </a:rPr>
                        <a:t>FY22/23</a:t>
                      </a:r>
                    </a:p>
                    <a:p>
                      <a:pPr algn="ctr"/>
                      <a:r>
                        <a:rPr lang="en-US" sz="1600" b="1" kern="1200" dirty="0">
                          <a:solidFill>
                            <a:schemeClr val="bg1"/>
                          </a:solidFill>
                          <a:latin typeface="+mn-lt"/>
                          <a:ea typeface="+mn-ea"/>
                          <a:cs typeface="+mn-cs"/>
                        </a:rPr>
                        <a:t> DOT REQUEST*</a:t>
                      </a:r>
                      <a:endParaRPr lang="en-US" sz="1600" b="1" kern="1100" spc="100" baseline="0" dirty="0">
                        <a:solidFill>
                          <a:schemeClr val="bg1"/>
                        </a:solidFill>
                        <a:latin typeface="+mn-lt"/>
                        <a:ea typeface="+mn-ea"/>
                        <a:cs typeface="+mn-cs"/>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2858427104"/>
                  </a:ext>
                </a:extLst>
              </a:tr>
              <a:tr h="574875">
                <a:tc>
                  <a:txBody>
                    <a:bodyPr/>
                    <a:lstStyle/>
                    <a:p>
                      <a:pPr marL="0" marR="0" lvl="0" algn="r">
                        <a:lnSpc>
                          <a:spcPct val="107000"/>
                        </a:lnSpc>
                        <a:spcBef>
                          <a:spcPts val="0"/>
                        </a:spcBef>
                        <a:spcAft>
                          <a:spcPts val="800"/>
                        </a:spcAft>
                      </a:pP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Commercial service </a:t>
                      </a:r>
                      <a:b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b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vertical infrastructure</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$1,000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$900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$1,900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1720284"/>
                  </a:ext>
                </a:extLst>
              </a:tr>
              <a:tr h="566275">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General aviation </a:t>
                      </a:r>
                      <a:b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b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vertical infrastructure</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$650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$350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$1,000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1693719"/>
                  </a:ext>
                </a:extLst>
              </a:tr>
              <a:tr h="566275">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State Recreational Trails</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$1,000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$1,500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$2,500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48215945"/>
                  </a:ext>
                </a:extLst>
              </a:tr>
              <a:tr h="566275">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Public Transit Infrastructure Fund</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$500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$1,000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$1,500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08318216"/>
                  </a:ext>
                </a:extLst>
              </a:tr>
              <a:tr h="566275">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Railroad Revolving Loan </a:t>
                      </a:r>
                      <a:b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br>
                      <a:r>
                        <a:rPr lang="en-US" sz="1400" b="1" dirty="0">
                          <a:solidFill>
                            <a:schemeClr val="bg2">
                              <a:lumMod val="10000"/>
                            </a:schemeClr>
                          </a:solidFill>
                          <a:effectLst/>
                          <a:latin typeface="+mj-lt"/>
                          <a:ea typeface="Calibri" panose="020F0502020204030204" pitchFamily="34" charset="0"/>
                          <a:cs typeface="Times New Roman" panose="02020603050405020304" pitchFamily="18" charset="0"/>
                        </a:rPr>
                        <a:t>and Grant Program</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$500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bg2">
                              <a:lumMod val="10000"/>
                            </a:schemeClr>
                          </a:solidFill>
                          <a:latin typeface="+mn-lt"/>
                          <a:ea typeface="+mn-ea"/>
                          <a:cs typeface="+mn-cs"/>
                        </a:rPr>
                        <a:t>$1,500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2">
                              <a:lumMod val="10000"/>
                            </a:schemeClr>
                          </a:solidFill>
                          <a:latin typeface="+mj-lt"/>
                        </a:rPr>
                        <a:t>$2,000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8731446"/>
                  </a:ext>
                </a:extLst>
              </a:tr>
              <a:tr h="537672">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effectLst/>
                          <a:latin typeface="+mj-lt"/>
                          <a:ea typeface="Calibri" panose="020F0502020204030204" pitchFamily="34" charset="0"/>
                          <a:cs typeface="Times New Roman" panose="02020603050405020304" pitchFamily="18" charset="0"/>
                        </a:rPr>
                        <a:t>TOTAL</a:t>
                      </a:r>
                    </a:p>
                  </a:txBody>
                  <a:tcPr anchor="ctr">
                    <a:lnL w="12700"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a:r>
                        <a:rPr lang="en-US" sz="1400" b="1" dirty="0">
                          <a:solidFill>
                            <a:schemeClr val="bg1"/>
                          </a:solidFill>
                          <a:latin typeface="+mj-lt"/>
                        </a:rPr>
                        <a:t>$3,650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algn="ctr"/>
                      <a:r>
                        <a:rPr lang="en-US" sz="1400" b="1" dirty="0">
                          <a:solidFill>
                            <a:schemeClr val="bg1"/>
                          </a:solidFill>
                          <a:latin typeface="+mj-lt"/>
                        </a:rPr>
                        <a:t>$5,250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mj-lt"/>
                        </a:rPr>
                        <a:t>$8,900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3058426148"/>
                  </a:ext>
                </a:extLst>
              </a:tr>
            </a:tbl>
          </a:graphicData>
        </a:graphic>
      </p:graphicFrame>
      <p:sp>
        <p:nvSpPr>
          <p:cNvPr id="11" name="TextBox 10">
            <a:extLst>
              <a:ext uri="{FF2B5EF4-FFF2-40B4-BE49-F238E27FC236}">
                <a16:creationId xmlns:a16="http://schemas.microsoft.com/office/drawing/2014/main" id="{1B52CD2E-A310-4520-AF76-12DC42BF6EFC}"/>
              </a:ext>
            </a:extLst>
          </p:cNvPr>
          <p:cNvSpPr txBox="1"/>
          <p:nvPr/>
        </p:nvSpPr>
        <p:spPr>
          <a:xfrm>
            <a:off x="7315200" y="1123400"/>
            <a:ext cx="1641795" cy="276999"/>
          </a:xfrm>
          <a:prstGeom prst="rect">
            <a:avLst/>
          </a:prstGeom>
          <a:noFill/>
        </p:spPr>
        <p:txBody>
          <a:bodyPr wrap="square" rtlCol="0">
            <a:spAutoFit/>
          </a:bodyPr>
          <a:lstStyle/>
          <a:p>
            <a:r>
              <a:rPr lang="en-US" sz="1200" i="1" dirty="0">
                <a:latin typeface="+mj-lt"/>
              </a:rPr>
              <a:t>($000 omitted)</a:t>
            </a:r>
          </a:p>
        </p:txBody>
      </p:sp>
      <p:sp>
        <p:nvSpPr>
          <p:cNvPr id="2" name="Slide Number Placeholder 1">
            <a:extLst>
              <a:ext uri="{FF2B5EF4-FFF2-40B4-BE49-F238E27FC236}">
                <a16:creationId xmlns:a16="http://schemas.microsoft.com/office/drawing/2014/main" id="{336EBAFB-ABFD-42FC-B4D8-7CCA2885F13A}"/>
              </a:ext>
            </a:extLst>
          </p:cNvPr>
          <p:cNvSpPr>
            <a:spLocks noGrp="1"/>
          </p:cNvSpPr>
          <p:nvPr>
            <p:ph type="sldNum" sz="quarter" idx="4"/>
          </p:nvPr>
        </p:nvSpPr>
        <p:spPr/>
        <p:txBody>
          <a:bodyPr/>
          <a:lstStyle/>
          <a:p>
            <a:fld id="{9B44124D-C471-46D2-803A-34C78BE64E2A}" type="slidenum">
              <a:rPr lang="en-US" smtClean="0"/>
              <a:pPr/>
              <a:t>15</a:t>
            </a:fld>
            <a:endParaRPr lang="en-US" dirty="0"/>
          </a:p>
        </p:txBody>
      </p:sp>
      <p:sp>
        <p:nvSpPr>
          <p:cNvPr id="8" name="TextBox 7">
            <a:extLst>
              <a:ext uri="{FF2B5EF4-FFF2-40B4-BE49-F238E27FC236}">
                <a16:creationId xmlns:a16="http://schemas.microsoft.com/office/drawing/2014/main" id="{099E1A9E-472F-4C79-B771-853F4F0855AA}"/>
              </a:ext>
            </a:extLst>
          </p:cNvPr>
          <p:cNvSpPr txBox="1"/>
          <p:nvPr/>
        </p:nvSpPr>
        <p:spPr>
          <a:xfrm>
            <a:off x="485776" y="5895986"/>
            <a:ext cx="7924800" cy="307777"/>
          </a:xfrm>
          <a:prstGeom prst="rect">
            <a:avLst/>
          </a:prstGeom>
          <a:noFill/>
        </p:spPr>
        <p:txBody>
          <a:bodyPr wrap="square" rtlCol="0">
            <a:spAutoFit/>
          </a:bodyPr>
          <a:lstStyle/>
          <a:p>
            <a:pPr algn="r"/>
            <a:r>
              <a:rPr lang="en-US" sz="1400" dirty="0">
                <a:latin typeface="+mj-lt"/>
              </a:rPr>
              <a:t>*Appropriations requested from Rebuild Iowa’s Infrastructure Fund (RIIF)</a:t>
            </a:r>
          </a:p>
        </p:txBody>
      </p:sp>
    </p:spTree>
    <p:extLst>
      <p:ext uri="{BB962C8B-B14F-4D97-AF65-F5344CB8AC3E}">
        <p14:creationId xmlns:p14="http://schemas.microsoft.com/office/powerpoint/2010/main" val="2923897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FB86A030-A091-4659-B394-C4E400ED5CDF}"/>
              </a:ext>
            </a:extLst>
          </p:cNvPr>
          <p:cNvGrpSpPr/>
          <p:nvPr/>
        </p:nvGrpSpPr>
        <p:grpSpPr>
          <a:xfrm>
            <a:off x="228600" y="4423838"/>
            <a:ext cx="8356660" cy="1143454"/>
            <a:chOff x="228600" y="5714546"/>
            <a:chExt cx="8356660" cy="1143454"/>
          </a:xfrm>
        </p:grpSpPr>
        <p:sp>
          <p:nvSpPr>
            <p:cNvPr id="4" name="Rectangle 3">
              <a:extLst>
                <a:ext uri="{FF2B5EF4-FFF2-40B4-BE49-F238E27FC236}">
                  <a16:creationId xmlns:a16="http://schemas.microsoft.com/office/drawing/2014/main" id="{22E318E3-965A-4BE4-B3B2-C8D895D158E1}"/>
                </a:ext>
              </a:extLst>
            </p:cNvPr>
            <p:cNvSpPr/>
            <p:nvPr/>
          </p:nvSpPr>
          <p:spPr>
            <a:xfrm>
              <a:off x="228600" y="5714547"/>
              <a:ext cx="3756770" cy="1142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F3C22A0-04A7-448A-B179-ACEE1057E48E}"/>
                </a:ext>
              </a:extLst>
            </p:cNvPr>
            <p:cNvSpPr/>
            <p:nvPr/>
          </p:nvSpPr>
          <p:spPr>
            <a:xfrm>
              <a:off x="3985370" y="5714546"/>
              <a:ext cx="2231750" cy="1142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6AEED8DF-B5DE-4A51-855C-1D24FE7E4303}"/>
                </a:ext>
              </a:extLst>
            </p:cNvPr>
            <p:cNvSpPr/>
            <p:nvPr/>
          </p:nvSpPr>
          <p:spPr>
            <a:xfrm>
              <a:off x="6217120" y="5715001"/>
              <a:ext cx="745936" cy="114299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35118BF0-1E1A-4B4C-885C-85A4979ED728}"/>
                </a:ext>
              </a:extLst>
            </p:cNvPr>
            <p:cNvSpPr/>
            <p:nvPr/>
          </p:nvSpPr>
          <p:spPr>
            <a:xfrm>
              <a:off x="6963056" y="5715001"/>
              <a:ext cx="1622204" cy="1142999"/>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idx="4294967295"/>
          </p:nvPr>
        </p:nvSpPr>
        <p:spPr>
          <a:xfrm>
            <a:off x="381000" y="757238"/>
            <a:ext cx="8763000" cy="1143000"/>
          </a:xfrm>
          <a:prstGeom prst="rect">
            <a:avLst/>
          </a:prstGeom>
        </p:spPr>
        <p:txBody>
          <a:bodyPr>
            <a:noAutofit/>
          </a:bodyPr>
          <a:lstStyle/>
          <a:p>
            <a:pPr algn="l"/>
            <a:r>
              <a:rPr lang="en-US" sz="2800" b="1" dirty="0">
                <a:solidFill>
                  <a:srgbClr val="800000"/>
                </a:solidFill>
              </a:rPr>
              <a:t>FUNDING SOURCE – </a:t>
            </a:r>
            <a:r>
              <a:rPr lang="en-US" sz="2400" dirty="0">
                <a:solidFill>
                  <a:srgbClr val="800000"/>
                </a:solidFill>
              </a:rPr>
              <a:t>ROAD USE TAX FUND (RUTF)</a:t>
            </a:r>
            <a:endParaRPr lang="en-US" sz="2800" dirty="0">
              <a:solidFill>
                <a:srgbClr val="800000"/>
              </a:solidFill>
            </a:endParaRPr>
          </a:p>
        </p:txBody>
      </p:sp>
      <p:sp>
        <p:nvSpPr>
          <p:cNvPr id="3" name="Content Placeholder 2"/>
          <p:cNvSpPr>
            <a:spLocks noGrp="1"/>
          </p:cNvSpPr>
          <p:nvPr>
            <p:ph idx="4294967295"/>
          </p:nvPr>
        </p:nvSpPr>
        <p:spPr>
          <a:xfrm>
            <a:off x="457200" y="1409700"/>
            <a:ext cx="8686800" cy="2486025"/>
          </a:xfrm>
          <a:prstGeom prst="rect">
            <a:avLst/>
          </a:prstGeom>
        </p:spPr>
        <p:txBody>
          <a:bodyPr>
            <a:normAutofit/>
          </a:bodyPr>
          <a:lstStyle/>
          <a:p>
            <a:pPr marL="0" indent="0">
              <a:buNone/>
            </a:pPr>
            <a:r>
              <a:rPr lang="en-US" sz="2000" dirty="0">
                <a:solidFill>
                  <a:srgbClr val="55565A"/>
                </a:solidFill>
                <a:latin typeface="+mj-lt"/>
              </a:rPr>
              <a:t>Iowa Constitution limits use of RUTF exclusively to construction, maintenance, and supervision of highways.</a:t>
            </a:r>
            <a:br>
              <a:rPr lang="en-US" sz="2000" dirty="0">
                <a:solidFill>
                  <a:srgbClr val="55565A"/>
                </a:solidFill>
                <a:latin typeface="+mj-lt"/>
              </a:rPr>
            </a:br>
            <a:endParaRPr lang="en-US" sz="2000" dirty="0">
              <a:solidFill>
                <a:srgbClr val="55565A"/>
              </a:solidFill>
              <a:latin typeface="+mj-lt"/>
            </a:endParaRPr>
          </a:p>
          <a:p>
            <a:pPr marL="0" indent="0">
              <a:buNone/>
            </a:pPr>
            <a:r>
              <a:rPr lang="en-US" sz="2000" dirty="0">
                <a:solidFill>
                  <a:srgbClr val="55565A"/>
                </a:solidFill>
                <a:latin typeface="+mj-lt"/>
              </a:rPr>
              <a:t>Iowa DOT is not funded through the general fund, our operations funding comes from the RUTF and the Primary Road Fund, </a:t>
            </a:r>
            <a:r>
              <a:rPr lang="en-US" sz="2000" i="1" dirty="0">
                <a:solidFill>
                  <a:srgbClr val="55565A"/>
                </a:solidFill>
                <a:latin typeface="+mj-lt"/>
              </a:rPr>
              <a:t>but only as appropriated by the legislature</a:t>
            </a:r>
            <a:r>
              <a:rPr lang="en-US" sz="2000" dirty="0">
                <a:solidFill>
                  <a:srgbClr val="55565A"/>
                </a:solidFill>
                <a:latin typeface="+mj-lt"/>
              </a:rPr>
              <a:t>.</a:t>
            </a:r>
          </a:p>
        </p:txBody>
      </p:sp>
      <p:grpSp>
        <p:nvGrpSpPr>
          <p:cNvPr id="13" name="Group 12"/>
          <p:cNvGrpSpPr/>
          <p:nvPr/>
        </p:nvGrpSpPr>
        <p:grpSpPr>
          <a:xfrm>
            <a:off x="228600" y="3962400"/>
            <a:ext cx="8356660" cy="1604664"/>
            <a:chOff x="228600" y="3962400"/>
            <a:chExt cx="8356660" cy="1604664"/>
          </a:xfrm>
        </p:grpSpPr>
        <p:sp>
          <p:nvSpPr>
            <p:cNvPr id="16" name="Rectangle 15"/>
            <p:cNvSpPr/>
            <p:nvPr/>
          </p:nvSpPr>
          <p:spPr>
            <a:xfrm>
              <a:off x="228600" y="4424065"/>
              <a:ext cx="3756770" cy="1142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mj-lt"/>
                </a:rPr>
                <a:t>47.5%</a:t>
              </a:r>
            </a:p>
            <a:p>
              <a:pPr algn="ctr"/>
              <a:r>
                <a:rPr lang="en-US" sz="1600" spc="100" dirty="0">
                  <a:latin typeface="+mj-lt"/>
                </a:rPr>
                <a:t>PRIMARY ROAD FUND</a:t>
              </a:r>
            </a:p>
          </p:txBody>
        </p:sp>
        <p:sp>
          <p:nvSpPr>
            <p:cNvPr id="17" name="Rectangle 16"/>
            <p:cNvSpPr/>
            <p:nvPr/>
          </p:nvSpPr>
          <p:spPr>
            <a:xfrm>
              <a:off x="3985370" y="4424065"/>
              <a:ext cx="2231750" cy="1142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mj-lt"/>
                </a:rPr>
                <a:t>24.5%</a:t>
              </a:r>
            </a:p>
            <a:p>
              <a:pPr algn="ctr"/>
              <a:r>
                <a:rPr lang="en-US" sz="1600" spc="100" dirty="0">
                  <a:latin typeface="+mj-lt"/>
                </a:rPr>
                <a:t>SECONDARY </a:t>
              </a:r>
              <a:br>
                <a:rPr lang="en-US" sz="1600" spc="100" dirty="0">
                  <a:latin typeface="+mj-lt"/>
                </a:rPr>
              </a:br>
              <a:r>
                <a:rPr lang="en-US" sz="1600" spc="100" dirty="0">
                  <a:latin typeface="+mj-lt"/>
                </a:rPr>
                <a:t>ROAD FUND </a:t>
              </a:r>
            </a:p>
          </p:txBody>
        </p:sp>
        <p:sp>
          <p:nvSpPr>
            <p:cNvPr id="18" name="Rectangle 17"/>
            <p:cNvSpPr/>
            <p:nvPr/>
          </p:nvSpPr>
          <p:spPr>
            <a:xfrm>
              <a:off x="6963056" y="4424065"/>
              <a:ext cx="1622204" cy="1142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mj-lt"/>
                </a:rPr>
                <a:t>20%</a:t>
              </a:r>
            </a:p>
            <a:p>
              <a:pPr algn="ctr"/>
              <a:r>
                <a:rPr lang="en-US" sz="1600" spc="100" dirty="0">
                  <a:latin typeface="+mj-lt"/>
                </a:rPr>
                <a:t>CITY STREET FUND</a:t>
              </a:r>
            </a:p>
          </p:txBody>
        </p:sp>
        <p:sp>
          <p:nvSpPr>
            <p:cNvPr id="19" name="Rectangle 18"/>
            <p:cNvSpPr/>
            <p:nvPr/>
          </p:nvSpPr>
          <p:spPr>
            <a:xfrm>
              <a:off x="6172200" y="4424065"/>
              <a:ext cx="869480" cy="1142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mj-lt"/>
                </a:rPr>
                <a:t>8%</a:t>
              </a:r>
            </a:p>
            <a:p>
              <a:pPr algn="ctr"/>
              <a:r>
                <a:rPr lang="en-US" sz="1400" dirty="0">
                  <a:latin typeface="+mj-lt"/>
                </a:rPr>
                <a:t>FARM TO MARKET FUND</a:t>
              </a:r>
            </a:p>
          </p:txBody>
        </p:sp>
        <p:sp>
          <p:nvSpPr>
            <p:cNvPr id="10" name="Rectangle 9"/>
            <p:cNvSpPr/>
            <p:nvPr/>
          </p:nvSpPr>
          <p:spPr>
            <a:xfrm>
              <a:off x="228600" y="3962400"/>
              <a:ext cx="8356660" cy="461665"/>
            </a:xfrm>
            <a:prstGeom prst="rect">
              <a:avLst/>
            </a:prstGeom>
          </p:spPr>
          <p:txBody>
            <a:bodyPr wrap="square">
              <a:spAutoFit/>
            </a:bodyPr>
            <a:lstStyle/>
            <a:p>
              <a:pPr algn="ctr"/>
              <a:r>
                <a:rPr lang="en-US" sz="2400" b="1" dirty="0">
                  <a:solidFill>
                    <a:srgbClr val="800000"/>
                  </a:solidFill>
                </a:rPr>
                <a:t>RUTF distribution</a:t>
              </a:r>
            </a:p>
          </p:txBody>
        </p:sp>
      </p:grpSp>
      <p:sp>
        <p:nvSpPr>
          <p:cNvPr id="6" name="Slide Number Placeholder 5">
            <a:extLst>
              <a:ext uri="{FF2B5EF4-FFF2-40B4-BE49-F238E27FC236}">
                <a16:creationId xmlns:a16="http://schemas.microsoft.com/office/drawing/2014/main" id="{0E63F51F-DCE3-4F53-9187-DDD4C7D98758}"/>
              </a:ext>
            </a:extLst>
          </p:cNvPr>
          <p:cNvSpPr>
            <a:spLocks noGrp="1"/>
          </p:cNvSpPr>
          <p:nvPr>
            <p:ph type="sldNum" sz="quarter" idx="4"/>
          </p:nvPr>
        </p:nvSpPr>
        <p:spPr/>
        <p:txBody>
          <a:bodyPr/>
          <a:lstStyle/>
          <a:p>
            <a:fld id="{9B44124D-C471-46D2-803A-34C78BE64E2A}" type="slidenum">
              <a:rPr lang="en-US" smtClean="0"/>
              <a:pPr/>
              <a:t>2</a:t>
            </a:fld>
            <a:endParaRPr lang="en-US" dirty="0"/>
          </a:p>
        </p:txBody>
      </p:sp>
    </p:spTree>
    <p:extLst>
      <p:ext uri="{BB962C8B-B14F-4D97-AF65-F5344CB8AC3E}">
        <p14:creationId xmlns:p14="http://schemas.microsoft.com/office/powerpoint/2010/main" val="2865824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B7552-A16C-4DCD-A6E4-1AD33FFE8C4E}"/>
              </a:ext>
            </a:extLst>
          </p:cNvPr>
          <p:cNvSpPr>
            <a:spLocks noGrp="1"/>
          </p:cNvSpPr>
          <p:nvPr>
            <p:ph type="title" idx="4294967295"/>
          </p:nvPr>
        </p:nvSpPr>
        <p:spPr>
          <a:xfrm>
            <a:off x="304800" y="914400"/>
            <a:ext cx="5369719" cy="838200"/>
          </a:xfrm>
          <a:prstGeom prst="rect">
            <a:avLst/>
          </a:prstGeom>
        </p:spPr>
        <p:txBody>
          <a:bodyPr>
            <a:normAutofit/>
          </a:bodyPr>
          <a:lstStyle/>
          <a:p>
            <a:pPr algn="l"/>
            <a:r>
              <a:rPr lang="en-US" sz="2800" b="1" dirty="0">
                <a:solidFill>
                  <a:srgbClr val="800000"/>
                </a:solidFill>
                <a:latin typeface="+mn-lt"/>
              </a:rPr>
              <a:t>DOT FUNDING SOURCES</a:t>
            </a:r>
          </a:p>
        </p:txBody>
      </p:sp>
      <p:graphicFrame>
        <p:nvGraphicFramePr>
          <p:cNvPr id="11" name="Chart 10"/>
          <p:cNvGraphicFramePr/>
          <p:nvPr>
            <p:extLst>
              <p:ext uri="{D42A27DB-BD31-4B8C-83A1-F6EECF244321}">
                <p14:modId xmlns:p14="http://schemas.microsoft.com/office/powerpoint/2010/main" val="3456471481"/>
              </p:ext>
            </p:extLst>
          </p:nvPr>
        </p:nvGraphicFramePr>
        <p:xfrm>
          <a:off x="337457" y="1474709"/>
          <a:ext cx="8153400" cy="5303520"/>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a:extLst>
              <a:ext uri="{FF2B5EF4-FFF2-40B4-BE49-F238E27FC236}">
                <a16:creationId xmlns:a16="http://schemas.microsoft.com/office/drawing/2014/main" id="{937CEE72-AEC7-4D70-96A3-892F27D4A3D4}"/>
              </a:ext>
            </a:extLst>
          </p:cNvPr>
          <p:cNvSpPr>
            <a:spLocks noGrp="1"/>
          </p:cNvSpPr>
          <p:nvPr>
            <p:ph type="sldNum" sz="quarter" idx="12"/>
          </p:nvPr>
        </p:nvSpPr>
        <p:spPr/>
        <p:txBody>
          <a:bodyPr/>
          <a:lstStyle/>
          <a:p>
            <a:fld id="{23271184-C17D-4E1C-AD3F-981E142E535C}" type="slidenum">
              <a:rPr lang="en-US" smtClean="0"/>
              <a:pPr/>
              <a:t>3</a:t>
            </a:fld>
            <a:endParaRPr lang="en-US" dirty="0"/>
          </a:p>
        </p:txBody>
      </p:sp>
    </p:spTree>
    <p:extLst>
      <p:ext uri="{BB962C8B-B14F-4D97-AF65-F5344CB8AC3E}">
        <p14:creationId xmlns:p14="http://schemas.microsoft.com/office/powerpoint/2010/main" val="3021384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43649CE-3C30-4D32-9FFF-6DCBCE1B290E}"/>
              </a:ext>
            </a:extLst>
          </p:cNvPr>
          <p:cNvSpPr>
            <a:spLocks noGrp="1"/>
          </p:cNvSpPr>
          <p:nvPr>
            <p:ph type="sldNum" sz="quarter" idx="12"/>
          </p:nvPr>
        </p:nvSpPr>
        <p:spPr/>
        <p:txBody>
          <a:bodyPr/>
          <a:lstStyle/>
          <a:p>
            <a:fld id="{9B44124D-C471-46D2-803A-34C78BE64E2A}" type="slidenum">
              <a:rPr lang="en-US" smtClean="0"/>
              <a:pPr/>
              <a:t>4</a:t>
            </a:fld>
            <a:endParaRPr lang="en-US" dirty="0"/>
          </a:p>
        </p:txBody>
      </p:sp>
      <p:sp>
        <p:nvSpPr>
          <p:cNvPr id="2" name="Rectangle 1">
            <a:extLst>
              <a:ext uri="{FF2B5EF4-FFF2-40B4-BE49-F238E27FC236}">
                <a16:creationId xmlns:a16="http://schemas.microsoft.com/office/drawing/2014/main" id="{F7C9516A-5D05-4B51-A991-47DEC6C805AC}"/>
              </a:ext>
            </a:extLst>
          </p:cNvPr>
          <p:cNvSpPr/>
          <p:nvPr/>
        </p:nvSpPr>
        <p:spPr>
          <a:xfrm>
            <a:off x="990600" y="1066800"/>
            <a:ext cx="7162800" cy="646331"/>
          </a:xfrm>
          <a:prstGeom prst="rect">
            <a:avLst/>
          </a:prstGeom>
        </p:spPr>
        <p:txBody>
          <a:bodyPr wrap="square">
            <a:spAutoFit/>
          </a:bodyPr>
          <a:lstStyle/>
          <a:p>
            <a:pPr algn="ctr">
              <a:defRPr sz="1800" b="1" i="0" u="none" strike="noStrike" kern="1200" baseline="0">
                <a:solidFill>
                  <a:srgbClr val="54565A"/>
                </a:solidFill>
                <a:latin typeface="+mn-lt"/>
                <a:ea typeface="+mn-ea"/>
                <a:cs typeface="+mn-cs"/>
              </a:defRPr>
            </a:pPr>
            <a:r>
              <a:rPr lang="en-US" cap="all" dirty="0"/>
              <a:t>Iowa DOT FY 2022 Operations Budget Request</a:t>
            </a:r>
          </a:p>
          <a:p>
            <a:pPr algn="ctr">
              <a:defRPr sz="1800" b="1" i="0" u="none" strike="noStrike" kern="1200" baseline="0">
                <a:solidFill>
                  <a:srgbClr val="54565A"/>
                </a:solidFill>
                <a:latin typeface="+mn-lt"/>
                <a:ea typeface="+mn-ea"/>
                <a:cs typeface="+mn-cs"/>
              </a:defRPr>
            </a:pPr>
            <a:r>
              <a:rPr lang="en-US" dirty="0"/>
              <a:t>$397,887,000</a:t>
            </a:r>
          </a:p>
        </p:txBody>
      </p:sp>
      <p:graphicFrame>
        <p:nvGraphicFramePr>
          <p:cNvPr id="7" name="Chart 6">
            <a:extLst>
              <a:ext uri="{FF2B5EF4-FFF2-40B4-BE49-F238E27FC236}">
                <a16:creationId xmlns:a16="http://schemas.microsoft.com/office/drawing/2014/main" id="{EA237B6C-094D-4D88-8931-46992DA98BBB}"/>
              </a:ext>
            </a:extLst>
          </p:cNvPr>
          <p:cNvGraphicFramePr/>
          <p:nvPr>
            <p:extLst>
              <p:ext uri="{D42A27DB-BD31-4B8C-83A1-F6EECF244321}">
                <p14:modId xmlns:p14="http://schemas.microsoft.com/office/powerpoint/2010/main" val="3832830018"/>
              </p:ext>
            </p:extLst>
          </p:nvPr>
        </p:nvGraphicFramePr>
        <p:xfrm>
          <a:off x="228600" y="1905000"/>
          <a:ext cx="8686800" cy="4953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69072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AE5FB86-FFC6-467E-90D5-E1123513F36F}"/>
              </a:ext>
            </a:extLst>
          </p:cNvPr>
          <p:cNvSpPr>
            <a:spLocks noGrp="1"/>
          </p:cNvSpPr>
          <p:nvPr>
            <p:ph type="title" idx="4294967295"/>
          </p:nvPr>
        </p:nvSpPr>
        <p:spPr>
          <a:xfrm>
            <a:off x="304800" y="773794"/>
            <a:ext cx="6705600" cy="445406"/>
          </a:xfrm>
          <a:prstGeom prst="rect">
            <a:avLst/>
          </a:prstGeom>
        </p:spPr>
        <p:txBody>
          <a:bodyPr>
            <a:noAutofit/>
          </a:bodyPr>
          <a:lstStyle/>
          <a:p>
            <a:pPr algn="l"/>
            <a:r>
              <a:rPr lang="en-US" sz="2800" b="1" dirty="0">
                <a:solidFill>
                  <a:srgbClr val="800000"/>
                </a:solidFill>
                <a:latin typeface="+mn-lt"/>
              </a:rPr>
              <a:t>DOT FTE HISTORY</a:t>
            </a:r>
          </a:p>
        </p:txBody>
      </p:sp>
      <p:sp>
        <p:nvSpPr>
          <p:cNvPr id="10" name="Rectangle 9">
            <a:extLst>
              <a:ext uri="{FF2B5EF4-FFF2-40B4-BE49-F238E27FC236}">
                <a16:creationId xmlns:a16="http://schemas.microsoft.com/office/drawing/2014/main" id="{25260C66-2B81-4E4E-AAF7-39B2B99814D9}"/>
              </a:ext>
            </a:extLst>
          </p:cNvPr>
          <p:cNvSpPr/>
          <p:nvPr/>
        </p:nvSpPr>
        <p:spPr>
          <a:xfrm>
            <a:off x="6705600" y="1447800"/>
            <a:ext cx="1752600" cy="1107996"/>
          </a:xfrm>
          <a:prstGeom prst="rect">
            <a:avLst/>
          </a:prstGeom>
          <a:noFill/>
        </p:spPr>
        <p:txBody>
          <a:bodyPr wrap="square" lIns="91440" tIns="45720" rIns="91440" bIns="45720">
            <a:spAutoFit/>
          </a:bodyPr>
          <a:lstStyle/>
          <a:p>
            <a:r>
              <a:rPr lang="en-US" sz="6600" b="1" cap="none" spc="0" dirty="0">
                <a:ln w="0"/>
                <a:solidFill>
                  <a:schemeClr val="tx2"/>
                </a:solidFill>
                <a:latin typeface="+mj-lt"/>
              </a:rPr>
              <a:t>30%</a:t>
            </a:r>
          </a:p>
        </p:txBody>
      </p:sp>
      <p:sp>
        <p:nvSpPr>
          <p:cNvPr id="2" name="Arrow: Down 1">
            <a:extLst>
              <a:ext uri="{FF2B5EF4-FFF2-40B4-BE49-F238E27FC236}">
                <a16:creationId xmlns:a16="http://schemas.microsoft.com/office/drawing/2014/main" id="{E7E4D60F-5E89-4CB8-86CE-B84CB1457F49}"/>
              </a:ext>
            </a:extLst>
          </p:cNvPr>
          <p:cNvSpPr/>
          <p:nvPr/>
        </p:nvSpPr>
        <p:spPr>
          <a:xfrm>
            <a:off x="6019800" y="1723492"/>
            <a:ext cx="685800" cy="1107996"/>
          </a:xfrm>
          <a:prstGeom prst="downArrow">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595EA7E-EEA5-45F9-A958-7CE4458C97CC}"/>
              </a:ext>
            </a:extLst>
          </p:cNvPr>
          <p:cNvSpPr txBox="1"/>
          <p:nvPr/>
        </p:nvSpPr>
        <p:spPr>
          <a:xfrm>
            <a:off x="6709682" y="2327196"/>
            <a:ext cx="2281918" cy="646331"/>
          </a:xfrm>
          <a:prstGeom prst="rect">
            <a:avLst/>
          </a:prstGeom>
          <a:noFill/>
        </p:spPr>
        <p:txBody>
          <a:bodyPr wrap="square" rtlCol="0">
            <a:spAutoFit/>
          </a:bodyPr>
          <a:lstStyle/>
          <a:p>
            <a:r>
              <a:rPr lang="en-US" dirty="0">
                <a:solidFill>
                  <a:schemeClr val="tx2"/>
                </a:solidFill>
              </a:rPr>
              <a:t>REDUCTION IN WORKFORCE</a:t>
            </a:r>
          </a:p>
        </p:txBody>
      </p:sp>
      <p:sp>
        <p:nvSpPr>
          <p:cNvPr id="7" name="Slide Number Placeholder 6">
            <a:extLst>
              <a:ext uri="{FF2B5EF4-FFF2-40B4-BE49-F238E27FC236}">
                <a16:creationId xmlns:a16="http://schemas.microsoft.com/office/drawing/2014/main" id="{FC2D6261-23E1-43E9-BA18-D68D6184745B}"/>
              </a:ext>
            </a:extLst>
          </p:cNvPr>
          <p:cNvSpPr>
            <a:spLocks noGrp="1"/>
          </p:cNvSpPr>
          <p:nvPr>
            <p:ph type="sldNum" sz="quarter" idx="12"/>
          </p:nvPr>
        </p:nvSpPr>
        <p:spPr/>
        <p:txBody>
          <a:bodyPr/>
          <a:lstStyle/>
          <a:p>
            <a:fld id="{23271184-C17D-4E1C-AD3F-981E142E535C}" type="slidenum">
              <a:rPr lang="en-US" smtClean="0"/>
              <a:pPr/>
              <a:t>5</a:t>
            </a:fld>
            <a:endParaRPr lang="en-US" dirty="0"/>
          </a:p>
        </p:txBody>
      </p:sp>
      <p:graphicFrame>
        <p:nvGraphicFramePr>
          <p:cNvPr id="9" name="Chart 8">
            <a:extLst>
              <a:ext uri="{FF2B5EF4-FFF2-40B4-BE49-F238E27FC236}">
                <a16:creationId xmlns:a16="http://schemas.microsoft.com/office/drawing/2014/main" id="{1A2B76B7-A50F-4FC0-9114-BA44F0DA6917}"/>
              </a:ext>
            </a:extLst>
          </p:cNvPr>
          <p:cNvGraphicFramePr>
            <a:graphicFrameLocks/>
          </p:cNvGraphicFramePr>
          <p:nvPr>
            <p:extLst>
              <p:ext uri="{D42A27DB-BD31-4B8C-83A1-F6EECF244321}">
                <p14:modId xmlns:p14="http://schemas.microsoft.com/office/powerpoint/2010/main" val="2955304441"/>
              </p:ext>
            </p:extLst>
          </p:nvPr>
        </p:nvGraphicFramePr>
        <p:xfrm>
          <a:off x="152400" y="1219200"/>
          <a:ext cx="8991600" cy="5181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96148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19100" y="1056382"/>
            <a:ext cx="8305800" cy="1015663"/>
          </a:xfrm>
          <a:prstGeom prst="rect">
            <a:avLst/>
          </a:prstGeom>
          <a:noFill/>
        </p:spPr>
        <p:txBody>
          <a:bodyPr wrap="square" rtlCol="0">
            <a:spAutoFit/>
          </a:bodyPr>
          <a:lstStyle/>
          <a:p>
            <a:r>
              <a:rPr lang="en-US" sz="2800" b="1" spc="80" dirty="0">
                <a:solidFill>
                  <a:srgbClr val="800000"/>
                </a:solidFill>
                <a:latin typeface="+mj-lt"/>
              </a:rPr>
              <a:t>BUDGET SUMMARY </a:t>
            </a:r>
            <a:r>
              <a:rPr lang="en-US" sz="1200" i="1" dirty="0">
                <a:latin typeface="+mj-lt"/>
              </a:rPr>
              <a:t>($000 omitted)</a:t>
            </a:r>
          </a:p>
          <a:p>
            <a:endParaRPr lang="en-US" sz="3200" spc="80" dirty="0">
              <a:solidFill>
                <a:srgbClr val="800000"/>
              </a:solidFill>
              <a:latin typeface="+mj-lt"/>
            </a:endParaRPr>
          </a:p>
        </p:txBody>
      </p:sp>
      <p:sp>
        <p:nvSpPr>
          <p:cNvPr id="2" name="Slide Number Placeholder 1">
            <a:extLst>
              <a:ext uri="{FF2B5EF4-FFF2-40B4-BE49-F238E27FC236}">
                <a16:creationId xmlns:a16="http://schemas.microsoft.com/office/drawing/2014/main" id="{859F2C9E-9C5B-41FB-8047-32B8238BE17E}"/>
              </a:ext>
            </a:extLst>
          </p:cNvPr>
          <p:cNvSpPr>
            <a:spLocks noGrp="1"/>
          </p:cNvSpPr>
          <p:nvPr>
            <p:ph type="sldNum" sz="quarter" idx="4"/>
          </p:nvPr>
        </p:nvSpPr>
        <p:spPr/>
        <p:txBody>
          <a:bodyPr/>
          <a:lstStyle/>
          <a:p>
            <a:fld id="{9B44124D-C471-46D2-803A-34C78BE64E2A}" type="slidenum">
              <a:rPr lang="en-US" smtClean="0"/>
              <a:pPr/>
              <a:t>6</a:t>
            </a:fld>
            <a:endParaRPr lang="en-US" dirty="0"/>
          </a:p>
        </p:txBody>
      </p:sp>
      <p:graphicFrame>
        <p:nvGraphicFramePr>
          <p:cNvPr id="8" name="Table 7">
            <a:extLst>
              <a:ext uri="{FF2B5EF4-FFF2-40B4-BE49-F238E27FC236}">
                <a16:creationId xmlns:a16="http://schemas.microsoft.com/office/drawing/2014/main" id="{A3517E42-0EDE-4170-9B9A-A1D02B91676D}"/>
              </a:ext>
            </a:extLst>
          </p:cNvPr>
          <p:cNvGraphicFramePr>
            <a:graphicFrameLocks noGrp="1"/>
          </p:cNvGraphicFramePr>
          <p:nvPr>
            <p:extLst>
              <p:ext uri="{D42A27DB-BD31-4B8C-83A1-F6EECF244321}">
                <p14:modId xmlns:p14="http://schemas.microsoft.com/office/powerpoint/2010/main" val="1218703931"/>
              </p:ext>
            </p:extLst>
          </p:nvPr>
        </p:nvGraphicFramePr>
        <p:xfrm>
          <a:off x="404566" y="1704309"/>
          <a:ext cx="8389113" cy="4391691"/>
        </p:xfrm>
        <a:graphic>
          <a:graphicData uri="http://schemas.openxmlformats.org/drawingml/2006/table">
            <a:tbl>
              <a:tblPr firstRow="1" bandRow="1">
                <a:tableStyleId>{5C22544A-7EE6-4342-B048-85BDC9FD1C3A}</a:tableStyleId>
              </a:tblPr>
              <a:tblGrid>
                <a:gridCol w="1652834">
                  <a:extLst>
                    <a:ext uri="{9D8B030D-6E8A-4147-A177-3AD203B41FA5}">
                      <a16:colId xmlns:a16="http://schemas.microsoft.com/office/drawing/2014/main" val="3387879057"/>
                    </a:ext>
                  </a:extLst>
                </a:gridCol>
                <a:gridCol w="1295400">
                  <a:extLst>
                    <a:ext uri="{9D8B030D-6E8A-4147-A177-3AD203B41FA5}">
                      <a16:colId xmlns:a16="http://schemas.microsoft.com/office/drawing/2014/main" val="1861506818"/>
                    </a:ext>
                  </a:extLst>
                </a:gridCol>
                <a:gridCol w="1488440">
                  <a:extLst>
                    <a:ext uri="{9D8B030D-6E8A-4147-A177-3AD203B41FA5}">
                      <a16:colId xmlns:a16="http://schemas.microsoft.com/office/drawing/2014/main" val="3420930524"/>
                    </a:ext>
                  </a:extLst>
                </a:gridCol>
                <a:gridCol w="1371600">
                  <a:extLst>
                    <a:ext uri="{9D8B030D-6E8A-4147-A177-3AD203B41FA5}">
                      <a16:colId xmlns:a16="http://schemas.microsoft.com/office/drawing/2014/main" val="467904483"/>
                    </a:ext>
                  </a:extLst>
                </a:gridCol>
                <a:gridCol w="1490472">
                  <a:extLst>
                    <a:ext uri="{9D8B030D-6E8A-4147-A177-3AD203B41FA5}">
                      <a16:colId xmlns:a16="http://schemas.microsoft.com/office/drawing/2014/main" val="3284072429"/>
                    </a:ext>
                  </a:extLst>
                </a:gridCol>
                <a:gridCol w="1090367">
                  <a:extLst>
                    <a:ext uri="{9D8B030D-6E8A-4147-A177-3AD203B41FA5}">
                      <a16:colId xmlns:a16="http://schemas.microsoft.com/office/drawing/2014/main" val="1639893002"/>
                    </a:ext>
                  </a:extLst>
                </a:gridCol>
              </a:tblGrid>
              <a:tr h="1132179">
                <a:tc>
                  <a:txBody>
                    <a:bodyPr/>
                    <a:lstStyle/>
                    <a:p>
                      <a:pPr algn="ctr"/>
                      <a:r>
                        <a:rPr lang="en-US" sz="1500" b="1" dirty="0">
                          <a:latin typeface="+mj-lt"/>
                        </a:rPr>
                        <a:t>ITEM</a:t>
                      </a:r>
                    </a:p>
                  </a:txBody>
                  <a:tcPr marL="45720" marR="45720" anchor="ctr">
                    <a:lnL w="9525" cap="flat" cmpd="sng" algn="ctr">
                      <a:noFill/>
                      <a:prstDash val="solid"/>
                      <a:round/>
                      <a:headEnd type="none" w="med" len="med"/>
                      <a:tailEnd type="none" w="med" len="med"/>
                    </a:lnL>
                    <a:lnR w="12700" cmpd="sng">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b="1" dirty="0">
                          <a:latin typeface="+mj-lt"/>
                        </a:rPr>
                        <a:t>FY2021</a:t>
                      </a:r>
                    </a:p>
                    <a:p>
                      <a:pPr algn="ctr"/>
                      <a:r>
                        <a:rPr lang="en-US" sz="1500" b="1" kern="1100" spc="100" baseline="0" dirty="0">
                          <a:solidFill>
                            <a:schemeClr val="bg1"/>
                          </a:solidFill>
                          <a:latin typeface="+mj-lt"/>
                        </a:rPr>
                        <a:t>BUDGET</a:t>
                      </a:r>
                    </a:p>
                  </a:txBody>
                  <a:tcPr marL="45720" marR="45720" anchor="ctr">
                    <a:lnL w="12700" cmpd="sng">
                      <a:noFill/>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algn="ctr"/>
                      <a:r>
                        <a:rPr lang="en-US" sz="1400" b="1" kern="1100" spc="100" baseline="0" dirty="0">
                          <a:solidFill>
                            <a:schemeClr val="bg1"/>
                          </a:solidFill>
                          <a:latin typeface="+mj-lt"/>
                        </a:rPr>
                        <a:t>ADJUSTMENTS</a:t>
                      </a:r>
                    </a:p>
                  </a:txBody>
                  <a:tcPr marL="45720" marR="4572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r>
                        <a:rPr lang="en-US" sz="1500" b="1" dirty="0">
                          <a:latin typeface="+mj-lt"/>
                        </a:rPr>
                        <a:t>FY2022</a:t>
                      </a:r>
                    </a:p>
                    <a:p>
                      <a:pPr algn="ctr"/>
                      <a:r>
                        <a:rPr lang="en-US" sz="1500" b="1" kern="1100" spc="100" baseline="0" dirty="0">
                          <a:solidFill>
                            <a:schemeClr val="bg1"/>
                          </a:solidFill>
                          <a:latin typeface="+mj-lt"/>
                        </a:rPr>
                        <a:t>REQUEST</a:t>
                      </a:r>
                    </a:p>
                  </a:txBody>
                  <a:tcPr marL="45720" marR="4572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400" b="1" kern="1100" spc="100" baseline="0" dirty="0">
                          <a:solidFill>
                            <a:schemeClr val="bg1"/>
                          </a:solidFill>
                          <a:latin typeface="+mj-lt"/>
                        </a:rPr>
                        <a:t>ADJUSTMENTS</a:t>
                      </a:r>
                    </a:p>
                  </a:txBody>
                  <a:tcPr marL="45720" marR="4572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r>
                        <a:rPr lang="en-US" sz="1500" b="1" dirty="0">
                          <a:latin typeface="+mj-lt"/>
                        </a:rPr>
                        <a:t>FY2023</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b="1" kern="1100" spc="100" baseline="0" dirty="0">
                          <a:solidFill>
                            <a:schemeClr val="bg1"/>
                          </a:solidFill>
                          <a:latin typeface="+mj-lt"/>
                        </a:rPr>
                        <a:t>REQUEST</a:t>
                      </a:r>
                    </a:p>
                  </a:txBody>
                  <a:tcPr marL="45720" marR="45720" anchor="ctr">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2858427104"/>
                  </a:ext>
                </a:extLst>
              </a:tr>
              <a:tr h="615322">
                <a:tc>
                  <a:txBody>
                    <a:bodyPr/>
                    <a:lstStyle/>
                    <a:p>
                      <a:pPr marL="0" marR="0" lvl="0" algn="r">
                        <a:lnSpc>
                          <a:spcPct val="107000"/>
                        </a:lnSpc>
                        <a:spcBef>
                          <a:spcPts val="0"/>
                        </a:spcBef>
                        <a:spcAft>
                          <a:spcPts val="800"/>
                        </a:spcAft>
                      </a:pPr>
                      <a:r>
                        <a:rPr lang="en-US" sz="1600" b="1" dirty="0">
                          <a:solidFill>
                            <a:schemeClr val="bg2">
                              <a:lumMod val="10000"/>
                            </a:schemeClr>
                          </a:solidFill>
                          <a:effectLst/>
                          <a:latin typeface="+mj-lt"/>
                          <a:ea typeface="Calibri" panose="020F0502020204030204" pitchFamily="34" charset="0"/>
                          <a:cs typeface="Times New Roman" panose="02020603050405020304" pitchFamily="18" charset="0"/>
                        </a:rPr>
                        <a:t>Operations</a:t>
                      </a:r>
                    </a:p>
                  </a:txBody>
                  <a:tcPr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1" dirty="0">
                          <a:solidFill>
                            <a:schemeClr val="bg2">
                              <a:lumMod val="10000"/>
                            </a:schemeClr>
                          </a:solidFill>
                          <a:latin typeface="+mj-lt"/>
                        </a:rPr>
                        <a:t>$359,756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1" dirty="0">
                          <a:solidFill>
                            <a:schemeClr val="bg2">
                              <a:lumMod val="10000"/>
                            </a:schemeClr>
                          </a:solidFill>
                          <a:latin typeface="+mj-lt"/>
                        </a:rPr>
                        <a:t>$4,114</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1" dirty="0">
                          <a:solidFill>
                            <a:schemeClr val="bg2">
                              <a:lumMod val="10000"/>
                            </a:schemeClr>
                          </a:solidFill>
                          <a:latin typeface="+mj-lt"/>
                        </a:rPr>
                        <a:t>$363,871</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1" dirty="0">
                          <a:solidFill>
                            <a:schemeClr val="bg2">
                              <a:lumMod val="10000"/>
                            </a:schemeClr>
                          </a:solidFill>
                          <a:latin typeface="+mj-lt"/>
                        </a:rPr>
                        <a:t>$1,990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1" dirty="0">
                          <a:solidFill>
                            <a:schemeClr val="bg2">
                              <a:lumMod val="10000"/>
                            </a:schemeClr>
                          </a:solidFill>
                          <a:latin typeface="+mj-lt"/>
                        </a:rPr>
                        <a:t>$365,861</a:t>
                      </a:r>
                    </a:p>
                  </a:txBody>
                  <a:tcPr anchor="ctr">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1720284"/>
                  </a:ext>
                </a:extLst>
              </a:tr>
              <a:tr h="615322">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b="1" dirty="0">
                          <a:solidFill>
                            <a:schemeClr val="bg2">
                              <a:lumMod val="10000"/>
                            </a:schemeClr>
                          </a:solidFill>
                          <a:effectLst/>
                          <a:latin typeface="+mj-lt"/>
                          <a:ea typeface="Calibri" panose="020F0502020204030204" pitchFamily="34" charset="0"/>
                          <a:cs typeface="Times New Roman" panose="02020603050405020304" pitchFamily="18" charset="0"/>
                        </a:rPr>
                        <a:t>Special Purpose</a:t>
                      </a:r>
                    </a:p>
                  </a:txBody>
                  <a:tcPr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1" dirty="0">
                          <a:solidFill>
                            <a:schemeClr val="bg2">
                              <a:lumMod val="10000"/>
                            </a:schemeClr>
                          </a:solidFill>
                          <a:latin typeface="+mj-lt"/>
                        </a:rPr>
                        <a:t>$25,663</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1" dirty="0">
                          <a:solidFill>
                            <a:schemeClr val="bg2">
                              <a:lumMod val="10000"/>
                            </a:schemeClr>
                          </a:solidFill>
                          <a:latin typeface="+mj-lt"/>
                        </a:rPr>
                        <a:t>$(2,846)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1" dirty="0">
                          <a:solidFill>
                            <a:schemeClr val="bg2">
                              <a:lumMod val="10000"/>
                            </a:schemeClr>
                          </a:solidFill>
                          <a:latin typeface="+mj-lt"/>
                        </a:rPr>
                        <a:t>$22,817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1" dirty="0">
                          <a:solidFill>
                            <a:schemeClr val="bg2">
                              <a:lumMod val="10000"/>
                            </a:schemeClr>
                          </a:solidFill>
                          <a:latin typeface="+mj-lt"/>
                        </a:rPr>
                        <a:t>$(1,019)</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1" dirty="0">
                          <a:solidFill>
                            <a:schemeClr val="bg2">
                              <a:lumMod val="10000"/>
                            </a:schemeClr>
                          </a:solidFill>
                          <a:latin typeface="+mj-lt"/>
                        </a:rPr>
                        <a:t>$21,798</a:t>
                      </a:r>
                    </a:p>
                  </a:txBody>
                  <a:tcPr anchor="ctr">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1693719"/>
                  </a:ext>
                </a:extLst>
              </a:tr>
              <a:tr h="615322">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b="1" dirty="0">
                          <a:solidFill>
                            <a:schemeClr val="bg2">
                              <a:lumMod val="10000"/>
                            </a:schemeClr>
                          </a:solidFill>
                          <a:effectLst/>
                          <a:latin typeface="+mj-lt"/>
                          <a:ea typeface="Calibri" panose="020F0502020204030204" pitchFamily="34" charset="0"/>
                          <a:cs typeface="Times New Roman" panose="02020603050405020304" pitchFamily="18" charset="0"/>
                        </a:rPr>
                        <a:t>Capital</a:t>
                      </a:r>
                    </a:p>
                  </a:txBody>
                  <a:tcPr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1" dirty="0">
                          <a:solidFill>
                            <a:schemeClr val="bg2">
                              <a:lumMod val="10000"/>
                            </a:schemeClr>
                          </a:solidFill>
                          <a:latin typeface="+mj-lt"/>
                        </a:rPr>
                        <a:t>$15,287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1" dirty="0">
                          <a:solidFill>
                            <a:schemeClr val="bg2">
                              <a:lumMod val="10000"/>
                            </a:schemeClr>
                          </a:solidFill>
                          <a:latin typeface="+mj-lt"/>
                        </a:rPr>
                        <a:t>$(4,087)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1" dirty="0">
                          <a:solidFill>
                            <a:schemeClr val="bg2">
                              <a:lumMod val="10000"/>
                            </a:schemeClr>
                          </a:solidFill>
                          <a:latin typeface="+mj-lt"/>
                        </a:rPr>
                        <a:t>$11,200</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b="1" dirty="0">
                          <a:solidFill>
                            <a:schemeClr val="bg2">
                              <a:lumMod val="10000"/>
                            </a:schemeClr>
                          </a:solidFill>
                          <a:latin typeface="+mj-lt"/>
                        </a:rPr>
                        <a:t>$11,200</a:t>
                      </a:r>
                    </a:p>
                  </a:txBody>
                  <a:tcPr anchor="ctr">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48215945"/>
                  </a:ext>
                </a:extLst>
              </a:tr>
              <a:tr h="706773">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b="1" dirty="0">
                          <a:solidFill>
                            <a:schemeClr val="bg1"/>
                          </a:solidFill>
                          <a:effectLst/>
                          <a:latin typeface="+mj-lt"/>
                          <a:ea typeface="Calibri" panose="020F0502020204030204" pitchFamily="34" charset="0"/>
                          <a:cs typeface="Times New Roman" panose="02020603050405020304" pitchFamily="18" charset="0"/>
                        </a:rPr>
                        <a:t>TOTAL</a:t>
                      </a:r>
                    </a:p>
                  </a:txBody>
                  <a:tcPr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a:r>
                        <a:rPr lang="en-US" sz="1600" b="1" dirty="0">
                          <a:solidFill>
                            <a:schemeClr val="bg1"/>
                          </a:solidFill>
                          <a:latin typeface="+mj-lt"/>
                        </a:rPr>
                        <a:t>$400,706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algn="ctr"/>
                      <a:r>
                        <a:rPr lang="en-US" sz="1600" b="1" dirty="0">
                          <a:solidFill>
                            <a:schemeClr val="bg1"/>
                          </a:solidFill>
                          <a:latin typeface="+mj-lt"/>
                        </a:rPr>
                        <a:t>$(2,819)</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solidFill>
                            <a:schemeClr val="bg1"/>
                          </a:solidFill>
                          <a:latin typeface="+mj-lt"/>
                        </a:rPr>
                        <a:t>$397,887</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600" b="1" dirty="0">
                          <a:solidFill>
                            <a:schemeClr val="bg1"/>
                          </a:solidFill>
                          <a:latin typeface="+mj-lt"/>
                        </a:rPr>
                        <a:t>$972</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solidFill>
                            <a:schemeClr val="bg1"/>
                          </a:solidFill>
                          <a:latin typeface="+mj-lt"/>
                        </a:rPr>
                        <a:t>$398,859</a:t>
                      </a:r>
                    </a:p>
                  </a:txBody>
                  <a:tcPr anchor="ctr">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3058426148"/>
                  </a:ext>
                </a:extLst>
              </a:tr>
              <a:tr h="706773">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b="1" dirty="0">
                          <a:solidFill>
                            <a:schemeClr val="bg1"/>
                          </a:solidFill>
                          <a:effectLst/>
                          <a:latin typeface="+mj-lt"/>
                          <a:ea typeface="Calibri" panose="020F0502020204030204" pitchFamily="34" charset="0"/>
                          <a:cs typeface="Times New Roman" panose="02020603050405020304" pitchFamily="18" charset="0"/>
                        </a:rPr>
                        <a:t>FTEs</a:t>
                      </a:r>
                    </a:p>
                  </a:txBody>
                  <a:tcPr anchor="ctr">
                    <a:lnL w="9525" cap="flat" cmpd="sng" algn="ctr">
                      <a:no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a:r>
                        <a:rPr lang="en-US" sz="1600" b="1" dirty="0">
                          <a:solidFill>
                            <a:schemeClr val="bg1"/>
                          </a:solidFill>
                          <a:latin typeface="+mj-lt"/>
                        </a:rPr>
                        <a:t>2,739</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algn="ctr"/>
                      <a:r>
                        <a:rPr lang="en-US" sz="1600" b="1" dirty="0">
                          <a:solidFill>
                            <a:schemeClr val="bg1"/>
                          </a:solidFill>
                          <a:latin typeface="+mj-lt"/>
                        </a:rPr>
                        <a:t>9</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solidFill>
                            <a:schemeClr val="bg1"/>
                          </a:solidFill>
                          <a:latin typeface="+mj-lt"/>
                        </a:rPr>
                        <a:t>2,748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600" b="1" dirty="0">
                          <a:solidFill>
                            <a:schemeClr val="bg1"/>
                          </a:solidFill>
                          <a:latin typeface="+mj-lt"/>
                        </a:rPr>
                        <a:t>9</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solidFill>
                            <a:schemeClr val="bg1"/>
                          </a:solidFill>
                          <a:latin typeface="+mj-lt"/>
                        </a:rPr>
                        <a:t>2,757</a:t>
                      </a:r>
                    </a:p>
                  </a:txBody>
                  <a:tcPr anchor="ctr">
                    <a:lnL w="9525"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3468243294"/>
                  </a:ext>
                </a:extLst>
              </a:tr>
            </a:tbl>
          </a:graphicData>
        </a:graphic>
      </p:graphicFrame>
    </p:spTree>
    <p:extLst>
      <p:ext uri="{BB962C8B-B14F-4D97-AF65-F5344CB8AC3E}">
        <p14:creationId xmlns:p14="http://schemas.microsoft.com/office/powerpoint/2010/main" val="2252437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9467" y="685800"/>
            <a:ext cx="8305800" cy="584775"/>
          </a:xfrm>
          <a:prstGeom prst="rect">
            <a:avLst/>
          </a:prstGeom>
          <a:noFill/>
        </p:spPr>
        <p:txBody>
          <a:bodyPr wrap="square" rtlCol="0">
            <a:spAutoFit/>
          </a:bodyPr>
          <a:lstStyle/>
          <a:p>
            <a:r>
              <a:rPr lang="en-US" sz="2800" b="1" spc="80" dirty="0">
                <a:solidFill>
                  <a:srgbClr val="800000"/>
                </a:solidFill>
                <a:latin typeface="+mj-lt"/>
              </a:rPr>
              <a:t>BUDGET</a:t>
            </a:r>
            <a:r>
              <a:rPr lang="en-US" sz="3200" b="1" spc="80" dirty="0">
                <a:solidFill>
                  <a:srgbClr val="800000"/>
                </a:solidFill>
                <a:latin typeface="+mj-lt"/>
              </a:rPr>
              <a:t> </a:t>
            </a:r>
            <a:r>
              <a:rPr lang="en-US" sz="2800" spc="80" dirty="0">
                <a:solidFill>
                  <a:srgbClr val="800000"/>
                </a:solidFill>
                <a:latin typeface="+mj-lt"/>
              </a:rPr>
              <a:t>OPERATIONS </a:t>
            </a:r>
            <a:r>
              <a:rPr lang="en-US" sz="1200" i="1" dirty="0">
                <a:solidFill>
                  <a:srgbClr val="54565A"/>
                </a:solidFill>
                <a:latin typeface="+mj-lt"/>
              </a:rPr>
              <a:t>($000 omitted)</a:t>
            </a:r>
          </a:p>
        </p:txBody>
      </p:sp>
      <p:sp>
        <p:nvSpPr>
          <p:cNvPr id="2" name="Slide Number Placeholder 1">
            <a:extLst>
              <a:ext uri="{FF2B5EF4-FFF2-40B4-BE49-F238E27FC236}">
                <a16:creationId xmlns:a16="http://schemas.microsoft.com/office/drawing/2014/main" id="{BE3A0ADB-286A-46D4-952C-D2877898E4EB}"/>
              </a:ext>
            </a:extLst>
          </p:cNvPr>
          <p:cNvSpPr>
            <a:spLocks noGrp="1"/>
          </p:cNvSpPr>
          <p:nvPr>
            <p:ph type="sldNum" sz="quarter" idx="4"/>
          </p:nvPr>
        </p:nvSpPr>
        <p:spPr/>
        <p:txBody>
          <a:bodyPr/>
          <a:lstStyle/>
          <a:p>
            <a:fld id="{9B44124D-C471-46D2-803A-34C78BE64E2A}" type="slidenum">
              <a:rPr lang="en-US" smtClean="0"/>
              <a:pPr/>
              <a:t>7</a:t>
            </a:fld>
            <a:endParaRPr lang="en-US" dirty="0"/>
          </a:p>
        </p:txBody>
      </p:sp>
      <p:graphicFrame>
        <p:nvGraphicFramePr>
          <p:cNvPr id="6" name="Table 5">
            <a:extLst>
              <a:ext uri="{FF2B5EF4-FFF2-40B4-BE49-F238E27FC236}">
                <a16:creationId xmlns:a16="http://schemas.microsoft.com/office/drawing/2014/main" id="{A4AD95F0-62FF-4CA5-B1CF-B761E596265A}"/>
              </a:ext>
            </a:extLst>
          </p:cNvPr>
          <p:cNvGraphicFramePr>
            <a:graphicFrameLocks noGrp="1"/>
          </p:cNvGraphicFramePr>
          <p:nvPr>
            <p:extLst>
              <p:ext uri="{D42A27DB-BD31-4B8C-83A1-F6EECF244321}">
                <p14:modId xmlns:p14="http://schemas.microsoft.com/office/powerpoint/2010/main" val="1339035707"/>
              </p:ext>
            </p:extLst>
          </p:nvPr>
        </p:nvGraphicFramePr>
        <p:xfrm>
          <a:off x="256372" y="1270575"/>
          <a:ext cx="8631256" cy="5241776"/>
        </p:xfrm>
        <a:graphic>
          <a:graphicData uri="http://schemas.openxmlformats.org/drawingml/2006/table">
            <a:tbl>
              <a:tblPr firstRow="1" bandRow="1">
                <a:tableStyleId>{5C22544A-7EE6-4342-B048-85BDC9FD1C3A}</a:tableStyleId>
              </a:tblPr>
              <a:tblGrid>
                <a:gridCol w="1547492">
                  <a:extLst>
                    <a:ext uri="{9D8B030D-6E8A-4147-A177-3AD203B41FA5}">
                      <a16:colId xmlns:a16="http://schemas.microsoft.com/office/drawing/2014/main" val="3387879057"/>
                    </a:ext>
                  </a:extLst>
                </a:gridCol>
                <a:gridCol w="614932">
                  <a:extLst>
                    <a:ext uri="{9D8B030D-6E8A-4147-A177-3AD203B41FA5}">
                      <a16:colId xmlns:a16="http://schemas.microsoft.com/office/drawing/2014/main" val="1861506818"/>
                    </a:ext>
                  </a:extLst>
                </a:gridCol>
                <a:gridCol w="802085">
                  <a:extLst>
                    <a:ext uri="{9D8B030D-6E8A-4147-A177-3AD203B41FA5}">
                      <a16:colId xmlns:a16="http://schemas.microsoft.com/office/drawing/2014/main" val="462338775"/>
                    </a:ext>
                  </a:extLst>
                </a:gridCol>
                <a:gridCol w="613611">
                  <a:extLst>
                    <a:ext uri="{9D8B030D-6E8A-4147-A177-3AD203B41FA5}">
                      <a16:colId xmlns:a16="http://schemas.microsoft.com/office/drawing/2014/main" val="3420930524"/>
                    </a:ext>
                  </a:extLst>
                </a:gridCol>
                <a:gridCol w="802085">
                  <a:extLst>
                    <a:ext uri="{9D8B030D-6E8A-4147-A177-3AD203B41FA5}">
                      <a16:colId xmlns:a16="http://schemas.microsoft.com/office/drawing/2014/main" val="3309481839"/>
                    </a:ext>
                  </a:extLst>
                </a:gridCol>
                <a:gridCol w="614932">
                  <a:extLst>
                    <a:ext uri="{9D8B030D-6E8A-4147-A177-3AD203B41FA5}">
                      <a16:colId xmlns:a16="http://schemas.microsoft.com/office/drawing/2014/main" val="467904483"/>
                    </a:ext>
                  </a:extLst>
                </a:gridCol>
                <a:gridCol w="802085">
                  <a:extLst>
                    <a:ext uri="{9D8B030D-6E8A-4147-A177-3AD203B41FA5}">
                      <a16:colId xmlns:a16="http://schemas.microsoft.com/office/drawing/2014/main" val="4277212599"/>
                    </a:ext>
                  </a:extLst>
                </a:gridCol>
                <a:gridCol w="614932">
                  <a:extLst>
                    <a:ext uri="{9D8B030D-6E8A-4147-A177-3AD203B41FA5}">
                      <a16:colId xmlns:a16="http://schemas.microsoft.com/office/drawing/2014/main" val="3284072429"/>
                    </a:ext>
                  </a:extLst>
                </a:gridCol>
                <a:gridCol w="802085">
                  <a:extLst>
                    <a:ext uri="{9D8B030D-6E8A-4147-A177-3AD203B41FA5}">
                      <a16:colId xmlns:a16="http://schemas.microsoft.com/office/drawing/2014/main" val="1760879523"/>
                    </a:ext>
                  </a:extLst>
                </a:gridCol>
                <a:gridCol w="614932">
                  <a:extLst>
                    <a:ext uri="{9D8B030D-6E8A-4147-A177-3AD203B41FA5}">
                      <a16:colId xmlns:a16="http://schemas.microsoft.com/office/drawing/2014/main" val="1639893002"/>
                    </a:ext>
                  </a:extLst>
                </a:gridCol>
                <a:gridCol w="802085">
                  <a:extLst>
                    <a:ext uri="{9D8B030D-6E8A-4147-A177-3AD203B41FA5}">
                      <a16:colId xmlns:a16="http://schemas.microsoft.com/office/drawing/2014/main" val="1617911861"/>
                    </a:ext>
                  </a:extLst>
                </a:gridCol>
              </a:tblGrid>
              <a:tr h="1050702">
                <a:tc rowSpan="2">
                  <a:txBody>
                    <a:bodyPr/>
                    <a:lstStyle/>
                    <a:p>
                      <a:pPr algn="r"/>
                      <a:r>
                        <a:rPr lang="en-US" sz="1600" b="1" dirty="0">
                          <a:latin typeface="+mj-lt"/>
                        </a:rPr>
                        <a:t>BUDGET UNIT/DIVISION</a:t>
                      </a:r>
                    </a:p>
                  </a:txBody>
                  <a:tcPr anchor="ctr">
                    <a:lnL w="12700" cmpd="sng">
                      <a:noFill/>
                    </a:lnL>
                    <a:lnR w="38100"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mj-lt"/>
                        </a:rPr>
                        <a:t>FY2021</a:t>
                      </a:r>
                    </a:p>
                    <a:p>
                      <a:pPr algn="ctr"/>
                      <a:r>
                        <a:rPr lang="en-US" sz="1400" b="1" kern="1100" spc="100" baseline="0" dirty="0">
                          <a:solidFill>
                            <a:schemeClr val="bg1"/>
                          </a:solidFill>
                          <a:latin typeface="+mj-lt"/>
                        </a:rPr>
                        <a:t>BUDGET</a:t>
                      </a:r>
                    </a:p>
                  </a:txBody>
                  <a:tcPr marL="45720" marR="45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p>
                      <a:endParaRPr lang="en-US"/>
                    </a:p>
                  </a:txBody>
                  <a:tcPr/>
                </a:tc>
                <a:tc gridSpan="2">
                  <a:txBody>
                    <a:bodyPr/>
                    <a:lstStyle/>
                    <a:p>
                      <a:pPr algn="ctr"/>
                      <a:r>
                        <a:rPr lang="en-US" sz="1400" b="1" kern="1100" spc="100" baseline="0" dirty="0">
                          <a:solidFill>
                            <a:schemeClr val="bg1"/>
                          </a:solidFill>
                          <a:latin typeface="+mj-lt"/>
                        </a:rPr>
                        <a:t>ADJUSTMENTS</a:t>
                      </a:r>
                    </a:p>
                  </a:txBody>
                  <a:tcPr marL="45720" marR="45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en-US"/>
                    </a:p>
                  </a:txBody>
                  <a:tcPr/>
                </a:tc>
                <a:tc gridSpan="2">
                  <a:txBody>
                    <a:bodyPr/>
                    <a:lstStyle/>
                    <a:p>
                      <a:pPr algn="ctr"/>
                      <a:r>
                        <a:rPr lang="en-US" sz="1400" b="1" dirty="0">
                          <a:latin typeface="+mj-lt"/>
                        </a:rPr>
                        <a:t>FY2022</a:t>
                      </a:r>
                    </a:p>
                    <a:p>
                      <a:pPr algn="ctr"/>
                      <a:r>
                        <a:rPr lang="en-US" sz="1400" b="1" kern="1100" spc="100" baseline="0" dirty="0">
                          <a:solidFill>
                            <a:schemeClr val="bg1"/>
                          </a:solidFill>
                          <a:latin typeface="+mj-lt"/>
                        </a:rPr>
                        <a:t>REQUEST</a:t>
                      </a:r>
                    </a:p>
                  </a:txBody>
                  <a:tcPr marL="45720" marR="45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hMerge="1">
                  <a:txBody>
                    <a:bodyPr/>
                    <a:lstStyle/>
                    <a:p>
                      <a:endParaRPr lang="en-US"/>
                    </a:p>
                  </a:txBody>
                  <a:tcPr/>
                </a:tc>
                <a:tc gridSpan="2">
                  <a:txBody>
                    <a:bodyPr/>
                    <a:lstStyle/>
                    <a:p>
                      <a:pPr algn="ctr"/>
                      <a:r>
                        <a:rPr lang="en-US" sz="1400" b="1" kern="1100" spc="100" baseline="0" dirty="0">
                          <a:solidFill>
                            <a:schemeClr val="bg1"/>
                          </a:solidFill>
                          <a:latin typeface="+mj-lt"/>
                        </a:rPr>
                        <a:t>ADJUSTMENTS</a:t>
                      </a:r>
                    </a:p>
                  </a:txBody>
                  <a:tcPr marL="45720" marR="4572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hMerge="1">
                  <a:txBody>
                    <a:bodyPr/>
                    <a:lstStyle/>
                    <a:p>
                      <a:endParaRPr lang="en-US"/>
                    </a:p>
                  </a:txBody>
                  <a:tcPr/>
                </a:tc>
                <a:tc gridSpan="2">
                  <a:txBody>
                    <a:bodyPr/>
                    <a:lstStyle/>
                    <a:p>
                      <a:pPr algn="ctr"/>
                      <a:r>
                        <a:rPr lang="en-US" sz="1400" b="1" dirty="0">
                          <a:latin typeface="+mj-lt"/>
                        </a:rPr>
                        <a:t>FY2023</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kern="1100" spc="100" baseline="0" dirty="0">
                          <a:solidFill>
                            <a:schemeClr val="bg1"/>
                          </a:solidFill>
                          <a:latin typeface="+mj-lt"/>
                        </a:rPr>
                        <a:t>REQUEST</a:t>
                      </a:r>
                    </a:p>
                  </a:txBody>
                  <a:tcPr marL="45720" marR="45720" anchor="ctr">
                    <a:lnL w="38100" cap="flat" cmpd="sng" algn="ctr">
                      <a:solidFill>
                        <a:schemeClr val="bg1"/>
                      </a:solidFill>
                      <a:prstDash val="solid"/>
                      <a:round/>
                      <a:headEnd type="none" w="med" len="med"/>
                      <a:tailEnd type="none" w="med" len="med"/>
                    </a:lnL>
                    <a:lnR w="12700" cmpd="sng">
                      <a:noFill/>
                    </a:lnR>
                    <a:lnT w="12700" cmpd="sng">
                      <a:noFill/>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hMerge="1">
                  <a:txBody>
                    <a:bodyPr/>
                    <a:lstStyle/>
                    <a:p>
                      <a:endParaRPr lang="en-US"/>
                    </a:p>
                  </a:txBody>
                  <a:tcPr/>
                </a:tc>
                <a:extLst>
                  <a:ext uri="{0D108BD9-81ED-4DB2-BD59-A6C34878D82A}">
                    <a16:rowId xmlns:a16="http://schemas.microsoft.com/office/drawing/2014/main" val="2858427104"/>
                  </a:ext>
                </a:extLst>
              </a:tr>
              <a:tr h="459682">
                <a:tc vMerge="1">
                  <a:txBody>
                    <a:bodyPr/>
                    <a:lstStyle/>
                    <a:p>
                      <a:pPr marL="0" marR="0" lvl="0" algn="r">
                        <a:lnSpc>
                          <a:spcPct val="107000"/>
                        </a:lnSpc>
                        <a:spcBef>
                          <a:spcPts val="0"/>
                        </a:spcBef>
                        <a:spcAft>
                          <a:spcPts val="800"/>
                        </a:spcAft>
                      </a:pPr>
                      <a:endParaRPr lang="en-US" sz="1100" b="1" dirty="0">
                        <a:effectLst/>
                        <a:latin typeface="PT Sans" panose="020B0503020203020204" pitchFamily="34" charset="0"/>
                        <a:ea typeface="Calibri" panose="020F0502020204030204" pitchFamily="34" charset="0"/>
                        <a:cs typeface="Times New Roman" panose="02020603050405020304" pitchFamily="18"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400" b="1" dirty="0">
                          <a:solidFill>
                            <a:schemeClr val="bg1"/>
                          </a:solidFill>
                          <a:latin typeface="+mj-lt"/>
                        </a:rPr>
                        <a:t>FTEs</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algn="ctr"/>
                      <a:r>
                        <a:rPr lang="en-US" sz="1400" b="1" dirty="0">
                          <a:solidFill>
                            <a:schemeClr val="bg1"/>
                          </a:solidFill>
                          <a:latin typeface="+mj-lt"/>
                        </a:rPr>
                        <a:t>$</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algn="ctr"/>
                      <a:r>
                        <a:rPr lang="en-US" sz="1400" b="1" dirty="0">
                          <a:solidFill>
                            <a:schemeClr val="bg1"/>
                          </a:solidFill>
                          <a:latin typeface="+mj-lt"/>
                        </a:rPr>
                        <a:t>FTEs</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r>
                        <a:rPr lang="en-US" sz="1400" b="1" dirty="0">
                          <a:solidFill>
                            <a:schemeClr val="bg1"/>
                          </a:solidFill>
                          <a:latin typeface="+mj-lt"/>
                        </a:rPr>
                        <a:t>$</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r>
                        <a:rPr lang="en-US" sz="1400" b="1" dirty="0">
                          <a:solidFill>
                            <a:schemeClr val="bg1"/>
                          </a:solidFill>
                          <a:latin typeface="+mj-lt"/>
                        </a:rPr>
                        <a:t>FTEs</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400" b="1" dirty="0">
                          <a:solidFill>
                            <a:schemeClr val="bg1"/>
                          </a:solidFill>
                          <a:latin typeface="+mj-lt"/>
                        </a:rPr>
                        <a:t>$</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400" b="1" dirty="0">
                          <a:solidFill>
                            <a:schemeClr val="bg1"/>
                          </a:solidFill>
                          <a:latin typeface="+mj-lt"/>
                        </a:rPr>
                        <a:t>FTEs</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r>
                        <a:rPr lang="en-US" sz="1400" b="1" dirty="0">
                          <a:solidFill>
                            <a:schemeClr val="bg1"/>
                          </a:solidFill>
                          <a:latin typeface="+mj-lt"/>
                        </a:rPr>
                        <a:t>$</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r>
                        <a:rPr lang="en-US" sz="1400" b="1" dirty="0">
                          <a:solidFill>
                            <a:schemeClr val="bg1"/>
                          </a:solidFill>
                          <a:latin typeface="+mj-lt"/>
                        </a:rPr>
                        <a:t>FTEs</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algn="ctr"/>
                      <a:r>
                        <a:rPr lang="en-US" sz="1400" b="1" dirty="0">
                          <a:solidFill>
                            <a:schemeClr val="bg1"/>
                          </a:solidFill>
                          <a:latin typeface="+mj-lt"/>
                        </a:rPr>
                        <a:t>$</a:t>
                      </a:r>
                    </a:p>
                  </a:txBody>
                  <a:tcPr marL="45720" marR="4572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3060328439"/>
                  </a:ext>
                </a:extLst>
              </a:tr>
              <a:tr h="699416">
                <a:tc>
                  <a:txBody>
                    <a:bodyPr/>
                    <a:lstStyle/>
                    <a:p>
                      <a:pPr marL="0" marR="0" lvl="0" algn="r">
                        <a:lnSpc>
                          <a:spcPct val="107000"/>
                        </a:lnSpc>
                        <a:spcBef>
                          <a:spcPts val="0"/>
                        </a:spcBef>
                        <a:spcAft>
                          <a:spcPts val="800"/>
                        </a:spcAft>
                      </a:pPr>
                      <a:r>
                        <a:rPr lang="en-US" sz="1500" b="1" dirty="0">
                          <a:solidFill>
                            <a:schemeClr val="bg2">
                              <a:lumMod val="10000"/>
                            </a:schemeClr>
                          </a:solidFill>
                          <a:effectLst/>
                          <a:latin typeface="+mj-lt"/>
                          <a:ea typeface="Calibri" panose="020F0502020204030204" pitchFamily="34" charset="0"/>
                          <a:cs typeface="Times New Roman" panose="02020603050405020304" pitchFamily="18" charset="0"/>
                        </a:rPr>
                        <a:t>Administration</a:t>
                      </a:r>
                    </a:p>
                  </a:txBody>
                  <a:tcPr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251</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$49,194</a:t>
                      </a:r>
                    </a:p>
                  </a:txBody>
                  <a:tcPr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251</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2">
                              <a:lumMod val="10000"/>
                            </a:schemeClr>
                          </a:solidFill>
                          <a:latin typeface="+mj-lt"/>
                        </a:rPr>
                        <a:t>$49,194</a:t>
                      </a:r>
                    </a:p>
                  </a:txBody>
                  <a:tcPr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251</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$49,194</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1720284"/>
                  </a:ext>
                </a:extLst>
              </a:tr>
              <a:tr h="557089">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500" b="1" dirty="0">
                          <a:solidFill>
                            <a:schemeClr val="bg2">
                              <a:lumMod val="10000"/>
                            </a:schemeClr>
                          </a:solidFill>
                          <a:effectLst/>
                          <a:latin typeface="+mj-lt"/>
                          <a:ea typeface="Calibri" panose="020F0502020204030204" pitchFamily="34" charset="0"/>
                          <a:cs typeface="Times New Roman" panose="02020603050405020304" pitchFamily="18" charset="0"/>
                        </a:rPr>
                        <a:t>Planning, Programming, </a:t>
                      </a:r>
                      <a:br>
                        <a:rPr lang="en-US" sz="1500" b="1" dirty="0">
                          <a:solidFill>
                            <a:schemeClr val="bg2">
                              <a:lumMod val="10000"/>
                            </a:schemeClr>
                          </a:solidFill>
                          <a:effectLst/>
                          <a:latin typeface="+mj-lt"/>
                          <a:ea typeface="Calibri" panose="020F0502020204030204" pitchFamily="34" charset="0"/>
                          <a:cs typeface="Times New Roman" panose="02020603050405020304" pitchFamily="18" charset="0"/>
                        </a:rPr>
                      </a:br>
                      <a:r>
                        <a:rPr lang="en-US" sz="1500" b="1" dirty="0">
                          <a:solidFill>
                            <a:schemeClr val="bg2">
                              <a:lumMod val="10000"/>
                            </a:schemeClr>
                          </a:solidFill>
                          <a:effectLst/>
                          <a:latin typeface="+mj-lt"/>
                          <a:ea typeface="Calibri" panose="020F0502020204030204" pitchFamily="34" charset="0"/>
                          <a:cs typeface="Times New Roman" panose="02020603050405020304" pitchFamily="18" charset="0"/>
                        </a:rPr>
                        <a:t>&amp; Modal</a:t>
                      </a:r>
                    </a:p>
                  </a:txBody>
                  <a:tcPr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94</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$9,160</a:t>
                      </a:r>
                    </a:p>
                  </a:txBody>
                  <a:tcPr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94</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$9,160</a:t>
                      </a:r>
                    </a:p>
                  </a:txBody>
                  <a:tcPr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94</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$9,160</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1693719"/>
                  </a:ext>
                </a:extLst>
              </a:tr>
              <a:tr h="557089">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500" b="1" dirty="0">
                          <a:solidFill>
                            <a:schemeClr val="bg2">
                              <a:lumMod val="10000"/>
                            </a:schemeClr>
                          </a:solidFill>
                          <a:effectLst/>
                          <a:latin typeface="+mj-lt"/>
                          <a:ea typeface="Calibri" panose="020F0502020204030204" pitchFamily="34" charset="0"/>
                          <a:cs typeface="Times New Roman" panose="02020603050405020304" pitchFamily="18" charset="0"/>
                        </a:rPr>
                        <a:t>Motor Vehicle</a:t>
                      </a:r>
                    </a:p>
                  </a:txBody>
                  <a:tcPr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289</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$28,855</a:t>
                      </a:r>
                    </a:p>
                  </a:txBody>
                  <a:tcPr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289</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$28,855</a:t>
                      </a:r>
                    </a:p>
                  </a:txBody>
                  <a:tcPr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289</a:t>
                      </a:r>
                    </a:p>
                  </a:txBody>
                  <a:tcPr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$28,855</a:t>
                      </a:r>
                    </a:p>
                  </a:txBody>
                  <a:tcPr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63256944"/>
                  </a:ext>
                </a:extLst>
              </a:tr>
              <a:tr h="557089">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500" b="1" dirty="0">
                          <a:solidFill>
                            <a:schemeClr val="bg2">
                              <a:lumMod val="10000"/>
                            </a:schemeClr>
                          </a:solidFill>
                          <a:effectLst/>
                          <a:latin typeface="+mj-lt"/>
                          <a:ea typeface="Calibri" panose="020F0502020204030204" pitchFamily="34" charset="0"/>
                          <a:cs typeface="Times New Roman" panose="02020603050405020304" pitchFamily="18" charset="0"/>
                        </a:rPr>
                        <a:t>Highway</a:t>
                      </a:r>
                    </a:p>
                  </a:txBody>
                  <a:tcPr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200" b="1" dirty="0">
                          <a:solidFill>
                            <a:schemeClr val="bg2">
                              <a:lumMod val="10000"/>
                            </a:schemeClr>
                          </a:solidFill>
                          <a:latin typeface="+mj-lt"/>
                        </a:rPr>
                        <a:t>2,064</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200" b="1" dirty="0">
                          <a:solidFill>
                            <a:schemeClr val="bg2">
                              <a:lumMod val="10000"/>
                            </a:schemeClr>
                          </a:solidFill>
                          <a:latin typeface="+mj-lt"/>
                        </a:rPr>
                        <a:t>$267,549</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200" b="1" dirty="0">
                          <a:solidFill>
                            <a:schemeClr val="bg2">
                              <a:lumMod val="10000"/>
                            </a:schemeClr>
                          </a:solidFill>
                          <a:latin typeface="+mj-lt"/>
                        </a:rPr>
                        <a:t>9</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200" b="1" dirty="0">
                          <a:solidFill>
                            <a:schemeClr val="bg2">
                              <a:lumMod val="10000"/>
                            </a:schemeClr>
                          </a:solidFill>
                          <a:latin typeface="+mj-lt"/>
                        </a:rPr>
                        <a:t>$4,114</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200" b="1" dirty="0">
                          <a:solidFill>
                            <a:schemeClr val="bg2">
                              <a:lumMod val="10000"/>
                            </a:schemeClr>
                          </a:solidFill>
                          <a:latin typeface="+mj-lt"/>
                        </a:rPr>
                        <a:t>2,073</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200" b="1" dirty="0">
                          <a:solidFill>
                            <a:schemeClr val="bg2">
                              <a:lumMod val="10000"/>
                            </a:schemeClr>
                          </a:solidFill>
                          <a:latin typeface="+mj-lt"/>
                        </a:rPr>
                        <a:t>$271,663</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200" b="1" dirty="0">
                          <a:solidFill>
                            <a:schemeClr val="bg2">
                              <a:lumMod val="10000"/>
                            </a:schemeClr>
                          </a:solidFill>
                          <a:latin typeface="+mj-lt"/>
                        </a:rPr>
                        <a:t>9</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200" b="1" dirty="0">
                          <a:solidFill>
                            <a:schemeClr val="bg2">
                              <a:lumMod val="10000"/>
                            </a:schemeClr>
                          </a:solidFill>
                          <a:latin typeface="+mj-lt"/>
                        </a:rPr>
                        <a:t>$1,990</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200" b="1" dirty="0">
                          <a:solidFill>
                            <a:schemeClr val="bg2">
                              <a:lumMod val="10000"/>
                            </a:schemeClr>
                          </a:solidFill>
                          <a:latin typeface="+mj-lt"/>
                        </a:rPr>
                        <a:t>2,082</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a:r>
                        <a:rPr lang="en-US" sz="1200" b="1" dirty="0">
                          <a:solidFill>
                            <a:schemeClr val="bg2">
                              <a:lumMod val="10000"/>
                            </a:schemeClr>
                          </a:solidFill>
                          <a:latin typeface="+mj-lt"/>
                        </a:rPr>
                        <a:t>$273,653</a:t>
                      </a:r>
                    </a:p>
                  </a:txBody>
                  <a:tcPr marL="45720" marR="4572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extLst>
                  <a:ext uri="{0D108BD9-81ED-4DB2-BD59-A6C34878D82A}">
                    <a16:rowId xmlns:a16="http://schemas.microsoft.com/office/drawing/2014/main" val="1486811631"/>
                  </a:ext>
                </a:extLst>
              </a:tr>
              <a:tr h="557089">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500" b="1" dirty="0">
                          <a:solidFill>
                            <a:schemeClr val="bg2">
                              <a:lumMod val="10000"/>
                            </a:schemeClr>
                          </a:solidFill>
                          <a:effectLst/>
                          <a:latin typeface="+mj-lt"/>
                          <a:ea typeface="Calibri" panose="020F0502020204030204" pitchFamily="34" charset="0"/>
                          <a:cs typeface="Times New Roman" panose="02020603050405020304" pitchFamily="18" charset="0"/>
                        </a:rPr>
                        <a:t>Strategic Performance</a:t>
                      </a:r>
                    </a:p>
                  </a:txBody>
                  <a:tcPr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41</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$4,998</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41</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$4,998</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41</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dirty="0">
                          <a:solidFill>
                            <a:schemeClr val="bg2">
                              <a:lumMod val="10000"/>
                            </a:schemeClr>
                          </a:solidFill>
                          <a:latin typeface="+mj-lt"/>
                        </a:rPr>
                        <a:t>$4,998</a:t>
                      </a:r>
                    </a:p>
                  </a:txBody>
                  <a:tcPr marL="45720" marR="4572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43287994"/>
                  </a:ext>
                </a:extLst>
              </a:tr>
              <a:tr h="583469">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b="1" dirty="0">
                          <a:solidFill>
                            <a:schemeClr val="bg1"/>
                          </a:solidFill>
                          <a:effectLst/>
                          <a:latin typeface="+mj-lt"/>
                          <a:ea typeface="Calibri" panose="020F0502020204030204" pitchFamily="34" charset="0"/>
                          <a:cs typeface="Times New Roman" panose="02020603050405020304" pitchFamily="18" charset="0"/>
                        </a:rPr>
                        <a:t>TOTAL OPERATIONS</a:t>
                      </a:r>
                    </a:p>
                  </a:txBody>
                  <a:tcPr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ctr"/>
                      <a:r>
                        <a:rPr lang="en-US" sz="1200" b="1" dirty="0">
                          <a:solidFill>
                            <a:schemeClr val="bg1"/>
                          </a:solidFill>
                          <a:latin typeface="+mj-lt"/>
                        </a:rPr>
                        <a:t>2,739</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algn="ctr"/>
                      <a:r>
                        <a:rPr lang="en-US" sz="1200" b="1" dirty="0">
                          <a:solidFill>
                            <a:schemeClr val="bg1"/>
                          </a:solidFill>
                          <a:latin typeface="+mj-lt"/>
                        </a:rPr>
                        <a:t>$359,756</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algn="ctr"/>
                      <a:r>
                        <a:rPr lang="en-US" sz="1200" b="1" dirty="0">
                          <a:solidFill>
                            <a:schemeClr val="bg1"/>
                          </a:solidFill>
                          <a:latin typeface="+mj-lt"/>
                        </a:rPr>
                        <a:t>9</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r>
                        <a:rPr lang="en-US" sz="1200" b="1" dirty="0">
                          <a:solidFill>
                            <a:schemeClr val="bg1"/>
                          </a:solidFill>
                          <a:latin typeface="+mj-lt"/>
                        </a:rPr>
                        <a:t>$4,114</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mj-lt"/>
                        </a:rPr>
                        <a:t>2,748</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200" b="1" dirty="0">
                          <a:solidFill>
                            <a:schemeClr val="bg1"/>
                          </a:solidFill>
                          <a:latin typeface="+mj-lt"/>
                        </a:rPr>
                        <a:t>$363,870</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US" sz="1200" b="1" dirty="0">
                          <a:solidFill>
                            <a:schemeClr val="bg1"/>
                          </a:solidFill>
                          <a:latin typeface="+mj-lt"/>
                        </a:rPr>
                        <a:t>9</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r>
                        <a:rPr lang="en-US" sz="1200" b="1" dirty="0">
                          <a:solidFill>
                            <a:schemeClr val="bg1"/>
                          </a:solidFill>
                          <a:latin typeface="+mj-lt"/>
                        </a:rPr>
                        <a:t>$1,990</a:t>
                      </a:r>
                    </a:p>
                  </a:txBody>
                  <a:tcPr marL="45720" marR="45720" anchor="ctr">
                    <a:lnL w="952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mj-lt"/>
                        </a:rPr>
                        <a:t>2,757</a:t>
                      </a:r>
                    </a:p>
                  </a:txBody>
                  <a:tcPr marL="45720" marR="45720" anchor="ctr">
                    <a:lnL w="38100"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mj-lt"/>
                        </a:rPr>
                        <a:t>$365,860</a:t>
                      </a:r>
                    </a:p>
                  </a:txBody>
                  <a:tcPr marL="45720" marR="4572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3058426148"/>
                  </a:ext>
                </a:extLst>
              </a:tr>
            </a:tbl>
          </a:graphicData>
        </a:graphic>
      </p:graphicFrame>
    </p:spTree>
    <p:extLst>
      <p:ext uri="{BB962C8B-B14F-4D97-AF65-F5344CB8AC3E}">
        <p14:creationId xmlns:p14="http://schemas.microsoft.com/office/powerpoint/2010/main" val="1490153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33015EE-6CEE-4BA8-8D60-FE1DDA5DB2F3}"/>
              </a:ext>
            </a:extLst>
          </p:cNvPr>
          <p:cNvSpPr>
            <a:spLocks noGrp="1"/>
          </p:cNvSpPr>
          <p:nvPr>
            <p:ph type="sldNum" sz="quarter" idx="12"/>
          </p:nvPr>
        </p:nvSpPr>
        <p:spPr/>
        <p:txBody>
          <a:bodyPr/>
          <a:lstStyle/>
          <a:p>
            <a:fld id="{23271184-C17D-4E1C-AD3F-981E142E535C}" type="slidenum">
              <a:rPr lang="en-US" smtClean="0"/>
              <a:pPr/>
              <a:t>8</a:t>
            </a:fld>
            <a:endParaRPr lang="en-US" dirty="0"/>
          </a:p>
        </p:txBody>
      </p:sp>
      <p:sp>
        <p:nvSpPr>
          <p:cNvPr id="3" name="TextBox 2">
            <a:extLst>
              <a:ext uri="{FF2B5EF4-FFF2-40B4-BE49-F238E27FC236}">
                <a16:creationId xmlns:a16="http://schemas.microsoft.com/office/drawing/2014/main" id="{A51767FC-811C-45CF-B3E5-01CA970B0F64}"/>
              </a:ext>
            </a:extLst>
          </p:cNvPr>
          <p:cNvSpPr txBox="1"/>
          <p:nvPr/>
        </p:nvSpPr>
        <p:spPr>
          <a:xfrm>
            <a:off x="228600" y="762000"/>
            <a:ext cx="1876345" cy="523220"/>
          </a:xfrm>
          <a:prstGeom prst="rect">
            <a:avLst/>
          </a:prstGeom>
          <a:noFill/>
        </p:spPr>
        <p:txBody>
          <a:bodyPr wrap="square" rtlCol="0">
            <a:spAutoFit/>
          </a:bodyPr>
          <a:lstStyle/>
          <a:p>
            <a:r>
              <a:rPr lang="en-US" sz="2800" b="1" dirty="0">
                <a:solidFill>
                  <a:schemeClr val="tx2"/>
                </a:solidFill>
              </a:rPr>
              <a:t>STAFFING</a:t>
            </a:r>
          </a:p>
        </p:txBody>
      </p:sp>
      <p:sp>
        <p:nvSpPr>
          <p:cNvPr id="5" name="Rectangle 4">
            <a:extLst>
              <a:ext uri="{FF2B5EF4-FFF2-40B4-BE49-F238E27FC236}">
                <a16:creationId xmlns:a16="http://schemas.microsoft.com/office/drawing/2014/main" id="{5AEB8CCE-E7D3-459D-B801-1E92C61B4DA9}"/>
              </a:ext>
            </a:extLst>
          </p:cNvPr>
          <p:cNvSpPr/>
          <p:nvPr/>
        </p:nvSpPr>
        <p:spPr>
          <a:xfrm>
            <a:off x="5299369" y="832277"/>
            <a:ext cx="3475351" cy="5339923"/>
          </a:xfrm>
          <a:prstGeom prst="rect">
            <a:avLst/>
          </a:prstGeom>
        </p:spPr>
        <p:txBody>
          <a:bodyPr wrap="square">
            <a:spAutoFit/>
          </a:bodyPr>
          <a:lstStyle/>
          <a:p>
            <a:r>
              <a:rPr lang="en-US" b="1" dirty="0">
                <a:solidFill>
                  <a:schemeClr val="accent6">
                    <a:lumMod val="50000"/>
                  </a:schemeClr>
                </a:solidFill>
              </a:rPr>
              <a:t>GOAL</a:t>
            </a:r>
            <a:endParaRPr lang="en-US" dirty="0">
              <a:solidFill>
                <a:schemeClr val="accent6">
                  <a:lumMod val="50000"/>
                </a:schemeClr>
              </a:solidFill>
            </a:endParaRPr>
          </a:p>
          <a:p>
            <a:pPr marL="285750" indent="-285750">
              <a:spcAft>
                <a:spcPts val="600"/>
              </a:spcAft>
              <a:buFont typeface="Arial" panose="020B0604020202020204" pitchFamily="34" charset="0"/>
              <a:buChar char="•"/>
            </a:pPr>
            <a:r>
              <a:rPr lang="en-US" sz="1400" dirty="0">
                <a:solidFill>
                  <a:schemeClr val="accent6">
                    <a:lumMod val="50000"/>
                  </a:schemeClr>
                </a:solidFill>
              </a:rPr>
              <a:t>Create a better balance between the use of outside consultants and internal staff allowing us to increase efficiency and maximize construction program dollars.</a:t>
            </a:r>
          </a:p>
          <a:p>
            <a:r>
              <a:rPr lang="en-US" b="1" dirty="0">
                <a:solidFill>
                  <a:schemeClr val="accent5">
                    <a:lumMod val="50000"/>
                  </a:schemeClr>
                </a:solidFill>
              </a:rPr>
              <a:t>STRATEGY</a:t>
            </a:r>
          </a:p>
          <a:p>
            <a:pPr marL="285750" indent="-285750">
              <a:spcAft>
                <a:spcPts val="600"/>
              </a:spcAft>
              <a:buFont typeface="Arial" panose="020B0604020202020204" pitchFamily="34" charset="0"/>
              <a:buChar char="•"/>
            </a:pPr>
            <a:r>
              <a:rPr lang="en-US" sz="1400" dirty="0">
                <a:solidFill>
                  <a:schemeClr val="accent5">
                    <a:lumMod val="50000"/>
                  </a:schemeClr>
                </a:solidFill>
              </a:rPr>
              <a:t>We will continue to use consultants to   ensure the effective development and delivery of Iowa’s Transportation Improvement Program, utilizing them  where additional capability and specialized expertise are needed to  enhance program delivery.</a:t>
            </a:r>
          </a:p>
          <a:p>
            <a:pPr marL="285750" indent="-285750">
              <a:spcAft>
                <a:spcPts val="600"/>
              </a:spcAft>
              <a:buFont typeface="Arial" panose="020B0604020202020204" pitchFamily="34" charset="0"/>
              <a:buChar char="•"/>
            </a:pPr>
            <a:r>
              <a:rPr lang="en-US" sz="1400" dirty="0">
                <a:solidFill>
                  <a:schemeClr val="accent5">
                    <a:lumMod val="50000"/>
                  </a:schemeClr>
                </a:solidFill>
              </a:rPr>
              <a:t>Moderately increase internal inspection and development staff to allow for greater continuity on design and management of projects. </a:t>
            </a:r>
          </a:p>
          <a:p>
            <a:r>
              <a:rPr lang="en-US" b="1" dirty="0">
                <a:solidFill>
                  <a:schemeClr val="accent2">
                    <a:lumMod val="75000"/>
                  </a:schemeClr>
                </a:solidFill>
              </a:rPr>
              <a:t>BENEFITS</a:t>
            </a:r>
          </a:p>
          <a:p>
            <a:pPr marL="285750" indent="-285750">
              <a:spcAft>
                <a:spcPts val="600"/>
              </a:spcAft>
              <a:buFont typeface="Arial" panose="020B0604020202020204" pitchFamily="34" charset="0"/>
              <a:buChar char="•"/>
            </a:pPr>
            <a:r>
              <a:rPr lang="en-US" sz="1400" dirty="0">
                <a:solidFill>
                  <a:schemeClr val="accent2">
                    <a:lumMod val="75000"/>
                  </a:schemeClr>
                </a:solidFill>
              </a:rPr>
              <a:t>Allows the Iowa DOT to continue to use outside consultants more strategically.</a:t>
            </a:r>
          </a:p>
          <a:p>
            <a:pPr marL="285750" indent="-285750">
              <a:spcAft>
                <a:spcPts val="600"/>
              </a:spcAft>
              <a:buFont typeface="Arial" panose="020B0604020202020204" pitchFamily="34" charset="0"/>
              <a:buChar char="•"/>
            </a:pPr>
            <a:r>
              <a:rPr lang="en-US" sz="1400" dirty="0">
                <a:solidFill>
                  <a:schemeClr val="accent2">
                    <a:lumMod val="75000"/>
                  </a:schemeClr>
                </a:solidFill>
              </a:rPr>
              <a:t>Reduced consultant costs will offset increased staffing costs.</a:t>
            </a:r>
            <a:endParaRPr lang="en-US" sz="2000" b="1" dirty="0">
              <a:solidFill>
                <a:schemeClr val="accent5">
                  <a:lumMod val="50000"/>
                </a:schemeClr>
              </a:solidFill>
            </a:endParaRPr>
          </a:p>
        </p:txBody>
      </p:sp>
      <p:pic>
        <p:nvPicPr>
          <p:cNvPr id="7" name="Picture 6">
            <a:extLst>
              <a:ext uri="{FF2B5EF4-FFF2-40B4-BE49-F238E27FC236}">
                <a16:creationId xmlns:a16="http://schemas.microsoft.com/office/drawing/2014/main" id="{31B6E3C1-0CF9-4D4F-8295-A7FF2359194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74128" y="4815363"/>
            <a:ext cx="2544340" cy="1966437"/>
          </a:xfrm>
          <a:prstGeom prst="rect">
            <a:avLst/>
          </a:prstGeom>
        </p:spPr>
      </p:pic>
      <p:sp>
        <p:nvSpPr>
          <p:cNvPr id="8" name="Rectangle 7">
            <a:extLst>
              <a:ext uri="{FF2B5EF4-FFF2-40B4-BE49-F238E27FC236}">
                <a16:creationId xmlns:a16="http://schemas.microsoft.com/office/drawing/2014/main" id="{B2818ED1-16D7-4523-BC2B-B7874737EA58}"/>
              </a:ext>
            </a:extLst>
          </p:cNvPr>
          <p:cNvSpPr/>
          <p:nvPr/>
        </p:nvSpPr>
        <p:spPr>
          <a:xfrm>
            <a:off x="1703630" y="3276600"/>
            <a:ext cx="3401770" cy="954107"/>
          </a:xfrm>
          <a:prstGeom prst="rect">
            <a:avLst/>
          </a:prstGeom>
        </p:spPr>
        <p:txBody>
          <a:bodyPr wrap="square">
            <a:spAutoFit/>
          </a:bodyPr>
          <a:lstStyle/>
          <a:p>
            <a:r>
              <a:rPr lang="en-US" sz="1400" dirty="0">
                <a:solidFill>
                  <a:schemeClr val="accent2">
                    <a:lumMod val="75000"/>
                  </a:schemeClr>
                </a:solidFill>
              </a:rPr>
              <a:t>REQUESTING: </a:t>
            </a:r>
            <a:r>
              <a:rPr lang="en-US" sz="1400" b="1" dirty="0">
                <a:solidFill>
                  <a:schemeClr val="accent2">
                    <a:lumMod val="75000"/>
                  </a:schemeClr>
                </a:solidFill>
              </a:rPr>
              <a:t>9 ADDITIONAL FTE’S </a:t>
            </a:r>
          </a:p>
          <a:p>
            <a:r>
              <a:rPr lang="en-US" sz="1400" dirty="0"/>
              <a:t>We added 9 FTEs in the highway division in FY 21. We will continue to add 9 FTEs each FY through FY 25 for a </a:t>
            </a:r>
            <a:r>
              <a:rPr lang="en-US" sz="1400" b="1" dirty="0">
                <a:solidFill>
                  <a:schemeClr val="accent2">
                    <a:lumMod val="75000"/>
                  </a:schemeClr>
                </a:solidFill>
              </a:rPr>
              <a:t>TOTAL OF 45</a:t>
            </a:r>
            <a:r>
              <a:rPr lang="en-US" sz="1400" dirty="0"/>
              <a:t>.</a:t>
            </a:r>
          </a:p>
        </p:txBody>
      </p:sp>
      <p:cxnSp>
        <p:nvCxnSpPr>
          <p:cNvPr id="10" name="Straight Connector 9">
            <a:extLst>
              <a:ext uri="{FF2B5EF4-FFF2-40B4-BE49-F238E27FC236}">
                <a16:creationId xmlns:a16="http://schemas.microsoft.com/office/drawing/2014/main" id="{11552715-ABC9-49CE-AE0F-6AC450B3934E}"/>
              </a:ext>
            </a:extLst>
          </p:cNvPr>
          <p:cNvCxnSpPr>
            <a:cxnSpLocks/>
          </p:cNvCxnSpPr>
          <p:nvPr/>
        </p:nvCxnSpPr>
        <p:spPr>
          <a:xfrm>
            <a:off x="5105400" y="914400"/>
            <a:ext cx="25684" cy="5810922"/>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grpSp>
        <p:nvGrpSpPr>
          <p:cNvPr id="47" name="Group 46">
            <a:extLst>
              <a:ext uri="{FF2B5EF4-FFF2-40B4-BE49-F238E27FC236}">
                <a16:creationId xmlns:a16="http://schemas.microsoft.com/office/drawing/2014/main" id="{E1AE7D00-2B3C-4654-BC38-1837389CB3EB}"/>
              </a:ext>
            </a:extLst>
          </p:cNvPr>
          <p:cNvGrpSpPr/>
          <p:nvPr/>
        </p:nvGrpSpPr>
        <p:grpSpPr>
          <a:xfrm>
            <a:off x="304800" y="1310640"/>
            <a:ext cx="4828223" cy="1033227"/>
            <a:chOff x="381000" y="1219200"/>
            <a:chExt cx="4828223" cy="1033227"/>
          </a:xfrm>
        </p:grpSpPr>
        <p:sp>
          <p:nvSpPr>
            <p:cNvPr id="4" name="Rectangle 3">
              <a:extLst>
                <a:ext uri="{FF2B5EF4-FFF2-40B4-BE49-F238E27FC236}">
                  <a16:creationId xmlns:a16="http://schemas.microsoft.com/office/drawing/2014/main" id="{732DA2E0-47BA-46A1-A9E5-6A449C0A0C64}"/>
                </a:ext>
              </a:extLst>
            </p:cNvPr>
            <p:cNvSpPr/>
            <p:nvPr/>
          </p:nvSpPr>
          <p:spPr>
            <a:xfrm>
              <a:off x="1203960" y="1302156"/>
              <a:ext cx="4005263" cy="307777"/>
            </a:xfrm>
            <a:prstGeom prst="rect">
              <a:avLst/>
            </a:prstGeom>
          </p:spPr>
          <p:txBody>
            <a:bodyPr wrap="square">
              <a:spAutoFit/>
            </a:bodyPr>
            <a:lstStyle/>
            <a:p>
              <a:pPr>
                <a:spcAft>
                  <a:spcPts val="1200"/>
                </a:spcAft>
              </a:pPr>
              <a:r>
                <a:rPr lang="en-US" sz="1400" dirty="0">
                  <a:solidFill>
                    <a:schemeClr val="accent6">
                      <a:lumMod val="75000"/>
                    </a:schemeClr>
                  </a:solidFill>
                </a:rPr>
                <a:t>CONSTRUCTION PROGRAM HAS INCREASED </a:t>
              </a:r>
              <a:r>
                <a:rPr lang="en-US" sz="1400" b="1" dirty="0">
                  <a:solidFill>
                    <a:schemeClr val="accent6">
                      <a:lumMod val="75000"/>
                    </a:schemeClr>
                  </a:solidFill>
                  <a:latin typeface="+mj-lt"/>
                </a:rPr>
                <a:t>69.5%</a:t>
              </a:r>
            </a:p>
          </p:txBody>
        </p:sp>
        <p:pic>
          <p:nvPicPr>
            <p:cNvPr id="9" name="Graphic 8" descr="Money">
              <a:extLst>
                <a:ext uri="{FF2B5EF4-FFF2-40B4-BE49-F238E27FC236}">
                  <a16:creationId xmlns:a16="http://schemas.microsoft.com/office/drawing/2014/main" id="{BFD86ACA-FD75-4BAF-BD5D-C3B3C74F356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1000" y="1219200"/>
              <a:ext cx="822960" cy="822960"/>
            </a:xfrm>
            <a:prstGeom prst="rect">
              <a:avLst/>
            </a:prstGeom>
          </p:spPr>
        </p:pic>
        <p:sp>
          <p:nvSpPr>
            <p:cNvPr id="11" name="Rectangle 10">
              <a:extLst>
                <a:ext uri="{FF2B5EF4-FFF2-40B4-BE49-F238E27FC236}">
                  <a16:creationId xmlns:a16="http://schemas.microsoft.com/office/drawing/2014/main" id="{CC1E896C-9EE2-4AF2-8A4F-8CF168DEA67B}"/>
                </a:ext>
              </a:extLst>
            </p:cNvPr>
            <p:cNvSpPr/>
            <p:nvPr/>
          </p:nvSpPr>
          <p:spPr>
            <a:xfrm>
              <a:off x="1203960" y="1508896"/>
              <a:ext cx="1508746" cy="738664"/>
            </a:xfrm>
            <a:prstGeom prst="rect">
              <a:avLst/>
            </a:prstGeom>
          </p:spPr>
          <p:txBody>
            <a:bodyPr wrap="none">
              <a:spAutoFit/>
            </a:bodyPr>
            <a:lstStyle/>
            <a:p>
              <a:r>
                <a:rPr lang="en-US" sz="2800" b="1" dirty="0">
                  <a:solidFill>
                    <a:schemeClr val="accent6">
                      <a:lumMod val="50000"/>
                    </a:schemeClr>
                  </a:solidFill>
                  <a:latin typeface="+mj-lt"/>
                </a:rPr>
                <a:t>$437.6M</a:t>
              </a:r>
            </a:p>
            <a:p>
              <a:pPr algn="ctr"/>
              <a:r>
                <a:rPr lang="en-US" sz="1400" dirty="0">
                  <a:solidFill>
                    <a:schemeClr val="accent6">
                      <a:lumMod val="50000"/>
                    </a:schemeClr>
                  </a:solidFill>
                  <a:latin typeface="+mj-lt"/>
                </a:rPr>
                <a:t>in FY 08</a:t>
              </a:r>
            </a:p>
          </p:txBody>
        </p:sp>
        <p:sp>
          <p:nvSpPr>
            <p:cNvPr id="12" name="Rectangle 11">
              <a:extLst>
                <a:ext uri="{FF2B5EF4-FFF2-40B4-BE49-F238E27FC236}">
                  <a16:creationId xmlns:a16="http://schemas.microsoft.com/office/drawing/2014/main" id="{A7A55004-DD6F-41BC-9043-FCBC7ABCB680}"/>
                </a:ext>
              </a:extLst>
            </p:cNvPr>
            <p:cNvSpPr/>
            <p:nvPr/>
          </p:nvSpPr>
          <p:spPr>
            <a:xfrm>
              <a:off x="3540584" y="1513763"/>
              <a:ext cx="1590500" cy="738664"/>
            </a:xfrm>
            <a:prstGeom prst="rect">
              <a:avLst/>
            </a:prstGeom>
          </p:spPr>
          <p:txBody>
            <a:bodyPr wrap="none">
              <a:spAutoFit/>
            </a:bodyPr>
            <a:lstStyle/>
            <a:p>
              <a:r>
                <a:rPr lang="en-US" sz="2800" b="1" dirty="0">
                  <a:solidFill>
                    <a:schemeClr val="accent6">
                      <a:lumMod val="50000"/>
                    </a:schemeClr>
                  </a:solidFill>
                  <a:latin typeface="+mj-lt"/>
                </a:rPr>
                <a:t>$742.0M </a:t>
              </a:r>
            </a:p>
            <a:p>
              <a:pPr algn="ctr"/>
              <a:r>
                <a:rPr lang="en-US" sz="1400" dirty="0">
                  <a:solidFill>
                    <a:schemeClr val="accent6">
                      <a:lumMod val="50000"/>
                    </a:schemeClr>
                  </a:solidFill>
                  <a:latin typeface="+mj-lt"/>
                </a:rPr>
                <a:t>in FY 19</a:t>
              </a:r>
            </a:p>
          </p:txBody>
        </p:sp>
        <p:sp>
          <p:nvSpPr>
            <p:cNvPr id="13" name="Arrow: Right 12">
              <a:extLst>
                <a:ext uri="{FF2B5EF4-FFF2-40B4-BE49-F238E27FC236}">
                  <a16:creationId xmlns:a16="http://schemas.microsoft.com/office/drawing/2014/main" id="{96079E41-1ACB-4F29-B0A8-730CC2A72ECD}"/>
                </a:ext>
              </a:extLst>
            </p:cNvPr>
            <p:cNvSpPr/>
            <p:nvPr/>
          </p:nvSpPr>
          <p:spPr>
            <a:xfrm>
              <a:off x="2768753" y="1622464"/>
              <a:ext cx="695632" cy="365087"/>
            </a:xfrm>
            <a:prstGeom prst="rightArrow">
              <a:avLst/>
            </a:prstGeom>
            <a:solidFill>
              <a:schemeClr val="accent6">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solidFill>
                  <a:schemeClr val="accent6">
                    <a:lumMod val="75000"/>
                  </a:schemeClr>
                </a:solidFill>
              </a:endParaRPr>
            </a:p>
          </p:txBody>
        </p:sp>
      </p:grpSp>
      <p:grpSp>
        <p:nvGrpSpPr>
          <p:cNvPr id="46" name="Group 45">
            <a:extLst>
              <a:ext uri="{FF2B5EF4-FFF2-40B4-BE49-F238E27FC236}">
                <a16:creationId xmlns:a16="http://schemas.microsoft.com/office/drawing/2014/main" id="{87AD95C4-F6A8-47AB-8EC3-4995B1B8B80A}"/>
              </a:ext>
            </a:extLst>
          </p:cNvPr>
          <p:cNvGrpSpPr/>
          <p:nvPr/>
        </p:nvGrpSpPr>
        <p:grpSpPr>
          <a:xfrm>
            <a:off x="302021" y="2363535"/>
            <a:ext cx="4650041" cy="913065"/>
            <a:chOff x="378221" y="2134935"/>
            <a:chExt cx="4650041" cy="913065"/>
          </a:xfrm>
        </p:grpSpPr>
        <p:sp>
          <p:nvSpPr>
            <p:cNvPr id="6" name="Rectangle 5">
              <a:extLst>
                <a:ext uri="{FF2B5EF4-FFF2-40B4-BE49-F238E27FC236}">
                  <a16:creationId xmlns:a16="http://schemas.microsoft.com/office/drawing/2014/main" id="{854BA319-A6F9-40A5-B41A-A0964474AFDD}"/>
                </a:ext>
              </a:extLst>
            </p:cNvPr>
            <p:cNvSpPr/>
            <p:nvPr/>
          </p:nvSpPr>
          <p:spPr>
            <a:xfrm>
              <a:off x="1247333" y="2134935"/>
              <a:ext cx="3780929" cy="307777"/>
            </a:xfrm>
            <a:prstGeom prst="rect">
              <a:avLst/>
            </a:prstGeom>
          </p:spPr>
          <p:txBody>
            <a:bodyPr wrap="square">
              <a:spAutoFit/>
            </a:bodyPr>
            <a:lstStyle/>
            <a:p>
              <a:pPr>
                <a:spcAft>
                  <a:spcPts val="1200"/>
                </a:spcAft>
              </a:pPr>
              <a:r>
                <a:rPr lang="en-US" sz="1400" dirty="0">
                  <a:solidFill>
                    <a:schemeClr val="accent5">
                      <a:lumMod val="75000"/>
                    </a:schemeClr>
                  </a:solidFill>
                </a:rPr>
                <a:t>DOT FTE LEVEL HAS DECREASED </a:t>
              </a:r>
              <a:r>
                <a:rPr lang="en-US" sz="1400" b="1" dirty="0">
                  <a:solidFill>
                    <a:schemeClr val="accent5">
                      <a:lumMod val="75000"/>
                    </a:schemeClr>
                  </a:solidFill>
                </a:rPr>
                <a:t>19.5%</a:t>
              </a:r>
            </a:p>
          </p:txBody>
        </p:sp>
        <p:sp>
          <p:nvSpPr>
            <p:cNvPr id="15" name="Arrow: Right 14">
              <a:extLst>
                <a:ext uri="{FF2B5EF4-FFF2-40B4-BE49-F238E27FC236}">
                  <a16:creationId xmlns:a16="http://schemas.microsoft.com/office/drawing/2014/main" id="{5E7B7AA7-2E84-4735-91EB-EDD6365D8752}"/>
                </a:ext>
              </a:extLst>
            </p:cNvPr>
            <p:cNvSpPr/>
            <p:nvPr/>
          </p:nvSpPr>
          <p:spPr>
            <a:xfrm rot="5400000">
              <a:off x="391125" y="2196898"/>
              <a:ext cx="761999" cy="787807"/>
            </a:xfrm>
            <a:prstGeom prst="rightArrow">
              <a:avLst/>
            </a:prstGeom>
            <a:solidFill>
              <a:schemeClr val="accent5">
                <a:lumMod val="5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solidFill>
                  <a:schemeClr val="accent4">
                    <a:lumMod val="50000"/>
                  </a:schemeClr>
                </a:solidFill>
              </a:endParaRPr>
            </a:p>
          </p:txBody>
        </p:sp>
        <p:grpSp>
          <p:nvGrpSpPr>
            <p:cNvPr id="20" name="Group 19">
              <a:extLst>
                <a:ext uri="{FF2B5EF4-FFF2-40B4-BE49-F238E27FC236}">
                  <a16:creationId xmlns:a16="http://schemas.microsoft.com/office/drawing/2014/main" id="{18880FF6-F63F-4590-BE0E-B0C6E8F17C6B}"/>
                </a:ext>
              </a:extLst>
            </p:cNvPr>
            <p:cNvGrpSpPr/>
            <p:nvPr/>
          </p:nvGrpSpPr>
          <p:grpSpPr>
            <a:xfrm>
              <a:off x="1253841" y="2308758"/>
              <a:ext cx="1030293" cy="731964"/>
              <a:chOff x="977697" y="2316036"/>
              <a:chExt cx="1030293" cy="731964"/>
            </a:xfrm>
          </p:grpSpPr>
          <p:sp>
            <p:nvSpPr>
              <p:cNvPr id="14" name="Rectangle 13">
                <a:extLst>
                  <a:ext uri="{FF2B5EF4-FFF2-40B4-BE49-F238E27FC236}">
                    <a16:creationId xmlns:a16="http://schemas.microsoft.com/office/drawing/2014/main" id="{7CD8FE15-1219-457F-9729-B109EB8CB50D}"/>
                  </a:ext>
                </a:extLst>
              </p:cNvPr>
              <p:cNvSpPr/>
              <p:nvPr/>
            </p:nvSpPr>
            <p:spPr>
              <a:xfrm>
                <a:off x="999381" y="2316036"/>
                <a:ext cx="1008609" cy="523220"/>
              </a:xfrm>
              <a:prstGeom prst="rect">
                <a:avLst/>
              </a:prstGeom>
            </p:spPr>
            <p:txBody>
              <a:bodyPr wrap="none">
                <a:spAutoFit/>
              </a:bodyPr>
              <a:lstStyle/>
              <a:p>
                <a:r>
                  <a:rPr lang="en-US" sz="2800" b="1" dirty="0">
                    <a:solidFill>
                      <a:schemeClr val="accent5">
                        <a:lumMod val="50000"/>
                      </a:schemeClr>
                    </a:solidFill>
                    <a:latin typeface="+mj-lt"/>
                  </a:rPr>
                  <a:t>3,374</a:t>
                </a:r>
              </a:p>
            </p:txBody>
          </p:sp>
          <p:sp>
            <p:nvSpPr>
              <p:cNvPr id="16" name="Rectangle 15">
                <a:extLst>
                  <a:ext uri="{FF2B5EF4-FFF2-40B4-BE49-F238E27FC236}">
                    <a16:creationId xmlns:a16="http://schemas.microsoft.com/office/drawing/2014/main" id="{481D6D06-CB16-4C20-9DCE-00FAAABBA631}"/>
                  </a:ext>
                </a:extLst>
              </p:cNvPr>
              <p:cNvSpPr/>
              <p:nvPr/>
            </p:nvSpPr>
            <p:spPr>
              <a:xfrm>
                <a:off x="977697" y="2740223"/>
                <a:ext cx="927304" cy="307777"/>
              </a:xfrm>
              <a:prstGeom prst="rect">
                <a:avLst/>
              </a:prstGeom>
            </p:spPr>
            <p:txBody>
              <a:bodyPr wrap="square">
                <a:spAutoFit/>
              </a:bodyPr>
              <a:lstStyle/>
              <a:p>
                <a:pPr algn="ctr"/>
                <a:r>
                  <a:rPr lang="en-US" sz="1400" dirty="0"/>
                  <a:t>in FY 08</a:t>
                </a:r>
              </a:p>
            </p:txBody>
          </p:sp>
        </p:grpSp>
        <p:grpSp>
          <p:nvGrpSpPr>
            <p:cNvPr id="21" name="Group 20">
              <a:extLst>
                <a:ext uri="{FF2B5EF4-FFF2-40B4-BE49-F238E27FC236}">
                  <a16:creationId xmlns:a16="http://schemas.microsoft.com/office/drawing/2014/main" id="{DD22D5A1-B0EA-4BF2-9032-D19745397454}"/>
                </a:ext>
              </a:extLst>
            </p:cNvPr>
            <p:cNvGrpSpPr/>
            <p:nvPr/>
          </p:nvGrpSpPr>
          <p:grpSpPr>
            <a:xfrm>
              <a:off x="2783726" y="2334916"/>
              <a:ext cx="1008609" cy="713084"/>
              <a:chOff x="2366916" y="2343217"/>
              <a:chExt cx="1008609" cy="713084"/>
            </a:xfrm>
          </p:grpSpPr>
          <p:sp>
            <p:nvSpPr>
              <p:cNvPr id="17" name="Rectangle 16">
                <a:extLst>
                  <a:ext uri="{FF2B5EF4-FFF2-40B4-BE49-F238E27FC236}">
                    <a16:creationId xmlns:a16="http://schemas.microsoft.com/office/drawing/2014/main" id="{1265CB39-144A-4548-B937-B1C1ECDDBC71}"/>
                  </a:ext>
                </a:extLst>
              </p:cNvPr>
              <p:cNvSpPr/>
              <p:nvPr/>
            </p:nvSpPr>
            <p:spPr>
              <a:xfrm>
                <a:off x="2366916" y="2343217"/>
                <a:ext cx="1008609" cy="523220"/>
              </a:xfrm>
              <a:prstGeom prst="rect">
                <a:avLst/>
              </a:prstGeom>
            </p:spPr>
            <p:txBody>
              <a:bodyPr wrap="none">
                <a:spAutoFit/>
              </a:bodyPr>
              <a:lstStyle/>
              <a:p>
                <a:r>
                  <a:rPr lang="en-US" sz="2800" b="1" dirty="0">
                    <a:solidFill>
                      <a:schemeClr val="accent5">
                        <a:lumMod val="50000"/>
                      </a:schemeClr>
                    </a:solidFill>
                    <a:latin typeface="+mj-lt"/>
                  </a:rPr>
                  <a:t>2,722</a:t>
                </a:r>
              </a:p>
            </p:txBody>
          </p:sp>
          <p:sp>
            <p:nvSpPr>
              <p:cNvPr id="19" name="Rectangle 18">
                <a:extLst>
                  <a:ext uri="{FF2B5EF4-FFF2-40B4-BE49-F238E27FC236}">
                    <a16:creationId xmlns:a16="http://schemas.microsoft.com/office/drawing/2014/main" id="{6C0CAC39-D8B8-4DAF-9A38-A0050A21DF05}"/>
                  </a:ext>
                </a:extLst>
              </p:cNvPr>
              <p:cNvSpPr/>
              <p:nvPr/>
            </p:nvSpPr>
            <p:spPr>
              <a:xfrm>
                <a:off x="2407568" y="2748524"/>
                <a:ext cx="927304" cy="307777"/>
              </a:xfrm>
              <a:prstGeom prst="rect">
                <a:avLst/>
              </a:prstGeom>
            </p:spPr>
            <p:txBody>
              <a:bodyPr wrap="square">
                <a:spAutoFit/>
              </a:bodyPr>
              <a:lstStyle/>
              <a:p>
                <a:pPr algn="ctr"/>
                <a:r>
                  <a:rPr lang="en-US" sz="1400" dirty="0"/>
                  <a:t>in FY 19</a:t>
                </a:r>
              </a:p>
            </p:txBody>
          </p:sp>
        </p:grpSp>
      </p:grpSp>
      <p:grpSp>
        <p:nvGrpSpPr>
          <p:cNvPr id="45" name="Group 44">
            <a:extLst>
              <a:ext uri="{FF2B5EF4-FFF2-40B4-BE49-F238E27FC236}">
                <a16:creationId xmlns:a16="http://schemas.microsoft.com/office/drawing/2014/main" id="{9A846576-12A7-4D88-9EE2-F2E20AFDA9DD}"/>
              </a:ext>
            </a:extLst>
          </p:cNvPr>
          <p:cNvGrpSpPr/>
          <p:nvPr/>
        </p:nvGrpSpPr>
        <p:grpSpPr>
          <a:xfrm>
            <a:off x="228600" y="3407659"/>
            <a:ext cx="1327157" cy="1244383"/>
            <a:chOff x="518856" y="3547528"/>
            <a:chExt cx="1066703" cy="1000173"/>
          </a:xfrm>
        </p:grpSpPr>
        <p:grpSp>
          <p:nvGrpSpPr>
            <p:cNvPr id="34" name="Group 33">
              <a:extLst>
                <a:ext uri="{FF2B5EF4-FFF2-40B4-BE49-F238E27FC236}">
                  <a16:creationId xmlns:a16="http://schemas.microsoft.com/office/drawing/2014/main" id="{8E21C5FE-4AAA-46B6-BADB-BEA7495218A3}"/>
                </a:ext>
              </a:extLst>
            </p:cNvPr>
            <p:cNvGrpSpPr/>
            <p:nvPr/>
          </p:nvGrpSpPr>
          <p:grpSpPr>
            <a:xfrm>
              <a:off x="518856" y="3547528"/>
              <a:ext cx="269275" cy="998360"/>
              <a:chOff x="518856" y="3547528"/>
              <a:chExt cx="269275" cy="998360"/>
            </a:xfrm>
            <a:solidFill>
              <a:schemeClr val="accent2">
                <a:lumMod val="50000"/>
              </a:schemeClr>
            </a:solidFill>
          </p:grpSpPr>
          <p:pic>
            <p:nvPicPr>
              <p:cNvPr id="23" name="Graphic 22">
                <a:extLst>
                  <a:ext uri="{FF2B5EF4-FFF2-40B4-BE49-F238E27FC236}">
                    <a16:creationId xmlns:a16="http://schemas.microsoft.com/office/drawing/2014/main" id="{D11DFD66-6E92-4F73-9DF6-7879EE338AE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18856" y="3547528"/>
                <a:ext cx="269275" cy="269275"/>
              </a:xfrm>
              <a:prstGeom prst="rect">
                <a:avLst/>
              </a:prstGeom>
            </p:spPr>
          </p:pic>
          <p:pic>
            <p:nvPicPr>
              <p:cNvPr id="26" name="Graphic 25">
                <a:extLst>
                  <a:ext uri="{FF2B5EF4-FFF2-40B4-BE49-F238E27FC236}">
                    <a16:creationId xmlns:a16="http://schemas.microsoft.com/office/drawing/2014/main" id="{68DDA7B8-3B02-4C67-A475-F9FA869CDE4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18856" y="3912071"/>
                <a:ext cx="269275" cy="269275"/>
              </a:xfrm>
              <a:prstGeom prst="rect">
                <a:avLst/>
              </a:prstGeom>
            </p:spPr>
          </p:pic>
          <p:pic>
            <p:nvPicPr>
              <p:cNvPr id="29" name="Graphic 28">
                <a:extLst>
                  <a:ext uri="{FF2B5EF4-FFF2-40B4-BE49-F238E27FC236}">
                    <a16:creationId xmlns:a16="http://schemas.microsoft.com/office/drawing/2014/main" id="{12923BEB-7BFB-4C80-BFF1-FE4AE58C8BC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18856" y="4276613"/>
                <a:ext cx="269275" cy="269275"/>
              </a:xfrm>
              <a:prstGeom prst="rect">
                <a:avLst/>
              </a:prstGeom>
            </p:spPr>
          </p:pic>
        </p:grpSp>
        <p:grpSp>
          <p:nvGrpSpPr>
            <p:cNvPr id="35" name="Group 34">
              <a:extLst>
                <a:ext uri="{FF2B5EF4-FFF2-40B4-BE49-F238E27FC236}">
                  <a16:creationId xmlns:a16="http://schemas.microsoft.com/office/drawing/2014/main" id="{4E7D5CB9-5BC6-430E-9566-1C32202F227A}"/>
                </a:ext>
              </a:extLst>
            </p:cNvPr>
            <p:cNvGrpSpPr/>
            <p:nvPr/>
          </p:nvGrpSpPr>
          <p:grpSpPr>
            <a:xfrm>
              <a:off x="918727" y="3549334"/>
              <a:ext cx="269275" cy="998360"/>
              <a:chOff x="518856" y="3547528"/>
              <a:chExt cx="269275" cy="998360"/>
            </a:xfrm>
            <a:solidFill>
              <a:schemeClr val="accent2">
                <a:lumMod val="50000"/>
              </a:schemeClr>
            </a:solidFill>
          </p:grpSpPr>
          <p:pic>
            <p:nvPicPr>
              <p:cNvPr id="36" name="Graphic 35">
                <a:extLst>
                  <a:ext uri="{FF2B5EF4-FFF2-40B4-BE49-F238E27FC236}">
                    <a16:creationId xmlns:a16="http://schemas.microsoft.com/office/drawing/2014/main" id="{B93836CF-DC43-4937-8033-7DC424EA751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18856" y="3547528"/>
                <a:ext cx="269275" cy="269275"/>
              </a:xfrm>
              <a:prstGeom prst="rect">
                <a:avLst/>
              </a:prstGeom>
            </p:spPr>
          </p:pic>
          <p:pic>
            <p:nvPicPr>
              <p:cNvPr id="37" name="Graphic 36">
                <a:extLst>
                  <a:ext uri="{FF2B5EF4-FFF2-40B4-BE49-F238E27FC236}">
                    <a16:creationId xmlns:a16="http://schemas.microsoft.com/office/drawing/2014/main" id="{E4633025-AB67-4C2D-8DB4-51D7E601C79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18856" y="3912071"/>
                <a:ext cx="269275" cy="269275"/>
              </a:xfrm>
              <a:prstGeom prst="rect">
                <a:avLst/>
              </a:prstGeom>
            </p:spPr>
          </p:pic>
          <p:pic>
            <p:nvPicPr>
              <p:cNvPr id="38" name="Graphic 37">
                <a:extLst>
                  <a:ext uri="{FF2B5EF4-FFF2-40B4-BE49-F238E27FC236}">
                    <a16:creationId xmlns:a16="http://schemas.microsoft.com/office/drawing/2014/main" id="{2C99E7D2-9EDF-4AC4-89D1-EB35E283DEA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18856" y="4276613"/>
                <a:ext cx="269275" cy="269275"/>
              </a:xfrm>
              <a:prstGeom prst="rect">
                <a:avLst/>
              </a:prstGeom>
            </p:spPr>
          </p:pic>
        </p:grpSp>
        <p:grpSp>
          <p:nvGrpSpPr>
            <p:cNvPr id="39" name="Group 38">
              <a:extLst>
                <a:ext uri="{FF2B5EF4-FFF2-40B4-BE49-F238E27FC236}">
                  <a16:creationId xmlns:a16="http://schemas.microsoft.com/office/drawing/2014/main" id="{C02A7640-F462-469A-AEE0-FF81CC9CD85D}"/>
                </a:ext>
              </a:extLst>
            </p:cNvPr>
            <p:cNvGrpSpPr/>
            <p:nvPr/>
          </p:nvGrpSpPr>
          <p:grpSpPr>
            <a:xfrm>
              <a:off x="1316284" y="3549341"/>
              <a:ext cx="269275" cy="998360"/>
              <a:chOff x="518856" y="3547528"/>
              <a:chExt cx="269275" cy="998360"/>
            </a:xfrm>
            <a:solidFill>
              <a:schemeClr val="accent2">
                <a:lumMod val="50000"/>
              </a:schemeClr>
            </a:solidFill>
          </p:grpSpPr>
          <p:pic>
            <p:nvPicPr>
              <p:cNvPr id="40" name="Graphic 39">
                <a:extLst>
                  <a:ext uri="{FF2B5EF4-FFF2-40B4-BE49-F238E27FC236}">
                    <a16:creationId xmlns:a16="http://schemas.microsoft.com/office/drawing/2014/main" id="{15F1FC49-02CB-49CE-8C8C-5211609D902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18856" y="3547528"/>
                <a:ext cx="269275" cy="269275"/>
              </a:xfrm>
              <a:prstGeom prst="rect">
                <a:avLst/>
              </a:prstGeom>
            </p:spPr>
          </p:pic>
          <p:pic>
            <p:nvPicPr>
              <p:cNvPr id="41" name="Graphic 40">
                <a:extLst>
                  <a:ext uri="{FF2B5EF4-FFF2-40B4-BE49-F238E27FC236}">
                    <a16:creationId xmlns:a16="http://schemas.microsoft.com/office/drawing/2014/main" id="{5071AC72-68BA-4E97-9D6B-3E98CA49A10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18856" y="3912071"/>
                <a:ext cx="269275" cy="269275"/>
              </a:xfrm>
              <a:prstGeom prst="rect">
                <a:avLst/>
              </a:prstGeom>
            </p:spPr>
          </p:pic>
          <p:pic>
            <p:nvPicPr>
              <p:cNvPr id="42" name="Graphic 41">
                <a:extLst>
                  <a:ext uri="{FF2B5EF4-FFF2-40B4-BE49-F238E27FC236}">
                    <a16:creationId xmlns:a16="http://schemas.microsoft.com/office/drawing/2014/main" id="{BCBA3895-F06E-41A5-A58F-FBAC7566574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18856" y="4276613"/>
                <a:ext cx="269275" cy="269275"/>
              </a:xfrm>
              <a:prstGeom prst="rect">
                <a:avLst/>
              </a:prstGeom>
            </p:spPr>
          </p:pic>
        </p:grpSp>
      </p:grpSp>
      <p:sp>
        <p:nvSpPr>
          <p:cNvPr id="44" name="Rectangle 43">
            <a:extLst>
              <a:ext uri="{FF2B5EF4-FFF2-40B4-BE49-F238E27FC236}">
                <a16:creationId xmlns:a16="http://schemas.microsoft.com/office/drawing/2014/main" id="{550923E3-A133-48FA-A8C4-C70B11BA5A47}"/>
              </a:ext>
            </a:extLst>
          </p:cNvPr>
          <p:cNvSpPr/>
          <p:nvPr/>
        </p:nvSpPr>
        <p:spPr>
          <a:xfrm>
            <a:off x="1713284" y="4201180"/>
            <a:ext cx="3263483" cy="523220"/>
          </a:xfrm>
          <a:prstGeom prst="rect">
            <a:avLst/>
          </a:prstGeom>
        </p:spPr>
        <p:txBody>
          <a:bodyPr wrap="square">
            <a:spAutoFit/>
          </a:bodyPr>
          <a:lstStyle/>
          <a:p>
            <a:r>
              <a:rPr lang="en-US" sz="1400" b="1" dirty="0">
                <a:solidFill>
                  <a:schemeClr val="accent2">
                    <a:lumMod val="75000"/>
                  </a:schemeClr>
                </a:solidFill>
              </a:rPr>
              <a:t>20</a:t>
            </a:r>
            <a:r>
              <a:rPr lang="en-US" sz="1400" dirty="0">
                <a:solidFill>
                  <a:schemeClr val="accent2">
                    <a:lumMod val="75000"/>
                  </a:schemeClr>
                </a:solidFill>
              </a:rPr>
              <a:t> FIELD CONSTRUCTION INSPECTION</a:t>
            </a:r>
          </a:p>
          <a:p>
            <a:r>
              <a:rPr lang="en-US" sz="1400" b="1" dirty="0">
                <a:solidFill>
                  <a:schemeClr val="accent2">
                    <a:lumMod val="75000"/>
                  </a:schemeClr>
                </a:solidFill>
              </a:rPr>
              <a:t>25</a:t>
            </a:r>
            <a:r>
              <a:rPr lang="en-US" sz="1400" dirty="0">
                <a:solidFill>
                  <a:schemeClr val="accent2">
                    <a:lumMod val="75000"/>
                  </a:schemeClr>
                </a:solidFill>
              </a:rPr>
              <a:t> PROJECT DEVELOPMENT</a:t>
            </a:r>
          </a:p>
        </p:txBody>
      </p:sp>
      <p:sp>
        <p:nvSpPr>
          <p:cNvPr id="18" name="TextBox 17">
            <a:extLst>
              <a:ext uri="{FF2B5EF4-FFF2-40B4-BE49-F238E27FC236}">
                <a16:creationId xmlns:a16="http://schemas.microsoft.com/office/drawing/2014/main" id="{8CF27024-DE0A-4FDC-8DB5-364EC375E140}"/>
              </a:ext>
            </a:extLst>
          </p:cNvPr>
          <p:cNvSpPr txBox="1"/>
          <p:nvPr/>
        </p:nvSpPr>
        <p:spPr>
          <a:xfrm>
            <a:off x="5384518" y="6096000"/>
            <a:ext cx="3296210" cy="738664"/>
          </a:xfrm>
          <a:prstGeom prst="rect">
            <a:avLst/>
          </a:prstGeom>
          <a:noFill/>
        </p:spPr>
        <p:txBody>
          <a:bodyPr wrap="square" rtlCol="0">
            <a:spAutoFit/>
          </a:bodyPr>
          <a:lstStyle/>
          <a:p>
            <a:pPr algn="ctr"/>
            <a:r>
              <a:rPr lang="en-US" b="1" dirty="0">
                <a:solidFill>
                  <a:schemeClr val="accent6">
                    <a:lumMod val="75000"/>
                  </a:schemeClr>
                </a:solidFill>
              </a:rPr>
              <a:t>APPROXIMATE NET </a:t>
            </a:r>
            <a:r>
              <a:rPr lang="en-US" b="1">
                <a:solidFill>
                  <a:schemeClr val="accent6">
                    <a:lumMod val="75000"/>
                  </a:schemeClr>
                </a:solidFill>
              </a:rPr>
              <a:t>SAVINGS </a:t>
            </a:r>
            <a:r>
              <a:rPr lang="en-US" sz="2400" b="1">
                <a:solidFill>
                  <a:schemeClr val="accent6">
                    <a:lumMod val="50000"/>
                  </a:schemeClr>
                </a:solidFill>
              </a:rPr>
              <a:t>$9.5M</a:t>
            </a:r>
            <a:endParaRPr lang="en-US" sz="2400" b="1" dirty="0">
              <a:solidFill>
                <a:schemeClr val="accent6">
                  <a:lumMod val="50000"/>
                </a:schemeClr>
              </a:solidFill>
            </a:endParaRPr>
          </a:p>
        </p:txBody>
      </p:sp>
      <p:sp>
        <p:nvSpPr>
          <p:cNvPr id="48" name="Rectangle 47">
            <a:extLst>
              <a:ext uri="{FF2B5EF4-FFF2-40B4-BE49-F238E27FC236}">
                <a16:creationId xmlns:a16="http://schemas.microsoft.com/office/drawing/2014/main" id="{E787E306-1DD9-42A0-B14A-00F674CD0195}"/>
              </a:ext>
            </a:extLst>
          </p:cNvPr>
          <p:cNvSpPr/>
          <p:nvPr/>
        </p:nvSpPr>
        <p:spPr>
          <a:xfrm>
            <a:off x="1763499" y="903293"/>
            <a:ext cx="3401770" cy="307777"/>
          </a:xfrm>
          <a:prstGeom prst="rect">
            <a:avLst/>
          </a:prstGeom>
        </p:spPr>
        <p:txBody>
          <a:bodyPr wrap="square">
            <a:spAutoFit/>
          </a:bodyPr>
          <a:lstStyle/>
          <a:p>
            <a:r>
              <a:rPr lang="en-US" sz="1400" dirty="0">
                <a:solidFill>
                  <a:schemeClr val="tx2"/>
                </a:solidFill>
              </a:rPr>
              <a:t>WE ARE IN YEAR 2 OF A 5 YEAR PLAN</a:t>
            </a:r>
            <a:endParaRPr lang="en-US" sz="1400" b="1" dirty="0">
              <a:solidFill>
                <a:schemeClr val="tx2"/>
              </a:solidFill>
            </a:endParaRPr>
          </a:p>
        </p:txBody>
      </p:sp>
    </p:spTree>
    <p:extLst>
      <p:ext uri="{BB962C8B-B14F-4D97-AF65-F5344CB8AC3E}">
        <p14:creationId xmlns:p14="http://schemas.microsoft.com/office/powerpoint/2010/main" val="363419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61434" y="860048"/>
            <a:ext cx="8477765" cy="892552"/>
          </a:xfrm>
          <a:prstGeom prst="rect">
            <a:avLst/>
          </a:prstGeom>
          <a:noFill/>
        </p:spPr>
        <p:txBody>
          <a:bodyPr wrap="square" rtlCol="0">
            <a:spAutoFit/>
          </a:bodyPr>
          <a:lstStyle/>
          <a:p>
            <a:r>
              <a:rPr lang="en-US" sz="2800" b="1" spc="80" dirty="0">
                <a:solidFill>
                  <a:srgbClr val="800000"/>
                </a:solidFill>
                <a:latin typeface="+mj-lt"/>
              </a:rPr>
              <a:t>OPERATIONS ADJUSTMENT</a:t>
            </a:r>
          </a:p>
          <a:p>
            <a:r>
              <a:rPr lang="en-US" sz="2400" spc="80" dirty="0">
                <a:solidFill>
                  <a:srgbClr val="800000"/>
                </a:solidFill>
                <a:latin typeface="+mj-lt"/>
              </a:rPr>
              <a:t>HIGHWAY EQUIPMENT DEPRECIATION/SURCHARGE</a:t>
            </a:r>
          </a:p>
        </p:txBody>
      </p:sp>
      <p:sp>
        <p:nvSpPr>
          <p:cNvPr id="2" name="Rectangle 1"/>
          <p:cNvSpPr/>
          <p:nvPr/>
        </p:nvSpPr>
        <p:spPr>
          <a:xfrm>
            <a:off x="361434" y="3530215"/>
            <a:ext cx="1507362" cy="830997"/>
          </a:xfrm>
          <a:prstGeom prst="rect">
            <a:avLst/>
          </a:prstGeom>
        </p:spPr>
        <p:txBody>
          <a:bodyPr wrap="square">
            <a:spAutoFit/>
          </a:bodyPr>
          <a:lstStyle/>
          <a:p>
            <a:r>
              <a:rPr lang="en-US" sz="1600" b="1" dirty="0">
                <a:solidFill>
                  <a:schemeClr val="accent6">
                    <a:lumMod val="75000"/>
                  </a:schemeClr>
                </a:solidFill>
                <a:latin typeface="+mj-lt"/>
              </a:rPr>
              <a:t>REPAIR COSTS HAD ALMOST DOUBLED</a:t>
            </a:r>
          </a:p>
        </p:txBody>
      </p:sp>
      <p:sp>
        <p:nvSpPr>
          <p:cNvPr id="4" name="Rectangle 3"/>
          <p:cNvSpPr/>
          <p:nvPr/>
        </p:nvSpPr>
        <p:spPr>
          <a:xfrm>
            <a:off x="165558" y="6008851"/>
            <a:ext cx="8826042" cy="923330"/>
          </a:xfrm>
          <a:prstGeom prst="rect">
            <a:avLst/>
          </a:prstGeom>
        </p:spPr>
        <p:txBody>
          <a:bodyPr wrap="square">
            <a:spAutoFit/>
          </a:bodyPr>
          <a:lstStyle/>
          <a:p>
            <a:r>
              <a:rPr lang="en-US" dirty="0">
                <a:latin typeface="+mj-lt"/>
              </a:rPr>
              <a:t>To continue the shift to a 12-year replacement cycle we started in FY2018, </a:t>
            </a:r>
            <a:r>
              <a:rPr lang="en-US" b="1" dirty="0">
                <a:solidFill>
                  <a:schemeClr val="tx2"/>
                </a:solidFill>
                <a:latin typeface="+mj-lt"/>
              </a:rPr>
              <a:t>requesting $1.116M in FY 2022 and $1.148M in FY 2023 </a:t>
            </a:r>
            <a:r>
              <a:rPr lang="en-US" dirty="0">
                <a:latin typeface="+mj-lt"/>
              </a:rPr>
              <a:t>to replace medium and heavy-duty trucks. Updated the request forecast to reflect 2020 prices and actual equipment purchased.</a:t>
            </a:r>
          </a:p>
        </p:txBody>
      </p:sp>
      <p:pic>
        <p:nvPicPr>
          <p:cNvPr id="6" name="Picture 5">
            <a:extLst>
              <a:ext uri="{FF2B5EF4-FFF2-40B4-BE49-F238E27FC236}">
                <a16:creationId xmlns:a16="http://schemas.microsoft.com/office/drawing/2014/main" id="{415FFC3E-94EA-4AAE-A34A-D468CD17E0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448" y="3071668"/>
            <a:ext cx="2980998" cy="2841836"/>
          </a:xfrm>
          <a:prstGeom prst="rect">
            <a:avLst/>
          </a:prstGeom>
        </p:spPr>
      </p:pic>
      <p:sp>
        <p:nvSpPr>
          <p:cNvPr id="17" name="TextBox 16">
            <a:extLst>
              <a:ext uri="{FF2B5EF4-FFF2-40B4-BE49-F238E27FC236}">
                <a16:creationId xmlns:a16="http://schemas.microsoft.com/office/drawing/2014/main" id="{5473969B-267C-41FA-AD2C-DD7035359244}"/>
              </a:ext>
            </a:extLst>
          </p:cNvPr>
          <p:cNvSpPr txBox="1"/>
          <p:nvPr/>
        </p:nvSpPr>
        <p:spPr>
          <a:xfrm>
            <a:off x="1618642" y="4970043"/>
            <a:ext cx="1425960" cy="461665"/>
          </a:xfrm>
          <a:prstGeom prst="rect">
            <a:avLst/>
          </a:prstGeom>
          <a:noFill/>
        </p:spPr>
        <p:txBody>
          <a:bodyPr wrap="square" rtlCol="0">
            <a:spAutoFit/>
          </a:bodyPr>
          <a:lstStyle/>
          <a:p>
            <a:pPr algn="ctr"/>
            <a:r>
              <a:rPr lang="en-US" sz="2400" b="1" dirty="0">
                <a:solidFill>
                  <a:schemeClr val="bg1"/>
                </a:solidFill>
                <a:latin typeface="+mj-lt"/>
              </a:rPr>
              <a:t>$11.6M</a:t>
            </a:r>
          </a:p>
        </p:txBody>
      </p:sp>
      <p:sp>
        <p:nvSpPr>
          <p:cNvPr id="18" name="TextBox 17">
            <a:extLst>
              <a:ext uri="{FF2B5EF4-FFF2-40B4-BE49-F238E27FC236}">
                <a16:creationId xmlns:a16="http://schemas.microsoft.com/office/drawing/2014/main" id="{A182DCF7-88D9-41E7-9511-2CEAFAF39C36}"/>
              </a:ext>
            </a:extLst>
          </p:cNvPr>
          <p:cNvSpPr txBox="1"/>
          <p:nvPr/>
        </p:nvSpPr>
        <p:spPr>
          <a:xfrm>
            <a:off x="333417" y="4984295"/>
            <a:ext cx="1340904" cy="461665"/>
          </a:xfrm>
          <a:prstGeom prst="rect">
            <a:avLst/>
          </a:prstGeom>
          <a:noFill/>
        </p:spPr>
        <p:txBody>
          <a:bodyPr wrap="square" rtlCol="0">
            <a:spAutoFit/>
          </a:bodyPr>
          <a:lstStyle/>
          <a:p>
            <a:pPr algn="ctr"/>
            <a:r>
              <a:rPr lang="en-US" sz="2400" b="1" dirty="0">
                <a:solidFill>
                  <a:schemeClr val="bg1"/>
                </a:solidFill>
                <a:latin typeface="+mj-lt"/>
              </a:rPr>
              <a:t>$6M</a:t>
            </a:r>
          </a:p>
        </p:txBody>
      </p:sp>
      <p:sp>
        <p:nvSpPr>
          <p:cNvPr id="23" name="Rectangle 22">
            <a:extLst>
              <a:ext uri="{FF2B5EF4-FFF2-40B4-BE49-F238E27FC236}">
                <a16:creationId xmlns:a16="http://schemas.microsoft.com/office/drawing/2014/main" id="{8B638B86-FFE4-4C69-90D3-5809217C8F60}"/>
              </a:ext>
            </a:extLst>
          </p:cNvPr>
          <p:cNvSpPr/>
          <p:nvPr/>
        </p:nvSpPr>
        <p:spPr>
          <a:xfrm>
            <a:off x="632284" y="5544172"/>
            <a:ext cx="832845" cy="369332"/>
          </a:xfrm>
          <a:prstGeom prst="rect">
            <a:avLst/>
          </a:prstGeom>
        </p:spPr>
        <p:txBody>
          <a:bodyPr wrap="square">
            <a:spAutoFit/>
          </a:bodyPr>
          <a:lstStyle/>
          <a:p>
            <a:pPr algn="ctr"/>
            <a:r>
              <a:rPr lang="en-US" dirty="0">
                <a:latin typeface="+mj-lt"/>
              </a:rPr>
              <a:t>2005</a:t>
            </a:r>
          </a:p>
        </p:txBody>
      </p:sp>
      <p:sp>
        <p:nvSpPr>
          <p:cNvPr id="24" name="Rectangle 23">
            <a:extLst>
              <a:ext uri="{FF2B5EF4-FFF2-40B4-BE49-F238E27FC236}">
                <a16:creationId xmlns:a16="http://schemas.microsoft.com/office/drawing/2014/main" id="{30CC4879-42D1-4E6C-A2FE-C0C9B91A3FA4}"/>
              </a:ext>
            </a:extLst>
          </p:cNvPr>
          <p:cNvSpPr/>
          <p:nvPr/>
        </p:nvSpPr>
        <p:spPr>
          <a:xfrm>
            <a:off x="2004653" y="5544172"/>
            <a:ext cx="659155" cy="369332"/>
          </a:xfrm>
          <a:prstGeom prst="rect">
            <a:avLst/>
          </a:prstGeom>
        </p:spPr>
        <p:txBody>
          <a:bodyPr wrap="none">
            <a:spAutoFit/>
          </a:bodyPr>
          <a:lstStyle/>
          <a:p>
            <a:pPr algn="ctr"/>
            <a:r>
              <a:rPr lang="en-US" dirty="0">
                <a:latin typeface="+mj-lt"/>
              </a:rPr>
              <a:t>2015</a:t>
            </a:r>
          </a:p>
        </p:txBody>
      </p:sp>
      <p:sp>
        <p:nvSpPr>
          <p:cNvPr id="15" name="Rectangle 14"/>
          <p:cNvSpPr/>
          <p:nvPr/>
        </p:nvSpPr>
        <p:spPr>
          <a:xfrm>
            <a:off x="3847814" y="2747302"/>
            <a:ext cx="4609219" cy="584775"/>
          </a:xfrm>
          <a:prstGeom prst="rect">
            <a:avLst/>
          </a:prstGeom>
        </p:spPr>
        <p:txBody>
          <a:bodyPr wrap="square">
            <a:spAutoFit/>
          </a:bodyPr>
          <a:lstStyle/>
          <a:p>
            <a:r>
              <a:rPr lang="en-US" sz="1600" b="1" dirty="0">
                <a:solidFill>
                  <a:schemeClr val="accent2">
                    <a:lumMod val="75000"/>
                  </a:schemeClr>
                </a:solidFill>
                <a:latin typeface="+mj-lt"/>
              </a:rPr>
              <a:t>AVERAGE REPLACEMENT AGE OF FLEET IS DECREASING, REPAIR COSTS ARE DROPPING</a:t>
            </a:r>
          </a:p>
        </p:txBody>
      </p:sp>
      <p:cxnSp>
        <p:nvCxnSpPr>
          <p:cNvPr id="26" name="Straight Connector 25">
            <a:extLst>
              <a:ext uri="{FF2B5EF4-FFF2-40B4-BE49-F238E27FC236}">
                <a16:creationId xmlns:a16="http://schemas.microsoft.com/office/drawing/2014/main" id="{8E15FCA4-70C7-48A0-B986-12796519BB09}"/>
              </a:ext>
            </a:extLst>
          </p:cNvPr>
          <p:cNvCxnSpPr>
            <a:cxnSpLocks/>
          </p:cNvCxnSpPr>
          <p:nvPr/>
        </p:nvCxnSpPr>
        <p:spPr>
          <a:xfrm flipV="1">
            <a:off x="189448" y="5941687"/>
            <a:ext cx="8749842" cy="3515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8C81D7EB-2EBD-4A65-AE97-4CBE8E9DEA53}"/>
              </a:ext>
            </a:extLst>
          </p:cNvPr>
          <p:cNvSpPr txBox="1"/>
          <p:nvPr/>
        </p:nvSpPr>
        <p:spPr>
          <a:xfrm>
            <a:off x="361434" y="2057400"/>
            <a:ext cx="2980998" cy="1107996"/>
          </a:xfrm>
          <a:prstGeom prst="rect">
            <a:avLst/>
          </a:prstGeom>
          <a:noFill/>
        </p:spPr>
        <p:txBody>
          <a:bodyPr wrap="square" rtlCol="0">
            <a:spAutoFit/>
          </a:bodyPr>
          <a:lstStyle/>
          <a:p>
            <a:r>
              <a:rPr lang="en-US" sz="2200" b="1" dirty="0">
                <a:latin typeface="+mj-lt"/>
              </a:rPr>
              <a:t>UNDER THE PRIOR 15-YEAR REPLACEMENT SCHEDULE:</a:t>
            </a:r>
          </a:p>
        </p:txBody>
      </p:sp>
      <p:sp>
        <p:nvSpPr>
          <p:cNvPr id="27" name="TextBox 26">
            <a:extLst>
              <a:ext uri="{FF2B5EF4-FFF2-40B4-BE49-F238E27FC236}">
                <a16:creationId xmlns:a16="http://schemas.microsoft.com/office/drawing/2014/main" id="{2570EAB1-EDE4-4EA5-A56A-CFB6F8AD4007}"/>
              </a:ext>
            </a:extLst>
          </p:cNvPr>
          <p:cNvSpPr txBox="1"/>
          <p:nvPr/>
        </p:nvSpPr>
        <p:spPr>
          <a:xfrm>
            <a:off x="3847814" y="2057400"/>
            <a:ext cx="4381785" cy="769441"/>
          </a:xfrm>
          <a:prstGeom prst="rect">
            <a:avLst/>
          </a:prstGeom>
          <a:noFill/>
        </p:spPr>
        <p:txBody>
          <a:bodyPr wrap="square" rtlCol="0">
            <a:spAutoFit/>
          </a:bodyPr>
          <a:lstStyle/>
          <a:p>
            <a:r>
              <a:rPr lang="en-US" sz="2200" b="1" dirty="0">
                <a:latin typeface="+mj-lt"/>
              </a:rPr>
              <a:t>SINCE WE SWITCHED TO A 12-YEAR REPLACEMENT SCHEDULE:</a:t>
            </a:r>
          </a:p>
        </p:txBody>
      </p:sp>
      <p:graphicFrame>
        <p:nvGraphicFramePr>
          <p:cNvPr id="11" name="Chart 10">
            <a:extLst>
              <a:ext uri="{FF2B5EF4-FFF2-40B4-BE49-F238E27FC236}">
                <a16:creationId xmlns:a16="http://schemas.microsoft.com/office/drawing/2014/main" id="{41D17331-0AF9-484B-A9FA-3E01B06E5134}"/>
              </a:ext>
            </a:extLst>
          </p:cNvPr>
          <p:cNvGraphicFramePr/>
          <p:nvPr/>
        </p:nvGraphicFramePr>
        <p:xfrm>
          <a:off x="3622435" y="3288038"/>
          <a:ext cx="5160131" cy="260597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737941040"/>
      </p:ext>
    </p:extLst>
  </p:cSld>
  <p:clrMapOvr>
    <a:masterClrMapping/>
  </p:clrMapOvr>
</p:sld>
</file>

<file path=ppt/theme/theme1.xml><?xml version="1.0" encoding="utf-8"?>
<a:theme xmlns:a="http://schemas.openxmlformats.org/drawingml/2006/main" name="MASTER">
  <a:themeElements>
    <a:clrScheme name="Iowa DOT">
      <a:dk1>
        <a:srgbClr val="54565A"/>
      </a:dk1>
      <a:lt1>
        <a:sysClr val="window" lastClr="FFFFFF"/>
      </a:lt1>
      <a:dk2>
        <a:srgbClr val="7F2629"/>
      </a:dk2>
      <a:lt2>
        <a:srgbClr val="E7E6E6"/>
      </a:lt2>
      <a:accent1>
        <a:srgbClr val="4197CB"/>
      </a:accent1>
      <a:accent2>
        <a:srgbClr val="EE7623"/>
      </a:accent2>
      <a:accent3>
        <a:srgbClr val="A7A8A9"/>
      </a:accent3>
      <a:accent4>
        <a:srgbClr val="FFC629"/>
      </a:accent4>
      <a:accent5>
        <a:srgbClr val="0095A9"/>
      </a:accent5>
      <a:accent6>
        <a:srgbClr val="71984A"/>
      </a:accent6>
      <a:hlink>
        <a:srgbClr val="0095A9"/>
      </a:hlink>
      <a:folHlink>
        <a:srgbClr val="61366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11657</TotalTime>
  <Words>1489</Words>
  <Application>Microsoft Office PowerPoint</Application>
  <PresentationFormat>On-screen Show (4:3)</PresentationFormat>
  <Paragraphs>511</Paragraphs>
  <Slides>15</Slides>
  <Notes>9</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15</vt:i4>
      </vt:variant>
    </vt:vector>
  </HeadingPairs>
  <TitlesOfParts>
    <vt:vector size="25" baseType="lpstr">
      <vt:lpstr>Arial</vt:lpstr>
      <vt:lpstr>Calibri</vt:lpstr>
      <vt:lpstr>Eurostar Black Extended</vt:lpstr>
      <vt:lpstr>Eurostar Regular Extended</vt:lpstr>
      <vt:lpstr>Myriad Pro</vt:lpstr>
      <vt:lpstr>Myriad Pro Light</vt:lpstr>
      <vt:lpstr>PT Sans</vt:lpstr>
      <vt:lpstr>Tw Cen MT</vt:lpstr>
      <vt:lpstr>MASTER</vt:lpstr>
      <vt:lpstr>1_MASTER</vt:lpstr>
      <vt:lpstr>PowerPoint Presentation</vt:lpstr>
      <vt:lpstr>FUNDING SOURCE – ROAD USE TAX FUND (RUTF)</vt:lpstr>
      <vt:lpstr>DOT FUNDING SOURCES</vt:lpstr>
      <vt:lpstr>PowerPoint Presentation</vt:lpstr>
      <vt:lpstr>DOT FTE HISTORY</vt:lpstr>
      <vt:lpstr>PowerPoint Presentation</vt:lpstr>
      <vt:lpstr>PowerPoint Presentation</vt:lpstr>
      <vt:lpstr>PowerPoint Presentation</vt:lpstr>
      <vt:lpstr>PowerPoint Presentation</vt:lpstr>
      <vt:lpstr>PowerPoint Presentation</vt:lpstr>
      <vt:lpstr>PowerPoint Presentation</vt:lpstr>
      <vt:lpstr>RESTRUCTURE CAPITAL PROGRAM VERTICAL INFRASTRUCTURE </vt:lpstr>
      <vt:lpstr>PowerPoint Presentation</vt:lpstr>
      <vt:lpstr>PowerPoint Presentation</vt:lpstr>
      <vt:lpstr>PowerPoint Presentation</vt:lpstr>
    </vt:vector>
  </TitlesOfParts>
  <Company>Iowa Department of Transportation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Meyer, Hillary</cp:lastModifiedBy>
  <cp:revision>425</cp:revision>
  <cp:lastPrinted>2020-01-27T13:38:12Z</cp:lastPrinted>
  <dcterms:created xsi:type="dcterms:W3CDTF">2015-07-15T17:52:24Z</dcterms:created>
  <dcterms:modified xsi:type="dcterms:W3CDTF">2020-12-01T16:20:39Z</dcterms:modified>
</cp:coreProperties>
</file>