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47" r:id="rId4"/>
    <p:sldId id="349" r:id="rId5"/>
    <p:sldId id="337" r:id="rId6"/>
    <p:sldId id="367" r:id="rId7"/>
    <p:sldId id="336" r:id="rId8"/>
    <p:sldId id="355" r:id="rId9"/>
    <p:sldId id="287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38" r:id="rId22"/>
    <p:sldId id="36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550" autoAdjust="0"/>
  </p:normalViewPr>
  <p:slideViewPr>
    <p:cSldViewPr>
      <p:cViewPr varScale="1">
        <p:scale>
          <a:sx n="83" d="100"/>
          <a:sy n="83" d="100"/>
        </p:scale>
        <p:origin x="927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Clean Air Attainment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Iowa’s Clean Air Attainment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Traffic Signal Communication Network – Phase 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(Ames)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Install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fiber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optic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cable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and network switching equipment, traffic signal  cabinets, Advanced Traffic Controllers, Advanced Traffic Management </a:t>
            </a:r>
            <a:r>
              <a:rPr lang="en-US" sz="1800" spc="-15" dirty="0">
                <a:solidFill>
                  <a:srgbClr val="52555A"/>
                </a:solidFill>
                <a:latin typeface="Arial"/>
                <a:cs typeface="Arial"/>
              </a:rPr>
              <a:t>System, 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software </a:t>
            </a:r>
            <a:r>
              <a:rPr lang="en-US" sz="1800" dirty="0">
                <a:solidFill>
                  <a:srgbClr val="52555A"/>
                </a:solidFill>
                <a:latin typeface="Arial"/>
                <a:cs typeface="Arial"/>
              </a:rPr>
              <a:t>to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provide communication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traffic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management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capabilities along a portion of Dayton Avenue, Grand Avenue, East Lincoln Way, South University Boulevard, and Airport Road.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$1,750,000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$1,400,000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69644-A08D-4242-A3FA-29AECA36D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34" y="1336834"/>
            <a:ext cx="4812940" cy="3388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C0128-A00E-4D90-8112-65BDAF0DD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96" y="4940137"/>
            <a:ext cx="1838338" cy="11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West Ames Changes – Year 3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(Ames Transit Agency)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marR="5080" indent="0">
              <a:lnSpc>
                <a:spcPts val="2070"/>
              </a:lnSpc>
              <a:spcBef>
                <a:spcPts val="240"/>
              </a:spcBef>
              <a:buNone/>
            </a:pP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Provides year three operating support of the #12 Lilac expansion route and adds frequency to  three routes (#1 Red, #11 Cherry, </a:t>
            </a:r>
            <a:r>
              <a:rPr lang="en-US" sz="1800" dirty="0">
                <a:solidFill>
                  <a:srgbClr val="52555A"/>
                </a:solidFill>
                <a:latin typeface="Arial"/>
                <a:cs typeface="Arial"/>
              </a:rPr>
              <a:t>&amp;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#7 Purple). These changes were made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together 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to the system as part of a recent system redesign in </a:t>
            </a:r>
            <a:r>
              <a:rPr lang="en-US" sz="1800" spc="-15" dirty="0">
                <a:solidFill>
                  <a:srgbClr val="52555A"/>
                </a:solidFill>
                <a:latin typeface="Arial"/>
                <a:cs typeface="Arial"/>
              </a:rPr>
              <a:t>response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to the </a:t>
            </a:r>
            <a:r>
              <a:rPr lang="en-US" sz="1800" spc="-15" dirty="0">
                <a:solidFill>
                  <a:srgbClr val="52555A"/>
                </a:solidFill>
                <a:latin typeface="Arial"/>
                <a:cs typeface="Arial"/>
              </a:rPr>
              <a:t>growth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of </a:t>
            </a:r>
            <a:r>
              <a:rPr lang="en-US" sz="1800" spc="-15" dirty="0">
                <a:solidFill>
                  <a:srgbClr val="52555A"/>
                </a:solidFill>
                <a:latin typeface="Arial"/>
                <a:cs typeface="Arial"/>
              </a:rPr>
              <a:t>high-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density residential development in west</a:t>
            </a:r>
            <a:r>
              <a:rPr lang="en-US" sz="18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Ames.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$400,466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$320,372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95F64-56CD-4A62-9B87-4C5AD74EB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90230"/>
            <a:ext cx="4968551" cy="28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Traffic Signal System Timing Update – Phase 4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(Des Moines)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marR="5080" indent="0">
              <a:lnSpc>
                <a:spcPct val="99300"/>
              </a:lnSpc>
              <a:spcBef>
                <a:spcPts val="114"/>
              </a:spcBef>
              <a:buNone/>
            </a:pP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Review and update signal timing 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phasing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plans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for the traffic  signal system </a:t>
            </a:r>
            <a:r>
              <a:rPr lang="en-US" sz="1800" dirty="0">
                <a:solidFill>
                  <a:srgbClr val="52555A"/>
                </a:solidFill>
                <a:latin typeface="Arial"/>
                <a:cs typeface="Arial"/>
              </a:rPr>
              <a:t>in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Des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Moines. This  is the fourth phase of a project </a:t>
            </a:r>
            <a:r>
              <a:rPr lang="en-US" sz="1800" dirty="0">
                <a:solidFill>
                  <a:srgbClr val="52555A"/>
                </a:solidFill>
                <a:latin typeface="Arial"/>
                <a:cs typeface="Arial"/>
              </a:rPr>
              <a:t>to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update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signal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operations throughout the entire city  of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Des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 Moines.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$275,000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$220,000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1AC0D32-B0DC-4DA7-BFD1-785C9AD58101}"/>
              </a:ext>
            </a:extLst>
          </p:cNvPr>
          <p:cNvSpPr/>
          <p:nvPr/>
        </p:nvSpPr>
        <p:spPr>
          <a:xfrm>
            <a:off x="4283968" y="746761"/>
            <a:ext cx="4431919" cy="5922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5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Traffic Signal Network Communication Project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(Grimes)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marR="5080" indent="0">
              <a:lnSpc>
                <a:spcPts val="2150"/>
              </a:lnSpc>
              <a:spcBef>
                <a:spcPts val="180"/>
              </a:spcBef>
              <a:buNone/>
            </a:pP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This project will include a systems engineering analysis and identification and implementation of system upgrades including conduit 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fiber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optic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interconnect of the existing network, traffic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signal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management software, signal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cabinet equipment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upgrades, detection upgrades,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traffic monitoring camera installation.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$1,094,000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$875,200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C10169A-6474-4A00-A61C-DB484FCF1188}"/>
              </a:ext>
            </a:extLst>
          </p:cNvPr>
          <p:cNvSpPr/>
          <p:nvPr/>
        </p:nvSpPr>
        <p:spPr>
          <a:xfrm>
            <a:off x="4239260" y="866139"/>
            <a:ext cx="4559299" cy="554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64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#11 Cherry Night Service – Year 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(Ames Transit Agency)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marR="5080" indent="0">
              <a:lnSpc>
                <a:spcPts val="2070"/>
              </a:lnSpc>
              <a:spcBef>
                <a:spcPts val="240"/>
              </a:spcBef>
              <a:buNone/>
            </a:pPr>
            <a:r>
              <a:rPr lang="en-US" sz="1800" dirty="0">
                <a:latin typeface="PT Sans" panose="020B0503020203020204"/>
              </a:rPr>
              <a:t>Add new night service trips to the #11 Cherry route to improve safety and due to residential demand.</a:t>
            </a:r>
          </a:p>
          <a:p>
            <a:pPr marL="0" marR="5080" indent="0">
              <a:lnSpc>
                <a:spcPts val="2070"/>
              </a:lnSpc>
              <a:spcBef>
                <a:spcPts val="240"/>
              </a:spcBef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$41,930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$33,544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E0720-1B97-4863-8A2D-77C5FC0BDE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/>
          <a:stretch/>
        </p:blipFill>
        <p:spPr>
          <a:xfrm>
            <a:off x="3995936" y="1772816"/>
            <a:ext cx="4968551" cy="2644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F13F8-1DB6-42F2-B6B0-EFE5DDEE9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9" t="1" r="21738" b="94067"/>
          <a:stretch/>
        </p:blipFill>
        <p:spPr>
          <a:xfrm>
            <a:off x="3995936" y="1589778"/>
            <a:ext cx="792088" cy="1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Iowa 28 Traffic Signal System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(Norwalk)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This project will include a systems engineering analysis and identification and implementation of system upgrades including conduit 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fiber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optic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interconnect of the existing network, traffic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signal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management software, signal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cabinet equipment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upgrades, detection upgrades, </a:t>
            </a:r>
            <a:r>
              <a:rPr lang="en-US" sz="1800" spc="-10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lang="en-US" sz="1800" spc="-5" dirty="0">
                <a:solidFill>
                  <a:srgbClr val="52555A"/>
                </a:solidFill>
                <a:latin typeface="Arial"/>
                <a:cs typeface="Arial"/>
              </a:rPr>
              <a:t>traffic monitoring camera installation.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$883,000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$706,400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1B54393-8D10-4EC8-B4C3-B519B25B835E}"/>
              </a:ext>
            </a:extLst>
          </p:cNvPr>
          <p:cNvSpPr/>
          <p:nvPr/>
        </p:nvSpPr>
        <p:spPr>
          <a:xfrm>
            <a:off x="4377690" y="840105"/>
            <a:ext cx="4569458" cy="558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3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#6 Brown Night Service – Year 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  <a:cs typeface="Arial" pitchFamily="34" charset="0"/>
              </a:rPr>
              <a:t>(Ames Transit Agency)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Add new night service trips to the #6 Brown route to improve safety and due to residential demand.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$37,481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$29,984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1244C-0C71-4054-9079-F6F3CA31A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9371" y="1442234"/>
            <a:ext cx="5328591" cy="41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#12 Lilac Midday Service – Year 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  <a:cs typeface="Arial" pitchFamily="34" charset="0"/>
              </a:rPr>
              <a:t>(Ames Transit Agency)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Add new midday service trips to the #12 Lilac route due to residential demand.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$39,569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$31,655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2D9D8-1DBA-4937-9F18-095E89B46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/>
          <a:stretch/>
        </p:blipFill>
        <p:spPr>
          <a:xfrm>
            <a:off x="3995936" y="1772816"/>
            <a:ext cx="4968551" cy="2644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5C567-4DED-4399-AE79-728E846A0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0" t="-1207" r="7246" b="93566"/>
          <a:stretch/>
        </p:blipFill>
        <p:spPr>
          <a:xfrm>
            <a:off x="4067943" y="1556792"/>
            <a:ext cx="648073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Grand Avenue (U.S. 71) Signal Equipment Upgrades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  <a:cs typeface="Arial" pitchFamily="34" charset="0"/>
              </a:rPr>
              <a:t>(Spencer)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This project will update signal timing and equipment along Grand </a:t>
            </a:r>
            <a:r>
              <a:rPr lang="en-US" sz="1800">
                <a:latin typeface="PT Sans" panose="020B0503020203020204"/>
              </a:rPr>
              <a:t>Avenue (U</a:t>
            </a:r>
            <a:r>
              <a:rPr lang="en-US" sz="1800" dirty="0">
                <a:latin typeface="PT Sans" panose="020B0503020203020204"/>
              </a:rPr>
              <a:t>.S. 71) from 1st Street to 8th Street.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$274,635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$219,708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23376B-5074-4FAD-9D7F-FB5256D5BACD}"/>
              </a:ext>
            </a:extLst>
          </p:cNvPr>
          <p:cNvSpPr/>
          <p:nvPr/>
        </p:nvSpPr>
        <p:spPr>
          <a:xfrm>
            <a:off x="4507865" y="790575"/>
            <a:ext cx="4432933" cy="5565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55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Route #17 Extension to Bondurant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  <a:cs typeface="Arial" pitchFamily="34" charset="0"/>
              </a:rPr>
              <a:t>(Des Moines Area Regional Transit Authority)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The existing route #17 travels to Altoona via Hubbell Avenue.  This project extends service to Bondurant via Adventureland Drive and 1st Avenue North and will assist workforce transportation to the Amazon site location.</a:t>
            </a:r>
          </a:p>
          <a:p>
            <a:pPr marL="0" indent="0">
              <a:buNone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$63,432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$50,745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754E9-3E23-4C30-AFC2-DB3E383EA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908721"/>
            <a:ext cx="4860104" cy="41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Iowa’s Clean Air Attainment Program (ICAAP) was created in 1994.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Modeled after the federal Congestion Mitigation and Air Quality Improvement Program established in 1991.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Available to cities, counties, public transit agencies, MPOs, RPAs, and state agencies.  Private non-profit or for-profit entities when co-sponsored by an eligible public agency through an annual application program.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Purpose is to award funds to projects with the highest potential for reducing transportation-related congestion and air pollution.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9519"/>
            <a:ext cx="7886700" cy="93610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Iowa’s Clean Air Attainment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PT Sans" panose="020B0503020203020204"/>
              </a:rPr>
              <a:t>Logan Avenue (U.S. 63) Adaptive Traffic System </a:t>
            </a:r>
            <a:r>
              <a:rPr lang="en-US" sz="2000" b="1">
                <a:latin typeface="PT Sans" panose="020B0503020203020204"/>
              </a:rPr>
              <a:t>(Waterloo)</a:t>
            </a:r>
            <a:endParaRPr lang="en-US" sz="20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This project will install adaptive traffic signal equipment and technology upgrades along five  intersections on Logan Ave.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Total Cost:    $145,000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Requested:   $116,000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Recommended: $112,392 (78%)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EC536D9-A4FF-419A-9069-E696E08485AB}"/>
              </a:ext>
            </a:extLst>
          </p:cNvPr>
          <p:cNvSpPr/>
          <p:nvPr/>
        </p:nvSpPr>
        <p:spPr>
          <a:xfrm>
            <a:off x="3778174" y="760693"/>
            <a:ext cx="4937617" cy="556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07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/>
              <a:t>Not </a:t>
            </a:r>
            <a:r>
              <a:rPr lang="en-US" b="1" dirty="0">
                <a:solidFill>
                  <a:schemeClr val="tx2"/>
                </a:solidFill>
              </a:rPr>
              <a:t>Recommended for Award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37909"/>
              </p:ext>
            </p:extLst>
          </p:nvPr>
        </p:nvGraphicFramePr>
        <p:xfrm>
          <a:off x="177696" y="1988840"/>
          <a:ext cx="8788608" cy="422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13984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Iowa 160/SW </a:t>
                      </a:r>
                      <a:r>
                        <a:rPr lang="en-US" sz="1400" b="1" dirty="0" err="1"/>
                        <a:t>Oralabor</a:t>
                      </a:r>
                      <a:r>
                        <a:rPr lang="en-US" sz="1400" b="1" dirty="0"/>
                        <a:t> Road and Iowa 415/</a:t>
                      </a:r>
                    </a:p>
                    <a:p>
                      <a:pPr algn="ctr"/>
                      <a:r>
                        <a:rPr lang="en-US" sz="1400" b="1" dirty="0"/>
                        <a:t>SW State Street Intersection Improvements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58.4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$1,847,000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$925,000</a:t>
                      </a:r>
                    </a:p>
                    <a:p>
                      <a:pPr algn="ctr"/>
                      <a:r>
                        <a:rPr lang="en-US" sz="1400" b="1" dirty="0"/>
                        <a:t>(50%)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Broadway Street Traffic Signal Control System Upgrade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$448,000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30224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Intersection Improvement to Roundabout at Manufacturing Drive and South 19th Street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$930,300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$744,200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31558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19131DD-FD17-4F64-9439-4DE349A696EC}"/>
              </a:ext>
            </a:extLst>
          </p:cNvPr>
          <p:cNvSpPr txBox="1"/>
          <p:nvPr/>
        </p:nvSpPr>
        <p:spPr>
          <a:xfrm>
            <a:off x="107504" y="6453336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Return to List of Applications Recommended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288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/>
              <a:t>Not </a:t>
            </a:r>
            <a:r>
              <a:rPr lang="en-US" b="1" dirty="0">
                <a:solidFill>
                  <a:schemeClr val="tx2"/>
                </a:solidFill>
              </a:rPr>
              <a:t>Recommended for Award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44363"/>
              </p:ext>
            </p:extLst>
          </p:nvPr>
        </p:nvGraphicFramePr>
        <p:xfrm>
          <a:off x="177696" y="1988840"/>
          <a:ext cx="87886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13984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West 27th Street Reconstruction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Cedar Falls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$1,200,000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John Deere Improvements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Dubuque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$6,992,029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30224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1st Avenue Widening at Roundabout – Phase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$3,938,710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$3,150,968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31558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19131DD-FD17-4F64-9439-4DE349A696EC}"/>
              </a:ext>
            </a:extLst>
          </p:cNvPr>
          <p:cNvSpPr txBox="1"/>
          <p:nvPr/>
        </p:nvSpPr>
        <p:spPr>
          <a:xfrm>
            <a:off x="107504" y="6453336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Return to List of Applications Recommended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122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600" b="1" dirty="0"/>
              <a:t>Vehicle traffic flow improvements (25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Vehicle miles of travel (VMT) or single-occupant vehicle (SOV) reduction (25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Estimated vehicle emission reduction (20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Degree of transportation-related air pollution or traffic congestion (15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Project cost effectiveness relative to air quality benefits (30 points)</a:t>
            </a:r>
            <a:endParaRPr lang="en-US" sz="2600" b="1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lvl="1"/>
            <a:r>
              <a:rPr lang="en-US" b="1" dirty="0"/>
              <a:t>Iowa’s Clean Air Attainment Program funds available:  $4,000,000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17</a:t>
            </a:r>
          </a:p>
          <a:p>
            <a:pPr lvl="1"/>
            <a:r>
              <a:rPr lang="en-US" b="1" dirty="0"/>
              <a:t>Total project costs:  $20,772,552</a:t>
            </a:r>
          </a:p>
          <a:p>
            <a:pPr lvl="1"/>
            <a:r>
              <a:rPr lang="en-US" b="1" dirty="0"/>
              <a:t>Total amount requested:  $10,971,776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764704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71034"/>
              </p:ext>
            </p:extLst>
          </p:nvPr>
        </p:nvGraphicFramePr>
        <p:xfrm>
          <a:off x="203533" y="1268760"/>
          <a:ext cx="8788608" cy="508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090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772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3" action="ppaction://hlinksldjump"/>
                        </a:rPr>
                        <a:t>Traffic Signal Communication Network - Phase 2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$1,750,000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$1,400,000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$1,400,000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4" action="ppaction://hlinksldjump"/>
                        </a:rPr>
                        <a:t>West Ames Changes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 Transit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$400,466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$320,372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$320,372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5" action="ppaction://hlinksldjump"/>
                        </a:rPr>
                        <a:t>Traffic Signal System Timing Update - Phase 4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$220,000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$220,000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3646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6" action="ppaction://hlinksldjump"/>
                        </a:rPr>
                        <a:t>Traffic Signal Network Communication Project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$1,094,000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$875,200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$875,200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15648"/>
                  </a:ext>
                </a:extLst>
              </a:tr>
              <a:tr h="625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7" action="ppaction://hlinksldjump"/>
                        </a:rPr>
                        <a:t>#11 Cherry Night Service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 Transit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$41,930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$33,544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$33,544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181559"/>
                  </a:ext>
                </a:extLst>
              </a:tr>
              <a:tr h="625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8" action="ppaction://hlinksldjump"/>
                        </a:rPr>
                        <a:t>Iowa 28 Traffic Signal System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Norwalk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$883,000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$706,400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$706,400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848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9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764704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9171"/>
              </p:ext>
            </p:extLst>
          </p:nvPr>
        </p:nvGraphicFramePr>
        <p:xfrm>
          <a:off x="203533" y="1268760"/>
          <a:ext cx="8788608" cy="429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090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3" action="ppaction://hlinksldjump"/>
                        </a:rPr>
                        <a:t>#6 Brown Night Service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 Transit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$37,481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$29,984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$29,984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4" action="ppaction://hlinksldjump"/>
                        </a:rPr>
                        <a:t>#12 Lilac Midday Service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 Transit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$39,569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$31,655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$31,655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3646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5" action="ppaction://hlinksldjump"/>
                        </a:rPr>
                        <a:t>Grand Avenue (U.S. 71) Signal Equipment Upgrades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Spencer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$274,635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$219,708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$219,708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1564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6" action="ppaction://hlinksldjump"/>
                        </a:rPr>
                        <a:t>Route #17 Extension to Bondurant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 Moines Regional Transit Authority (DART)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$63,432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$50,745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$50,745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3146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7" action="ppaction://hlinksldjump"/>
                        </a:rPr>
                        <a:t>Logan Avenue (U.S. 63) Adaptive Traffic System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$145,000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$116,000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(80%)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3565A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$112,392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(78%)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255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8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0068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0535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C942E-B2A4-4D8F-BA86-FADFC2BA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9" y="1124744"/>
            <a:ext cx="8492482" cy="54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500" dirty="0"/>
              <a:t>Reduction of Vehicle Hours of Travel: 698,709</a:t>
            </a:r>
          </a:p>
          <a:p>
            <a:pPr lvl="0">
              <a:spcAft>
                <a:spcPts val="1200"/>
              </a:spcAft>
            </a:pPr>
            <a:r>
              <a:rPr lang="en-US" sz="2500" b="1" dirty="0"/>
              <a:t>Reduction of Vehicle Miles of Travel: </a:t>
            </a:r>
            <a:r>
              <a:rPr lang="en-US" sz="2500" dirty="0"/>
              <a:t>5,490,742</a:t>
            </a:r>
            <a:endParaRPr lang="en-US" sz="2500" b="1" dirty="0"/>
          </a:p>
          <a:p>
            <a:pPr lvl="0">
              <a:spcAft>
                <a:spcPts val="1200"/>
              </a:spcAft>
            </a:pPr>
            <a:r>
              <a:rPr lang="en-US" sz="2500" dirty="0"/>
              <a:t>Improved Air Quality</a:t>
            </a:r>
          </a:p>
          <a:p>
            <a:pPr lvl="1"/>
            <a:r>
              <a:rPr lang="en-US" sz="2200" b="1" dirty="0"/>
              <a:t>Reduced CO, VOCs, &amp; NOx Emissions: 333,039 lbs.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Estimated Annual Benefits of Recommended Projects</a:t>
            </a:r>
          </a:p>
        </p:txBody>
      </p:sp>
    </p:spTree>
    <p:extLst>
      <p:ext uri="{BB962C8B-B14F-4D97-AF65-F5344CB8AC3E}">
        <p14:creationId xmlns:p14="http://schemas.microsoft.com/office/powerpoint/2010/main" val="42091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366628" y="544522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Jared Smith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Clean Air Attainment program manager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Jared.Smith@iowadot.us</a:t>
            </a: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13884</TotalTime>
  <Words>1457</Words>
  <Application>Microsoft Office PowerPoint</Application>
  <PresentationFormat>On-screen Show (4:3)</PresentationFormat>
  <Paragraphs>297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PT Sans</vt:lpstr>
      <vt:lpstr>Office Theme</vt:lpstr>
      <vt:lpstr>PowerPoint Presentation</vt:lpstr>
      <vt:lpstr>Iowa’s Clean Air Attainment Program</vt:lpstr>
      <vt:lpstr>PowerPoint Presentation</vt:lpstr>
      <vt:lpstr>PowerPoint Presentation</vt:lpstr>
      <vt:lpstr>List of Applications Recommended</vt:lpstr>
      <vt:lpstr>List of Applications Recommended</vt:lpstr>
      <vt:lpstr>Map of Applications Received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Applications  Not Recommended for Award</vt:lpstr>
      <vt:lpstr>List of Applications 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Arp, Debra</cp:lastModifiedBy>
  <cp:revision>196</cp:revision>
  <cp:lastPrinted>2019-11-20T21:32:13Z</cp:lastPrinted>
  <dcterms:created xsi:type="dcterms:W3CDTF">2014-05-10T08:44:16Z</dcterms:created>
  <dcterms:modified xsi:type="dcterms:W3CDTF">2020-11-30T18:05:07Z</dcterms:modified>
</cp:coreProperties>
</file>