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332" r:id="rId3"/>
    <p:sldId id="347" r:id="rId4"/>
    <p:sldId id="349" r:id="rId5"/>
    <p:sldId id="337" r:id="rId6"/>
    <p:sldId id="356" r:id="rId7"/>
    <p:sldId id="375" r:id="rId8"/>
    <p:sldId id="336" r:id="rId9"/>
    <p:sldId id="287" r:id="rId10"/>
    <p:sldId id="352" r:id="rId11"/>
    <p:sldId id="378" r:id="rId12"/>
    <p:sldId id="350" r:id="rId13"/>
    <p:sldId id="372" r:id="rId14"/>
    <p:sldId id="373" r:id="rId15"/>
    <p:sldId id="374" r:id="rId16"/>
    <p:sldId id="377" r:id="rId17"/>
    <p:sldId id="338" r:id="rId18"/>
    <p:sldId id="367" r:id="rId19"/>
    <p:sldId id="368"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565A"/>
    <a:srgbClr val="00717F"/>
    <a:srgbClr val="B55813"/>
    <a:srgbClr val="B1B3B3"/>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5550" autoAdjust="0"/>
  </p:normalViewPr>
  <p:slideViewPr>
    <p:cSldViewPr>
      <p:cViewPr varScale="1">
        <p:scale>
          <a:sx n="133" d="100"/>
          <a:sy n="133" d="100"/>
        </p:scale>
        <p:origin x="1002"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99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11/24/2020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9</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2933723-4C4E-4953-9B73-759969B589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Federal Recreational Trails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slide" Target="slide5.xml"/><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slide" Target="slide6.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slide" Target="slide5.xml"/><Relationship Id="rId4" Type="http://schemas.openxmlformats.org/officeDocument/2006/relationships/slide" Target="slide6.xml"/></Relationships>
</file>

<file path=ppt/slides/_rels/slide1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slide" Target="slide5.xml"/><Relationship Id="rId4" Type="http://schemas.openxmlformats.org/officeDocument/2006/relationships/slide" Target="slide6.xml"/></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slide" Target="slide17.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slide" Target="slide17.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6.xml"/><Relationship Id="rId4" Type="http://schemas.openxmlformats.org/officeDocument/2006/relationships/slide" Target="slide13.xml"/></Relationships>
</file>

<file path=ppt/slides/_rels/slide7.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slide" Target="slide1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742" y="147581"/>
            <a:ext cx="2488746" cy="689131"/>
          </a:xfrm>
          <a:prstGeom prst="rect">
            <a:avLst/>
          </a:prstGeom>
        </p:spPr>
      </p:pic>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Federal Recreational Trails Program</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09634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Bridge Installation at Gypsum City OHV Park</a:t>
            </a:r>
          </a:p>
          <a:p>
            <a:pPr marL="0" indent="0">
              <a:spcBef>
                <a:spcPts val="0"/>
              </a:spcBef>
              <a:buClr>
                <a:schemeClr val="tx1"/>
              </a:buClr>
              <a:buNone/>
              <a:defRPr/>
            </a:pPr>
            <a:r>
              <a:rPr lang="en-US" sz="1800" b="1" dirty="0">
                <a:latin typeface="PT Sans" panose="020B0503020203020204"/>
              </a:rPr>
              <a:t>(Iowa Department of Natural Resources </a:t>
            </a:r>
            <a:r>
              <a:rPr lang="en-US" sz="1800" b="1" dirty="0">
                <a:solidFill>
                  <a:srgbClr val="53565A"/>
                </a:solidFill>
                <a:latin typeface="PT Sans" panose="020B0503020203020204"/>
              </a:rPr>
              <a:t>&amp; Iowa </a:t>
            </a:r>
            <a:r>
              <a:rPr lang="en-US" sz="1800" b="1" dirty="0">
                <a:solidFill>
                  <a:srgbClr val="53565A"/>
                </a:solidFill>
              </a:rPr>
              <a:t>Off-Highway Vehicle </a:t>
            </a:r>
            <a:r>
              <a:rPr lang="en-US" sz="1800" b="1" dirty="0"/>
              <a:t>Association</a:t>
            </a:r>
            <a:r>
              <a:rPr lang="en-US" sz="1800" b="1" dirty="0">
                <a:latin typeface="PT Sans" panose="020B0503020203020204"/>
              </a:rPr>
              <a:t>)</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buNone/>
            </a:pPr>
            <a:r>
              <a:rPr lang="en-US" sz="1600" dirty="0">
                <a:latin typeface="PT Sans" panose="020B0503020203020204"/>
              </a:rPr>
              <a:t>Installation of </a:t>
            </a:r>
            <a:r>
              <a:rPr lang="en-US" sz="1600" dirty="0">
                <a:solidFill>
                  <a:srgbClr val="53565A"/>
                </a:solidFill>
                <a:latin typeface="PT Sans" panose="020B0503020203020204"/>
              </a:rPr>
              <a:t>65-foot bridge </a:t>
            </a:r>
            <a:r>
              <a:rPr lang="en-US" sz="1600" dirty="0">
                <a:latin typeface="PT Sans" panose="020B0503020203020204"/>
              </a:rPr>
              <a:t>at Gypsum City OHV Park to provide trail linkage in Phase 3 of the park.</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$120,900	</a:t>
            </a:r>
          </a:p>
          <a:p>
            <a:pPr marL="0" indent="0">
              <a:spcBef>
                <a:spcPts val="0"/>
              </a:spcBef>
              <a:buClr>
                <a:schemeClr val="tx1"/>
              </a:buClr>
              <a:buNone/>
              <a:defRPr/>
            </a:pPr>
            <a:r>
              <a:rPr lang="en-US" sz="1600" b="1" dirty="0">
                <a:latin typeface="PT Sans" panose="020B0503020203020204"/>
                <a:cs typeface="Arial" pitchFamily="34" charset="0"/>
              </a:rPr>
              <a:t>Requested:   $96,720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F5441D0F-FD36-4361-B123-96BE1E2F2D4A}"/>
              </a:ext>
            </a:extLst>
          </p:cNvPr>
          <p:cNvPicPr>
            <a:picLocks noChangeAspect="1"/>
          </p:cNvPicPr>
          <p:nvPr/>
        </p:nvPicPr>
        <p:blipFill>
          <a:blip r:embed="rId5"/>
          <a:stretch>
            <a:fillRect/>
          </a:stretch>
        </p:blipFill>
        <p:spPr>
          <a:xfrm>
            <a:off x="4139952" y="620687"/>
            <a:ext cx="4529983" cy="6179315"/>
          </a:xfrm>
          <a:prstGeom prst="rect">
            <a:avLst/>
          </a:prstGeom>
        </p:spPr>
      </p:pic>
    </p:spTree>
    <p:extLst>
      <p:ext uri="{BB962C8B-B14F-4D97-AF65-F5344CB8AC3E}">
        <p14:creationId xmlns:p14="http://schemas.microsoft.com/office/powerpoint/2010/main" val="3560061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09634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rPr>
              <a:t>Building Replacement at Bluff Creek OHV Park</a:t>
            </a:r>
          </a:p>
          <a:p>
            <a:pPr marL="0" indent="0">
              <a:spcBef>
                <a:spcPts val="0"/>
              </a:spcBef>
              <a:buClr>
                <a:schemeClr val="tx1"/>
              </a:buClr>
              <a:buNone/>
              <a:defRPr/>
            </a:pPr>
            <a:r>
              <a:rPr lang="en-US" sz="1800" b="1" dirty="0">
                <a:latin typeface="PT Sans" panose="020B0503020203020204"/>
              </a:rPr>
              <a:t>(Iowa Department of Natural </a:t>
            </a:r>
            <a:r>
              <a:rPr lang="en-US" sz="1800" b="1" dirty="0">
                <a:solidFill>
                  <a:srgbClr val="53565A"/>
                </a:solidFill>
                <a:latin typeface="PT Sans" panose="020B0503020203020204"/>
              </a:rPr>
              <a:t>Resources &amp; Iowa </a:t>
            </a:r>
            <a:r>
              <a:rPr lang="en-US" sz="1800" b="1" dirty="0">
                <a:solidFill>
                  <a:srgbClr val="53565A"/>
                </a:solidFill>
              </a:rPr>
              <a:t>Off-Highway Vehicle Association</a:t>
            </a:r>
            <a:r>
              <a:rPr lang="en-US" sz="1800" b="1" dirty="0">
                <a:solidFill>
                  <a:srgbClr val="53565A"/>
                </a:solidFill>
                <a:latin typeface="PT Sans" panose="020B0503020203020204"/>
              </a:rPr>
              <a:t>)</a:t>
            </a:r>
          </a:p>
          <a:p>
            <a:pPr marL="0" indent="0">
              <a:spcBef>
                <a:spcPts val="0"/>
              </a:spcBef>
              <a:buClr>
                <a:schemeClr val="tx1"/>
              </a:buClr>
              <a:buNone/>
              <a:defRPr/>
            </a:pPr>
            <a:endParaRPr lang="en-US" sz="1600" b="1" dirty="0">
              <a:solidFill>
                <a:srgbClr val="53565A"/>
              </a:solidFill>
              <a:latin typeface="PT Sans" panose="020B0503020203020204"/>
              <a:cs typeface="Arial" pitchFamily="34" charset="0"/>
            </a:endParaRPr>
          </a:p>
          <a:p>
            <a:pPr marL="0" indent="0">
              <a:buNone/>
            </a:pPr>
            <a:r>
              <a:rPr lang="en-US" sz="1600" dirty="0">
                <a:solidFill>
                  <a:srgbClr val="53565A"/>
                </a:solidFill>
                <a:latin typeface="PT Sans" panose="020B0503020203020204"/>
              </a:rPr>
              <a:t>Replacement of existing equipment maintenance and storage building at </a:t>
            </a:r>
            <a:r>
              <a:rPr lang="en-US" sz="1600" dirty="0">
                <a:latin typeface="PT Sans" panose="020B0503020203020204"/>
              </a:rPr>
              <a:t>Bluff Creek OHV Park.</a:t>
            </a:r>
          </a:p>
          <a:p>
            <a:pPr marL="0" indent="0">
              <a:spcBef>
                <a:spcPts val="0"/>
              </a:spcBef>
              <a:buClr>
                <a:schemeClr val="tx1"/>
              </a:buClr>
              <a:buNone/>
              <a:defRPr/>
            </a:pPr>
            <a:endParaRPr lang="en-US" sz="1600"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$138,500	</a:t>
            </a:r>
          </a:p>
          <a:p>
            <a:pPr marL="0" indent="0">
              <a:spcBef>
                <a:spcPts val="0"/>
              </a:spcBef>
              <a:buClr>
                <a:schemeClr val="tx1"/>
              </a:buClr>
              <a:buNone/>
              <a:defRPr/>
            </a:pPr>
            <a:r>
              <a:rPr lang="en-US" sz="1600" b="1" dirty="0">
                <a:latin typeface="PT Sans" panose="020B0503020203020204"/>
                <a:cs typeface="Arial" pitchFamily="34" charset="0"/>
              </a:rPr>
              <a:t>Requested:   $110,800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pic>
        <p:nvPicPr>
          <p:cNvPr id="2" name="Picture 1">
            <a:extLst>
              <a:ext uri="{FF2B5EF4-FFF2-40B4-BE49-F238E27FC236}">
                <a16:creationId xmlns:a16="http://schemas.microsoft.com/office/drawing/2014/main" id="{DE441CC4-016D-479B-A414-266B838D9D74}"/>
              </a:ext>
            </a:extLst>
          </p:cNvPr>
          <p:cNvPicPr>
            <a:picLocks noChangeAspect="1"/>
          </p:cNvPicPr>
          <p:nvPr/>
        </p:nvPicPr>
        <p:blipFill>
          <a:blip r:embed="rId5"/>
          <a:stretch>
            <a:fillRect/>
          </a:stretch>
        </p:blipFill>
        <p:spPr>
          <a:xfrm>
            <a:off x="3239217" y="976001"/>
            <a:ext cx="5509246" cy="3177805"/>
          </a:xfrm>
          <a:prstGeom prst="rect">
            <a:avLst/>
          </a:prstGeom>
        </p:spPr>
      </p:pic>
      <p:pic>
        <p:nvPicPr>
          <p:cNvPr id="3" name="Picture 2">
            <a:extLst>
              <a:ext uri="{FF2B5EF4-FFF2-40B4-BE49-F238E27FC236}">
                <a16:creationId xmlns:a16="http://schemas.microsoft.com/office/drawing/2014/main" id="{A7EB526C-D45F-441E-BF26-61FE0BE501FA}"/>
              </a:ext>
            </a:extLst>
          </p:cNvPr>
          <p:cNvPicPr>
            <a:picLocks noChangeAspect="1"/>
          </p:cNvPicPr>
          <p:nvPr/>
        </p:nvPicPr>
        <p:blipFill>
          <a:blip r:embed="rId6"/>
          <a:stretch>
            <a:fillRect/>
          </a:stretch>
        </p:blipFill>
        <p:spPr>
          <a:xfrm>
            <a:off x="1187624" y="4437112"/>
            <a:ext cx="7560839" cy="1906207"/>
          </a:xfrm>
          <a:prstGeom prst="rect">
            <a:avLst/>
          </a:prstGeom>
        </p:spPr>
      </p:pic>
    </p:spTree>
    <p:extLst>
      <p:ext uri="{BB962C8B-B14F-4D97-AF65-F5344CB8AC3E}">
        <p14:creationId xmlns:p14="http://schemas.microsoft.com/office/powerpoint/2010/main" val="278028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816423"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Support for Program and Bicycle Summit (Iowa DOT)</a:t>
            </a: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This project provides funding to pay for costs related to operation of the Federal Recreational Trails Program for 2022 and for the 2022 Iowa Bicycle Summit. The Iowa Bicycle Summit is an annual conference providing education on the latest bicycle facilities, technology, and programming. It brings national speakers to Iowa to share bicycle facility successes and best practices from around the United States.  Many of the lessons learned at the Summit have manifested into trail facilities and safety.</a:t>
            </a:r>
            <a:endParaRPr lang="en-US" sz="1600" dirty="0">
              <a:highlight>
                <a:srgbClr val="FFFF00"/>
              </a:highlight>
              <a:latin typeface="PT Sans" panose="020B0503020203020204"/>
            </a:endParaRP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$8,750</a:t>
            </a:r>
          </a:p>
          <a:p>
            <a:pPr marL="0" indent="0">
              <a:spcBef>
                <a:spcPts val="0"/>
              </a:spcBef>
              <a:buClr>
                <a:schemeClr val="tx1"/>
              </a:buClr>
              <a:buNone/>
              <a:defRPr/>
            </a:pPr>
            <a:r>
              <a:rPr lang="en-US" sz="1600" b="1" dirty="0">
                <a:latin typeface="PT Sans" panose="020B0503020203020204"/>
                <a:cs typeface="Arial" pitchFamily="34" charset="0"/>
              </a:rPr>
              <a:t>Requested:   $7,000 (80%)</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a:t>
            </a:r>
            <a:r>
              <a:rPr lang="en-US" sz="1200" b="1" dirty="0">
                <a:latin typeface="PT Sans" panose="020B0503020203020204"/>
                <a:hlinkClick r:id="rId5" action="ppaction://hlinksldjump"/>
              </a:rPr>
              <a:t> </a:t>
            </a:r>
            <a:endParaRPr lang="en-US" sz="1200" b="1" dirty="0">
              <a:latin typeface="PT Sans" panose="020B0503020203020204"/>
            </a:endParaRPr>
          </a:p>
        </p:txBody>
      </p:sp>
      <p:pic>
        <p:nvPicPr>
          <p:cNvPr id="2" name="Picture 1">
            <a:extLst>
              <a:ext uri="{FF2B5EF4-FFF2-40B4-BE49-F238E27FC236}">
                <a16:creationId xmlns:a16="http://schemas.microsoft.com/office/drawing/2014/main" id="{81F16824-6FB9-4BB6-9C36-6072A080FEDB}"/>
              </a:ext>
            </a:extLst>
          </p:cNvPr>
          <p:cNvPicPr>
            <a:picLocks noChangeAspect="1"/>
          </p:cNvPicPr>
          <p:nvPr/>
        </p:nvPicPr>
        <p:blipFill rotWithShape="1">
          <a:blip r:embed="rId6"/>
          <a:srcRect l="5108" t="6144" r="21268" b="14498"/>
          <a:stretch/>
        </p:blipFill>
        <p:spPr>
          <a:xfrm>
            <a:off x="5173944" y="1628800"/>
            <a:ext cx="2952328" cy="2736304"/>
          </a:xfrm>
          <a:prstGeom prst="rect">
            <a:avLst/>
          </a:prstGeom>
        </p:spPr>
      </p:pic>
    </p:spTree>
    <p:extLst>
      <p:ext uri="{BB962C8B-B14F-4D97-AF65-F5344CB8AC3E}">
        <p14:creationId xmlns:p14="http://schemas.microsoft.com/office/powerpoint/2010/main" val="1498978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312367"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Clay County Connection Phase I</a:t>
            </a:r>
          </a:p>
          <a:p>
            <a:pPr marL="0" indent="0">
              <a:spcBef>
                <a:spcPts val="0"/>
              </a:spcBef>
              <a:buClr>
                <a:schemeClr val="tx1"/>
              </a:buClr>
              <a:buNone/>
              <a:defRPr/>
            </a:pPr>
            <a:r>
              <a:rPr lang="en-US" sz="1600" b="1" dirty="0">
                <a:latin typeface="PT Sans" panose="020B0503020203020204"/>
              </a:rPr>
              <a:t>(Dickinson County Trail Board)</a:t>
            </a:r>
            <a:endParaRPr lang="en-US" sz="1600" b="1" dirty="0">
              <a:latin typeface="PT Sans" panose="020B0503020203020204"/>
              <a:cs typeface="Arial" pitchFamily="34" charset="0"/>
            </a:endParaRPr>
          </a:p>
          <a:p>
            <a:pPr marL="0" indent="0">
              <a:spcBef>
                <a:spcPts val="0"/>
              </a:spcBef>
              <a:buClr>
                <a:schemeClr val="tx1"/>
              </a:buClr>
              <a:buNone/>
              <a:defRPr/>
            </a:pPr>
            <a:endParaRPr lang="en-US" sz="1600" b="1" dirty="0">
              <a:highlight>
                <a:srgbClr val="FFFF00"/>
              </a:highlight>
              <a:latin typeface="PT Sans" panose="020B0503020203020204"/>
              <a:cs typeface="Arial" pitchFamily="34" charset="0"/>
            </a:endParaRPr>
          </a:p>
          <a:p>
            <a:pPr marL="0" indent="0">
              <a:buNone/>
            </a:pPr>
            <a:r>
              <a:rPr lang="en-US" sz="1600" dirty="0">
                <a:latin typeface="PT Sans" panose="020B0503020203020204"/>
              </a:rPr>
              <a:t>Phase I will include 6,876 feet of paved recreational trail starting at the southern end of the Dickinson County Spine Trail in Milford to 240th Street as part of the Iowa Great Lakes Connection Trail.</a:t>
            </a: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a:t>
            </a:r>
            <a:r>
              <a:rPr lang="en-US" sz="1600" b="1" dirty="0">
                <a:solidFill>
                  <a:srgbClr val="53565A"/>
                </a:solidFill>
                <a:latin typeface="PT Sans" panose="020B0503020203020204"/>
                <a:cs typeface="Arial" pitchFamily="34" charset="0"/>
              </a:rPr>
              <a:t>680,220</a:t>
            </a:r>
          </a:p>
          <a:p>
            <a:pPr marL="0" indent="0">
              <a:spcBef>
                <a:spcPts val="0"/>
              </a:spcBef>
              <a:buClr>
                <a:schemeClr val="tx1"/>
              </a:buClr>
              <a:buNone/>
              <a:defRPr/>
            </a:pPr>
            <a:r>
              <a:rPr lang="en-US" sz="1600" b="1" dirty="0">
                <a:latin typeface="PT Sans" panose="020B0503020203020204"/>
                <a:cs typeface="Arial" pitchFamily="34" charset="0"/>
              </a:rPr>
              <a:t>Requested:  $285,690 (42%)</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a:t>
            </a:r>
            <a:r>
              <a:rPr lang="en-US" sz="1200" b="1" dirty="0">
                <a:latin typeface="PT Sans" panose="020B0503020203020204"/>
                <a:hlinkClick r:id="rId5" action="ppaction://hlinksldjump"/>
              </a:rPr>
              <a:t> </a:t>
            </a:r>
            <a:endParaRPr lang="en-US" sz="1200" b="1" dirty="0">
              <a:latin typeface="PT Sans" panose="020B0503020203020204"/>
            </a:endParaRPr>
          </a:p>
        </p:txBody>
      </p:sp>
      <p:pic>
        <p:nvPicPr>
          <p:cNvPr id="2" name="Picture 1">
            <a:extLst>
              <a:ext uri="{FF2B5EF4-FFF2-40B4-BE49-F238E27FC236}">
                <a16:creationId xmlns:a16="http://schemas.microsoft.com/office/drawing/2014/main" id="{E644D83A-4D02-4197-88CE-449AE706867A}"/>
              </a:ext>
            </a:extLst>
          </p:cNvPr>
          <p:cNvPicPr>
            <a:picLocks noChangeAspect="1"/>
          </p:cNvPicPr>
          <p:nvPr/>
        </p:nvPicPr>
        <p:blipFill>
          <a:blip r:embed="rId6"/>
          <a:stretch>
            <a:fillRect/>
          </a:stretch>
        </p:blipFill>
        <p:spPr>
          <a:xfrm>
            <a:off x="3563888" y="1052736"/>
            <a:ext cx="5369198" cy="3456384"/>
          </a:xfrm>
          <a:prstGeom prst="rect">
            <a:avLst/>
          </a:prstGeom>
        </p:spPr>
      </p:pic>
    </p:spTree>
    <p:extLst>
      <p:ext uri="{BB962C8B-B14F-4D97-AF65-F5344CB8AC3E}">
        <p14:creationId xmlns:p14="http://schemas.microsoft.com/office/powerpoint/2010/main" val="40807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2952327" cy="56166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Carlisle Connection Multi-Use </a:t>
            </a:r>
            <a:r>
              <a:rPr lang="en-US" sz="1600" b="1" dirty="0">
                <a:solidFill>
                  <a:srgbClr val="53565A"/>
                </a:solidFill>
                <a:latin typeface="PT Sans" panose="020B0503020203020204"/>
              </a:rPr>
              <a:t>Trail</a:t>
            </a:r>
          </a:p>
          <a:p>
            <a:pPr marL="0" indent="0">
              <a:spcBef>
                <a:spcPts val="0"/>
              </a:spcBef>
              <a:buClr>
                <a:schemeClr val="tx1"/>
              </a:buClr>
              <a:buNone/>
              <a:defRPr/>
            </a:pPr>
            <a:r>
              <a:rPr lang="en-US" sz="1600" b="1" dirty="0">
                <a:solidFill>
                  <a:srgbClr val="53565A"/>
                </a:solidFill>
                <a:latin typeface="PT Sans" panose="020B0503020203020204"/>
              </a:rPr>
              <a:t>(Des Moines)</a:t>
            </a:r>
            <a:endParaRPr lang="en-US" sz="1600" b="1" dirty="0">
              <a:solidFill>
                <a:srgbClr val="53565A"/>
              </a:solidFill>
              <a:latin typeface="PT Sans" panose="020B0503020203020204"/>
              <a:cs typeface="Arial" pitchFamily="34" charset="0"/>
            </a:endParaRPr>
          </a:p>
          <a:p>
            <a:pPr marL="0" indent="0">
              <a:buNone/>
            </a:pPr>
            <a:r>
              <a:rPr lang="en-US" sz="1600" dirty="0">
                <a:solidFill>
                  <a:srgbClr val="53565A"/>
                </a:solidFill>
                <a:latin typeface="PT Sans" panose="020B0503020203020204"/>
              </a:rPr>
              <a:t>This project consists of a 3-mile trail from East Army Post Road in Des Moines southeast to 150th Avenue connecting the Easter Lake Spine Trail to the Carlisle Nature Trail upon completion of one last segment.</a:t>
            </a:r>
          </a:p>
          <a:p>
            <a:pPr marL="0" indent="0">
              <a:buNone/>
            </a:pP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$2,800,000</a:t>
            </a:r>
          </a:p>
          <a:p>
            <a:pPr marL="0" indent="0">
              <a:spcBef>
                <a:spcPts val="0"/>
              </a:spcBef>
              <a:buClr>
                <a:schemeClr val="tx1"/>
              </a:buClr>
              <a:buNone/>
              <a:defRPr/>
            </a:pPr>
            <a:r>
              <a:rPr lang="en-US" sz="1600" b="1" dirty="0">
                <a:latin typeface="PT Sans" panose="020B0503020203020204"/>
                <a:cs typeface="Arial" pitchFamily="34" charset="0"/>
              </a:rPr>
              <a:t>Requested:   $400,000 (14%)</a:t>
            </a: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a:t>
            </a:r>
            <a:r>
              <a:rPr lang="en-US" sz="1200" b="1" dirty="0">
                <a:latin typeface="PT Sans" panose="020B0503020203020204"/>
                <a:hlinkClick r:id="rId5" action="ppaction://hlinksldjump"/>
              </a:rPr>
              <a:t> </a:t>
            </a:r>
            <a:endParaRPr lang="en-US" sz="1200" b="1" dirty="0">
              <a:latin typeface="PT Sans" panose="020B0503020203020204"/>
            </a:endParaRPr>
          </a:p>
        </p:txBody>
      </p:sp>
      <p:pic>
        <p:nvPicPr>
          <p:cNvPr id="2" name="Picture 1">
            <a:extLst>
              <a:ext uri="{FF2B5EF4-FFF2-40B4-BE49-F238E27FC236}">
                <a16:creationId xmlns:a16="http://schemas.microsoft.com/office/drawing/2014/main" id="{A9C28D2B-37F6-4DCF-A7F7-D4BFD3157DDE}"/>
              </a:ext>
            </a:extLst>
          </p:cNvPr>
          <p:cNvPicPr>
            <a:picLocks noChangeAspect="1"/>
          </p:cNvPicPr>
          <p:nvPr/>
        </p:nvPicPr>
        <p:blipFill>
          <a:blip r:embed="rId6"/>
          <a:stretch>
            <a:fillRect/>
          </a:stretch>
        </p:blipFill>
        <p:spPr>
          <a:xfrm>
            <a:off x="3281514" y="1484785"/>
            <a:ext cx="5790478" cy="3600400"/>
          </a:xfrm>
          <a:prstGeom prst="rect">
            <a:avLst/>
          </a:prstGeom>
        </p:spPr>
      </p:pic>
    </p:spTree>
    <p:extLst>
      <p:ext uri="{BB962C8B-B14F-4D97-AF65-F5344CB8AC3E}">
        <p14:creationId xmlns:p14="http://schemas.microsoft.com/office/powerpoint/2010/main" val="237838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2952327"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Iowa River’s Edge Trail Paving from Radio Tower Road </a:t>
            </a:r>
            <a:r>
              <a:rPr lang="en-US" sz="1600" b="1" dirty="0">
                <a:solidFill>
                  <a:srgbClr val="53565A"/>
                </a:solidFill>
                <a:latin typeface="PT Sans" panose="020B0503020203020204"/>
              </a:rPr>
              <a:t>Towards the Iowa River</a:t>
            </a:r>
          </a:p>
          <a:p>
            <a:pPr marL="0" indent="0">
              <a:spcBef>
                <a:spcPts val="0"/>
              </a:spcBef>
              <a:buClr>
                <a:schemeClr val="tx1"/>
              </a:buClr>
              <a:buNone/>
              <a:defRPr/>
            </a:pPr>
            <a:r>
              <a:rPr lang="en-US" sz="1600" b="1" dirty="0">
                <a:solidFill>
                  <a:srgbClr val="53565A"/>
                </a:solidFill>
                <a:latin typeface="PT Sans" panose="020B0503020203020204"/>
              </a:rPr>
              <a:t>(Marshalltown)</a:t>
            </a:r>
            <a:endParaRPr lang="en-US" sz="1600" b="1" dirty="0">
              <a:solidFill>
                <a:srgbClr val="53565A"/>
              </a:solidFill>
              <a:latin typeface="PT Sans" panose="020B0503020203020204"/>
              <a:cs typeface="Arial" pitchFamily="34" charset="0"/>
            </a:endParaRPr>
          </a:p>
          <a:p>
            <a:pPr marL="0" indent="0">
              <a:buNone/>
            </a:pPr>
            <a:r>
              <a:rPr lang="en-US" sz="1600" dirty="0">
                <a:solidFill>
                  <a:srgbClr val="53565A"/>
                </a:solidFill>
                <a:latin typeface="PT Sans" panose="020B0503020203020204"/>
              </a:rPr>
              <a:t>This project </a:t>
            </a:r>
            <a:r>
              <a:rPr lang="en-US" sz="1600" dirty="0">
                <a:latin typeface="PT Sans" panose="020B0503020203020204"/>
              </a:rPr>
              <a:t>starts at Radio Tower Road and paves an additional 1.78 miles of the Iowa River’s Edge Trail to Bridge #5.</a:t>
            </a:r>
          </a:p>
          <a:p>
            <a:pPr marL="0" indent="0">
              <a:buNone/>
            </a:pPr>
            <a:endParaRPr lang="en-US" sz="1600" dirty="0">
              <a:latin typeface="PT Sans" panose="020B0503020203020204"/>
            </a:endParaRPr>
          </a:p>
          <a:p>
            <a:pPr marL="0" indent="0">
              <a:buNone/>
            </a:pPr>
            <a:r>
              <a:rPr lang="en-US" sz="1600" dirty="0">
                <a:highlight>
                  <a:srgbClr val="FFFF00"/>
                </a:highlight>
                <a:latin typeface="PT Sans" panose="020B0503020203020204"/>
              </a:rPr>
              <a:t> </a:t>
            </a:r>
            <a:endParaRPr lang="en-US" sz="1600" dirty="0">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$950,000</a:t>
            </a:r>
          </a:p>
          <a:p>
            <a:pPr marL="0" indent="0">
              <a:spcBef>
                <a:spcPts val="0"/>
              </a:spcBef>
              <a:buClr>
                <a:schemeClr val="tx1"/>
              </a:buClr>
              <a:buNone/>
              <a:defRPr/>
            </a:pPr>
            <a:r>
              <a:rPr lang="en-US" sz="1600" b="1" dirty="0">
                <a:latin typeface="PT Sans" panose="020B0503020203020204"/>
                <a:cs typeface="Arial" pitchFamily="34" charset="0"/>
              </a:rPr>
              <a:t>Requested:   $300,000 (32%)</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a:t>
            </a:r>
            <a:r>
              <a:rPr lang="en-US" sz="1200" b="1" dirty="0">
                <a:latin typeface="PT Sans" panose="020B0503020203020204"/>
                <a:hlinkClick r:id="rId5" action="ppaction://hlinksldjump"/>
              </a:rPr>
              <a:t> </a:t>
            </a:r>
            <a:endParaRPr lang="en-US" sz="1200" b="1" dirty="0">
              <a:latin typeface="PT Sans" panose="020B0503020203020204"/>
            </a:endParaRPr>
          </a:p>
        </p:txBody>
      </p:sp>
      <p:pic>
        <p:nvPicPr>
          <p:cNvPr id="3" name="Picture 2">
            <a:extLst>
              <a:ext uri="{FF2B5EF4-FFF2-40B4-BE49-F238E27FC236}">
                <a16:creationId xmlns:a16="http://schemas.microsoft.com/office/drawing/2014/main" id="{17E0648D-A644-456E-8427-ACF8DB4EC4F7}"/>
              </a:ext>
            </a:extLst>
          </p:cNvPr>
          <p:cNvPicPr>
            <a:picLocks noChangeAspect="1"/>
          </p:cNvPicPr>
          <p:nvPr/>
        </p:nvPicPr>
        <p:blipFill>
          <a:blip r:embed="rId6"/>
          <a:stretch>
            <a:fillRect/>
          </a:stretch>
        </p:blipFill>
        <p:spPr>
          <a:xfrm>
            <a:off x="3012709" y="1196752"/>
            <a:ext cx="6032788" cy="3888432"/>
          </a:xfrm>
          <a:prstGeom prst="rect">
            <a:avLst/>
          </a:prstGeom>
        </p:spPr>
      </p:pic>
    </p:spTree>
    <p:extLst>
      <p:ext uri="{BB962C8B-B14F-4D97-AF65-F5344CB8AC3E}">
        <p14:creationId xmlns:p14="http://schemas.microsoft.com/office/powerpoint/2010/main" val="135192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312367"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600" b="1" dirty="0">
                <a:latin typeface="PT Sans" panose="020B0503020203020204"/>
              </a:rPr>
              <a:t>Wapsipinicon Trail Phase 2</a:t>
            </a:r>
          </a:p>
          <a:p>
            <a:pPr marL="0" indent="0">
              <a:spcBef>
                <a:spcPts val="0"/>
              </a:spcBef>
              <a:buClr>
                <a:schemeClr val="tx1"/>
              </a:buClr>
              <a:buNone/>
              <a:defRPr/>
            </a:pPr>
            <a:r>
              <a:rPr lang="en-US" sz="1600" b="1" dirty="0">
                <a:latin typeface="PT Sans" panose="020B0503020203020204"/>
              </a:rPr>
              <a:t>(Jones County Conservation Board)</a:t>
            </a:r>
            <a:endParaRPr lang="en-US" sz="1600" b="1" dirty="0">
              <a:latin typeface="PT Sans" panose="020B0503020203020204"/>
              <a:cs typeface="Arial" pitchFamily="34" charset="0"/>
            </a:endParaRPr>
          </a:p>
          <a:p>
            <a:pPr marL="0" indent="0">
              <a:buNone/>
            </a:pPr>
            <a:r>
              <a:rPr lang="en-US" sz="1600" dirty="0">
                <a:latin typeface="PT Sans" panose="020B0503020203020204"/>
              </a:rPr>
              <a:t>This project will construct 0.5 miles of paved trail from the intersection of Stallion Creek and Shaw Road in Anamosa to the Hale Bridge. </a:t>
            </a:r>
            <a:r>
              <a:rPr lang="en-US" sz="1600" dirty="0">
                <a:solidFill>
                  <a:srgbClr val="53565A"/>
                </a:solidFill>
                <a:latin typeface="PT Sans" panose="020B0503020203020204"/>
              </a:rPr>
              <a:t>Project also includes construction of a new trailhead entry.</a:t>
            </a:r>
          </a:p>
          <a:p>
            <a:pPr marL="0" indent="0">
              <a:buNone/>
            </a:pPr>
            <a:endParaRPr lang="en-US" sz="1600" dirty="0">
              <a:solidFill>
                <a:srgbClr val="53565A"/>
              </a:solidFill>
              <a:latin typeface="PT Sans" panose="020B0503020203020204"/>
            </a:endParaRPr>
          </a:p>
          <a:p>
            <a:pPr marL="0" indent="0">
              <a:buNone/>
            </a:pPr>
            <a:r>
              <a:rPr lang="en-US" sz="1600" dirty="0">
                <a:solidFill>
                  <a:srgbClr val="53565A"/>
                </a:solidFill>
                <a:highlight>
                  <a:srgbClr val="FFFF00"/>
                </a:highlight>
                <a:latin typeface="PT Sans" panose="020B0503020203020204"/>
              </a:rPr>
              <a:t> </a:t>
            </a:r>
            <a:endParaRPr lang="en-US" sz="1600" dirty="0">
              <a:solidFill>
                <a:srgbClr val="53565A"/>
              </a:solidFill>
              <a:highlight>
                <a:srgbClr val="FFFF00"/>
              </a:highlight>
              <a:latin typeface="PT Sans" panose="020B0503020203020204"/>
              <a:cs typeface="Arial" pitchFamily="34" charset="0"/>
            </a:endParaRPr>
          </a:p>
          <a:p>
            <a:pPr marL="0" indent="0">
              <a:spcBef>
                <a:spcPts val="0"/>
              </a:spcBef>
              <a:buClr>
                <a:schemeClr val="tx1"/>
              </a:buClr>
              <a:buNone/>
              <a:defRPr/>
            </a:pPr>
            <a:r>
              <a:rPr lang="en-US" sz="1600" b="1" dirty="0">
                <a:solidFill>
                  <a:srgbClr val="53565A"/>
                </a:solidFill>
                <a:latin typeface="PT Sans" panose="020B0503020203020204"/>
                <a:cs typeface="Arial" pitchFamily="34" charset="0"/>
              </a:rPr>
              <a:t>Total Cost:    $513,240</a:t>
            </a:r>
          </a:p>
          <a:p>
            <a:pPr marL="0" indent="0">
              <a:spcBef>
                <a:spcPts val="0"/>
              </a:spcBef>
              <a:buClr>
                <a:schemeClr val="tx1"/>
              </a:buClr>
              <a:buNone/>
              <a:defRPr/>
            </a:pPr>
            <a:r>
              <a:rPr lang="en-US" sz="1600" b="1" dirty="0">
                <a:solidFill>
                  <a:srgbClr val="53565A"/>
                </a:solidFill>
                <a:latin typeface="PT Sans" panose="020B0503020203020204"/>
                <a:cs typeface="Arial" pitchFamily="34" charset="0"/>
              </a:rPr>
              <a:t>Requested:   $170,000 (33%)</a:t>
            </a:r>
          </a:p>
          <a:p>
            <a:pPr marL="0" indent="0">
              <a:spcBef>
                <a:spcPts val="0"/>
              </a:spcBef>
              <a:buClr>
                <a:schemeClr val="tx1"/>
              </a:buClr>
              <a:buNone/>
              <a:defRPr/>
            </a:pPr>
            <a:r>
              <a:rPr lang="en-US" sz="1600" b="1" dirty="0">
                <a:solidFill>
                  <a:srgbClr val="53565A"/>
                </a:solidFill>
                <a:latin typeface="PT Sans" panose="020B0503020203020204"/>
                <a:cs typeface="Arial" pitchFamily="34" charset="0"/>
              </a:rPr>
              <a:t>Recommended:  </a:t>
            </a:r>
            <a:r>
              <a:rPr lang="en-US" sz="1600" b="1">
                <a:solidFill>
                  <a:srgbClr val="53565A"/>
                </a:solidFill>
                <a:latin typeface="PT Sans" panose="020B0503020203020204"/>
              </a:rPr>
              <a:t>$138,127 </a:t>
            </a:r>
            <a:r>
              <a:rPr lang="en-US" sz="1600" b="1" dirty="0">
                <a:solidFill>
                  <a:srgbClr val="53565A"/>
                </a:solidFill>
                <a:latin typeface="PT Sans" panose="020B0503020203020204"/>
              </a:rPr>
              <a:t>(27</a:t>
            </a:r>
            <a:r>
              <a:rPr lang="en-US" sz="1600" b="1" dirty="0">
                <a:latin typeface="PT Sans" panose="020B0503020203020204"/>
              </a:rPr>
              <a:t>%)</a:t>
            </a:r>
          </a:p>
          <a:p>
            <a:pPr marL="0" indent="0">
              <a:spcBef>
                <a:spcPts val="0"/>
              </a:spcBef>
              <a:buClr>
                <a:schemeClr val="tx1"/>
              </a:buClr>
              <a:buNone/>
              <a:defRPr/>
            </a:pPr>
            <a:endParaRPr lang="en-US" sz="1600" b="1" dirty="0">
              <a:latin typeface="PT Sans" panose="020B0503020203020204"/>
              <a:cs typeface="Arial" pitchFamily="34" charset="0"/>
            </a:endParaRPr>
          </a:p>
          <a:p>
            <a:pPr marL="0" indent="0">
              <a:spcBef>
                <a:spcPts val="0"/>
              </a:spcBef>
              <a:buClr>
                <a:schemeClr val="tx1"/>
              </a:buClr>
              <a:buNone/>
              <a:defRPr/>
            </a:pPr>
            <a:endParaRPr lang="en-US" sz="16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3954632"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a:t>
            </a:r>
            <a:r>
              <a:rPr lang="en-US" sz="1200" b="1" dirty="0">
                <a:latin typeface="PT Sans" panose="020B0503020203020204"/>
                <a:hlinkClick r:id="rId5" action="ppaction://hlinksldjump"/>
              </a:rPr>
              <a:t> </a:t>
            </a:r>
            <a:endParaRPr lang="en-US" sz="1200" b="1" dirty="0">
              <a:latin typeface="PT Sans" panose="020B0503020203020204"/>
            </a:endParaRPr>
          </a:p>
        </p:txBody>
      </p:sp>
      <p:pic>
        <p:nvPicPr>
          <p:cNvPr id="3" name="Picture 2">
            <a:extLst>
              <a:ext uri="{FF2B5EF4-FFF2-40B4-BE49-F238E27FC236}">
                <a16:creationId xmlns:a16="http://schemas.microsoft.com/office/drawing/2014/main" id="{26101B7E-3269-4E84-8D50-51222D34E890}"/>
              </a:ext>
            </a:extLst>
          </p:cNvPr>
          <p:cNvPicPr>
            <a:picLocks noChangeAspect="1"/>
          </p:cNvPicPr>
          <p:nvPr/>
        </p:nvPicPr>
        <p:blipFill>
          <a:blip r:embed="rId6"/>
          <a:stretch>
            <a:fillRect/>
          </a:stretch>
        </p:blipFill>
        <p:spPr>
          <a:xfrm>
            <a:off x="3552475" y="980728"/>
            <a:ext cx="5392544" cy="5472608"/>
          </a:xfrm>
          <a:prstGeom prst="rect">
            <a:avLst/>
          </a:prstGeom>
        </p:spPr>
      </p:pic>
    </p:spTree>
    <p:extLst>
      <p:ext uri="{BB962C8B-B14F-4D97-AF65-F5344CB8AC3E}">
        <p14:creationId xmlns:p14="http://schemas.microsoft.com/office/powerpoint/2010/main" val="3819869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1860487064"/>
              </p:ext>
            </p:extLst>
          </p:nvPr>
        </p:nvGraphicFramePr>
        <p:xfrm>
          <a:off x="177696" y="1485018"/>
          <a:ext cx="8788608" cy="4210085"/>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24943">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88732">
                <a:tc>
                  <a:txBody>
                    <a:bodyPr/>
                    <a:lstStyle/>
                    <a:p>
                      <a:pPr algn="ctr"/>
                      <a:r>
                        <a:rPr lang="en-US" sz="1400" b="1" dirty="0"/>
                        <a:t>Dry Run Trail-Phase III Decorah to the Greenbelt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Winneshiek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69.67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$794,880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$500,000</a:t>
                      </a:r>
                    </a:p>
                    <a:p>
                      <a:pPr algn="ctr"/>
                      <a:r>
                        <a:rPr lang="en-US" sz="1400" b="1"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765470">
                <a:tc>
                  <a:txBody>
                    <a:bodyPr/>
                    <a:lstStyle/>
                    <a:p>
                      <a:pPr algn="ctr"/>
                      <a:r>
                        <a:rPr lang="en-US" sz="1400" b="1" dirty="0"/>
                        <a:t>RRVT to HTT Connector Phase V Construction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Dallas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68.67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$425,000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$340,000</a:t>
                      </a:r>
                    </a:p>
                    <a:p>
                      <a:pPr algn="ctr"/>
                      <a:r>
                        <a:rPr lang="en-US" sz="1400" b="1" dirty="0">
                          <a:solidFill>
                            <a:srgbClr val="53565A"/>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800120"/>
                  </a:ext>
                </a:extLst>
              </a:tr>
              <a:tr h="542208">
                <a:tc>
                  <a:txBody>
                    <a:bodyPr/>
                    <a:lstStyle/>
                    <a:p>
                      <a:pPr algn="ctr"/>
                      <a:r>
                        <a:rPr lang="en-US" sz="1400" b="1" dirty="0"/>
                        <a:t>Plywood Trail Phase 1 and Phase 1A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Le Mars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$1,512,711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$350,000</a:t>
                      </a:r>
                    </a:p>
                    <a:p>
                      <a:pPr algn="ctr"/>
                      <a:r>
                        <a:rPr lang="en-US" sz="1400" b="1"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693719"/>
                  </a:ext>
                </a:extLst>
              </a:tr>
              <a:tr h="988732">
                <a:tc>
                  <a:txBody>
                    <a:bodyPr/>
                    <a:lstStyle/>
                    <a:p>
                      <a:pPr algn="ctr"/>
                      <a:r>
                        <a:rPr lang="en-US" sz="1400" b="1" dirty="0"/>
                        <a:t>Connecting Fort Madison! Phase 4 - 48th Street Trail Connection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Fort Madison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62.50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$440,840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$325,000 (74%)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80548"/>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972496418"/>
              </p:ext>
            </p:extLst>
          </p:nvPr>
        </p:nvGraphicFramePr>
        <p:xfrm>
          <a:off x="175879" y="1772816"/>
          <a:ext cx="8788608" cy="4611706"/>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65760">
                <a:tc>
                  <a:txBody>
                    <a:bodyPr/>
                    <a:lstStyle/>
                    <a:p>
                      <a:pPr algn="ctr"/>
                      <a:r>
                        <a:rPr lang="en-US" sz="1400" b="1" dirty="0"/>
                        <a:t>Austin Park Water Trail Access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Van Buren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$268,000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$208,000 (78%)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365760">
                <a:tc>
                  <a:txBody>
                    <a:bodyPr/>
                    <a:lstStyle/>
                    <a:p>
                      <a:pPr algn="ctr"/>
                      <a:r>
                        <a:rPr lang="en-US" sz="1400" b="1" dirty="0"/>
                        <a:t>Grant Wood Trail Paving: Waldo's Rock Park to Oxley Road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$710,000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$350,000</a:t>
                      </a:r>
                    </a:p>
                    <a:p>
                      <a:pPr algn="ctr"/>
                      <a:r>
                        <a:rPr lang="en-US" sz="1400" b="1" dirty="0"/>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168963"/>
                  </a:ext>
                </a:extLst>
              </a:tr>
              <a:tr h="365760">
                <a:tc>
                  <a:txBody>
                    <a:bodyPr/>
                    <a:lstStyle/>
                    <a:p>
                      <a:pPr algn="ctr"/>
                      <a:r>
                        <a:rPr lang="en-US" sz="1400" b="1" dirty="0"/>
                        <a:t>High Trestle Trail to City of Boone Trail, Phase I, Division IA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Boone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$304,800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$143,840</a:t>
                      </a:r>
                    </a:p>
                    <a:p>
                      <a:pPr algn="ctr"/>
                      <a:r>
                        <a:rPr lang="en-US" sz="1400" b="1"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560444"/>
                  </a:ext>
                </a:extLst>
              </a:tr>
              <a:tr h="576064">
                <a:tc>
                  <a:txBody>
                    <a:bodyPr/>
                    <a:lstStyle/>
                    <a:p>
                      <a:pPr algn="ctr"/>
                      <a:r>
                        <a:rPr lang="en-US" sz="1400" b="1" dirty="0"/>
                        <a:t>Miller Creek Bridge Repairs</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Black Hawk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59.33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$198,800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$159,040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80548"/>
                  </a:ext>
                </a:extLst>
              </a:tr>
              <a:tr h="504056">
                <a:tc>
                  <a:txBody>
                    <a:bodyPr/>
                    <a:lstStyle/>
                    <a:p>
                      <a:pPr algn="ctr"/>
                      <a:r>
                        <a:rPr lang="en-US" sz="1400" b="1" dirty="0"/>
                        <a:t>Let's Konnect! Riverfront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Keokuk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57.67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$1,058,316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$334,072 (32%)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7540683"/>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2177759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prstGeom prst="rect">
            <a:avLst/>
          </a:prstGeom>
        </p:spPr>
        <p:txBody>
          <a:bodyPr>
            <a:noAutofit/>
          </a:bodyPr>
          <a:lstStyle/>
          <a:p>
            <a:r>
              <a:rPr lang="en-US" b="1" dirty="0">
                <a:solidFill>
                  <a:schemeClr val="tx2"/>
                </a:solidFill>
              </a:rPr>
              <a:t>List of Applications </a:t>
            </a:r>
            <a:br>
              <a:rPr lang="en-US" b="1" dirty="0">
                <a:solidFill>
                  <a:schemeClr val="tx2"/>
                </a:solidFill>
              </a:rPr>
            </a:br>
            <a:r>
              <a:rPr lang="en-US" dirty="0"/>
              <a:t>Not </a:t>
            </a:r>
            <a:r>
              <a:rPr lang="en-US"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852710469"/>
              </p:ext>
            </p:extLst>
          </p:nvPr>
        </p:nvGraphicFramePr>
        <p:xfrm>
          <a:off x="177696" y="1916832"/>
          <a:ext cx="8788608" cy="3222358"/>
        </p:xfrm>
        <a:graphic>
          <a:graphicData uri="http://schemas.openxmlformats.org/drawingml/2006/table">
            <a:tbl>
              <a:tblPr firstRow="1" bandRow="1">
                <a:tableStyleId>{5C22544A-7EE6-4342-B048-85BDC9FD1C3A}</a:tableStyleId>
              </a:tblPr>
              <a:tblGrid>
                <a:gridCol w="2162056">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20080">
                  <a:extLst>
                    <a:ext uri="{9D8B030D-6E8A-4147-A177-3AD203B41FA5}">
                      <a16:colId xmlns:a16="http://schemas.microsoft.com/office/drawing/2014/main" val="3420930524"/>
                    </a:ext>
                  </a:extLst>
                </a:gridCol>
                <a:gridCol w="1368152">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3984">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558062">
                <a:tc>
                  <a:txBody>
                    <a:bodyPr/>
                    <a:lstStyle/>
                    <a:p>
                      <a:pPr algn="ctr"/>
                      <a:r>
                        <a:rPr lang="en-US" sz="1400" b="1" dirty="0"/>
                        <a:t>Ballpark to Ballpark Phase One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Shelby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55.00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$426,900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$341,520</a:t>
                      </a:r>
                    </a:p>
                    <a:p>
                      <a:pPr algn="ctr"/>
                      <a:r>
                        <a:rPr lang="en-US" sz="1400" b="1" dirty="0">
                          <a:solidFill>
                            <a:srgbClr val="53565A"/>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5400009"/>
                  </a:ext>
                </a:extLst>
              </a:tr>
              <a:tr h="558062">
                <a:tc>
                  <a:txBody>
                    <a:bodyPr/>
                    <a:lstStyle/>
                    <a:p>
                      <a:pPr algn="ctr"/>
                      <a:r>
                        <a:rPr lang="en-US" sz="1400" b="1" dirty="0"/>
                        <a:t>Pleasant Valley Trail Repair Project</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Ida Grove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44.83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$120,000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$96,000</a:t>
                      </a:r>
                    </a:p>
                    <a:p>
                      <a:pPr algn="ctr"/>
                      <a:r>
                        <a:rPr lang="en-US" sz="1400" b="1" dirty="0">
                          <a:solidFill>
                            <a:srgbClr val="53565A"/>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576064">
                <a:tc>
                  <a:txBody>
                    <a:bodyPr/>
                    <a:lstStyle/>
                    <a:p>
                      <a:pPr algn="ctr"/>
                      <a:r>
                        <a:rPr lang="en-US" sz="1400" b="1" dirty="0"/>
                        <a:t>Underwood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Underwood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34.83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$950,400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$760,320</a:t>
                      </a:r>
                    </a:p>
                    <a:p>
                      <a:pPr algn="ctr"/>
                      <a:r>
                        <a:rPr lang="en-US" sz="1400" b="1" dirty="0">
                          <a:solidFill>
                            <a:srgbClr val="53565A"/>
                          </a:solidFill>
                        </a:rPr>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576064">
                <a:tc>
                  <a:txBody>
                    <a:bodyPr/>
                    <a:lstStyle/>
                    <a:p>
                      <a:pPr algn="ctr"/>
                      <a:r>
                        <a:rPr lang="en-US" sz="1400" b="1" dirty="0"/>
                        <a:t>Jefferson City Trail Angle Broom Purchase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Denver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$4,920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1693719"/>
                  </a:ext>
                </a:extLst>
              </a:tr>
            </a:tbl>
          </a:graphicData>
        </a:graphic>
      </p:graphicFrame>
      <p:sp>
        <p:nvSpPr>
          <p:cNvPr id="3" name="TextBox 2">
            <a:hlinkClick r:id="rId3" action="ppaction://hlinksldjump"/>
            <a:extLst>
              <a:ext uri="{FF2B5EF4-FFF2-40B4-BE49-F238E27FC236}">
                <a16:creationId xmlns:a16="http://schemas.microsoft.com/office/drawing/2014/main" id="{819131DD-FD17-4F64-9439-4DE349A696EC}"/>
              </a:ext>
            </a:extLst>
          </p:cNvPr>
          <p:cNvSpPr txBox="1"/>
          <p:nvPr/>
        </p:nvSpPr>
        <p:spPr>
          <a:xfrm>
            <a:off x="107504" y="6453336"/>
            <a:ext cx="5544616" cy="276999"/>
          </a:xfrm>
          <a:prstGeom prst="rect">
            <a:avLst/>
          </a:prstGeom>
          <a:noFill/>
        </p:spPr>
        <p:txBody>
          <a:bodyPr wrap="square" rtlCol="0">
            <a:spAutoFit/>
          </a:bodyPr>
          <a:lstStyle/>
          <a:p>
            <a:r>
              <a:rPr lang="en-US" sz="1200" b="1" dirty="0">
                <a:hlinkClick r:id="rId3" action="ppaction://hlinksldjump"/>
              </a:rPr>
              <a:t>Return to List of Applications Recommended</a:t>
            </a:r>
            <a:endParaRPr lang="en-US" sz="1200" b="1" dirty="0"/>
          </a:p>
        </p:txBody>
      </p:sp>
    </p:spTree>
    <p:extLst>
      <p:ext uri="{BB962C8B-B14F-4D97-AF65-F5344CB8AC3E}">
        <p14:creationId xmlns:p14="http://schemas.microsoft.com/office/powerpoint/2010/main" val="3107222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Federal program created in 1991</a:t>
            </a:r>
          </a:p>
          <a:p>
            <a:pPr lvl="0">
              <a:spcAft>
                <a:spcPts val="1200"/>
              </a:spcAft>
            </a:pPr>
            <a:r>
              <a:rPr lang="en-US" sz="2200" dirty="0"/>
              <a:t>Available to federal, state, and local government agencies.  Private individuals and organizations may apply with a government co-sponsor.</a:t>
            </a:r>
          </a:p>
          <a:p>
            <a:pPr lvl="0"/>
            <a:r>
              <a:rPr lang="en-US" sz="2200" dirty="0"/>
              <a:t>Purpose is to develop and maintain recreational trails and trail related facilities for both motorized and non-motorized trail users.</a:t>
            </a:r>
          </a:p>
          <a:p>
            <a:pPr lvl="0"/>
            <a:r>
              <a:rPr lang="en-US" sz="2200" dirty="0"/>
              <a:t>Eligible projects include:</a:t>
            </a:r>
          </a:p>
          <a:p>
            <a:pPr lvl="1"/>
            <a:r>
              <a:rPr lang="en-US" sz="2000" dirty="0"/>
              <a:t>Maintenance and restoration of existing trails, development of trailside and trailhead facilities, purchase of trail construction and maintenance equipment, construction of new trails, and acquisition of land for trails.</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Federal Recreational Trail Program</a:t>
            </a:r>
          </a:p>
        </p:txBody>
      </p:sp>
    </p:spTree>
    <p:extLst>
      <p:ext uri="{BB962C8B-B14F-4D97-AF65-F5344CB8AC3E}">
        <p14:creationId xmlns:p14="http://schemas.microsoft.com/office/powerpoint/2010/main" val="1626982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55000" lnSpcReduction="20000"/>
          </a:bodyPr>
          <a:lstStyle/>
          <a:p>
            <a:pPr lvl="0">
              <a:spcAft>
                <a:spcPts val="1200"/>
              </a:spcAft>
            </a:pPr>
            <a:r>
              <a:rPr lang="en-US" sz="2600" b="1" dirty="0"/>
              <a:t>Degree to which motorized and non-motorized trail use are accommodated. (10 points)</a:t>
            </a:r>
          </a:p>
          <a:p>
            <a:pPr lvl="0">
              <a:spcAft>
                <a:spcPts val="1200"/>
              </a:spcAft>
            </a:pPr>
            <a:r>
              <a:rPr lang="en-US" sz="2600" b="1" dirty="0"/>
              <a:t>Greatest number of compatible multi-purpose uses. (10 points)</a:t>
            </a:r>
          </a:p>
          <a:p>
            <a:pPr lvl="0">
              <a:spcAft>
                <a:spcPts val="1200"/>
              </a:spcAft>
            </a:pPr>
            <a:r>
              <a:rPr lang="en-US" dirty="0"/>
              <a:t>Access and use for persons with disabilities, older citizens, economically challenged and other special populations or groups.  (10 points)</a:t>
            </a:r>
          </a:p>
          <a:p>
            <a:pPr lvl="0">
              <a:spcAft>
                <a:spcPts val="1200"/>
              </a:spcAft>
            </a:pPr>
            <a:r>
              <a:rPr lang="en-US" sz="2600" b="1" dirty="0"/>
              <a:t>Provides development of trail linkages. (10 points)</a:t>
            </a:r>
          </a:p>
          <a:p>
            <a:pPr lvl="0">
              <a:spcAft>
                <a:spcPts val="1200"/>
              </a:spcAft>
            </a:pPr>
            <a:r>
              <a:rPr lang="en-US" dirty="0"/>
              <a:t>Opportunities for new partnerships between trail users and private interests. (10 points)</a:t>
            </a:r>
          </a:p>
          <a:p>
            <a:pPr lvl="0">
              <a:spcAft>
                <a:spcPts val="1200"/>
              </a:spcAft>
            </a:pPr>
            <a:r>
              <a:rPr lang="en-US" sz="2600" b="1" dirty="0"/>
              <a:t>Identified in or furthers a specific goal of a state, regional, or local plan. (10 points)</a:t>
            </a:r>
          </a:p>
          <a:p>
            <a:pPr lvl="0">
              <a:spcAft>
                <a:spcPts val="1200"/>
              </a:spcAft>
            </a:pPr>
            <a:r>
              <a:rPr lang="en-US" sz="2600" b="1" dirty="0"/>
              <a:t>Leverages greater public or private investments. (10 points)</a:t>
            </a:r>
          </a:p>
          <a:p>
            <a:pPr lvl="0">
              <a:spcAft>
                <a:spcPts val="1200"/>
              </a:spcAft>
            </a:pPr>
            <a:r>
              <a:rPr lang="en-US" dirty="0"/>
              <a:t>Citizen involvement in the project’s conception and implementation (10 points)</a:t>
            </a:r>
          </a:p>
          <a:p>
            <a:pPr lvl="0">
              <a:spcAft>
                <a:spcPts val="1200"/>
              </a:spcAft>
            </a:pPr>
            <a:r>
              <a:rPr lang="en-US" sz="2600" b="1" dirty="0"/>
              <a:t>Degree to which project ties in to </a:t>
            </a:r>
            <a:r>
              <a:rPr lang="en-US" dirty="0"/>
              <a:t>other trails. (10 points)</a:t>
            </a:r>
          </a:p>
          <a:p>
            <a:pPr lvl="0">
              <a:spcAft>
                <a:spcPts val="1200"/>
              </a:spcAft>
            </a:pPr>
            <a:r>
              <a:rPr lang="en-US" sz="2600" b="1" dirty="0"/>
              <a:t>Public/private partnerships to continue operation </a:t>
            </a:r>
            <a:r>
              <a:rPr lang="en-US" dirty="0"/>
              <a:t>and maintenance. (15 points)</a:t>
            </a:r>
          </a:p>
          <a:p>
            <a:pPr lvl="0">
              <a:spcAft>
                <a:spcPts val="1200"/>
              </a:spcAft>
            </a:pPr>
            <a:r>
              <a:rPr lang="en-US" dirty="0"/>
              <a:t>T</a:t>
            </a:r>
            <a:r>
              <a:rPr lang="en-US" sz="2600" b="1" dirty="0"/>
              <a:t>rails with national designation or resulting in the cleanup of an area. (10 points)</a:t>
            </a:r>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dirty="0"/>
              <a:t>Available Funding:</a:t>
            </a:r>
          </a:p>
          <a:p>
            <a:pPr lvl="1"/>
            <a:r>
              <a:rPr lang="en-US" b="1" dirty="0"/>
              <a:t>Annual appropriation:	$1,300,000</a:t>
            </a:r>
          </a:p>
          <a:p>
            <a:pPr lvl="1"/>
            <a:r>
              <a:rPr lang="en-US" b="1" dirty="0"/>
              <a:t>Underrun/withdrawals:	</a:t>
            </a:r>
            <a:r>
              <a:rPr lang="en-US" b="1" u="sng" dirty="0"/>
              <a:t>$     38,337</a:t>
            </a:r>
          </a:p>
          <a:p>
            <a:pPr lvl="1"/>
            <a:r>
              <a:rPr lang="en-US" b="1" dirty="0"/>
              <a:t>Funds awarded: 		$</a:t>
            </a:r>
            <a:r>
              <a:rPr lang="en-US" b="1" dirty="0">
                <a:solidFill>
                  <a:srgbClr val="53565A"/>
                </a:solidFill>
              </a:rPr>
              <a:t>1,338,337</a:t>
            </a:r>
          </a:p>
          <a:p>
            <a:pPr lvl="0">
              <a:spcAft>
                <a:spcPts val="1200"/>
              </a:spcAft>
            </a:pPr>
            <a:r>
              <a:rPr lang="en-US" b="1" dirty="0"/>
              <a:t>Application Summary:</a:t>
            </a:r>
          </a:p>
          <a:p>
            <a:pPr lvl="1"/>
            <a:r>
              <a:rPr lang="en-US" b="1" dirty="0"/>
              <a:t>Total number of projects:  20</a:t>
            </a:r>
          </a:p>
          <a:p>
            <a:pPr lvl="1"/>
            <a:r>
              <a:rPr lang="en-US" b="1" dirty="0"/>
              <a:t>Total project costs:  </a:t>
            </a:r>
            <a:r>
              <a:rPr lang="en-US" b="1" dirty="0">
                <a:solidFill>
                  <a:srgbClr val="53565A"/>
                </a:solidFill>
              </a:rPr>
              <a:t>$12,428,406</a:t>
            </a:r>
          </a:p>
          <a:p>
            <a:pPr lvl="1"/>
            <a:r>
              <a:rPr lang="en-US" b="1" dirty="0">
                <a:solidFill>
                  <a:srgbClr val="53565A"/>
                </a:solidFill>
              </a:rPr>
              <a:t>Total amount requested:  $5,282,922</a:t>
            </a:r>
          </a:p>
          <a:p>
            <a:pPr lvl="1"/>
            <a:endParaRPr lang="en-US"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Motorized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958253007"/>
              </p:ext>
            </p:extLst>
          </p:nvPr>
        </p:nvGraphicFramePr>
        <p:xfrm>
          <a:off x="177696" y="1706165"/>
          <a:ext cx="8788608" cy="3066452"/>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54106">
                <a:tc>
                  <a:txBody>
                    <a:bodyPr/>
                    <a:lstStyle/>
                    <a:p>
                      <a:pPr algn="ctr"/>
                      <a:r>
                        <a:rPr lang="en-US" sz="1400" b="1" dirty="0">
                          <a:hlinkClick r:id="rId3" action="ppaction://hlinksldjump"/>
                        </a:rPr>
                        <a:t>Bridge Installation at Gypsum City OHV Park</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DNR &amp; Iowa Off-Highway Vehicle (OHV) Association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53.33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$120,900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$96,720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$96,720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9541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hlinkClick r:id="rId4" action="ppaction://hlinksldjump"/>
                        </a:rPr>
                        <a:t>Building Replacement at Bluff Creek OHV Park</a:t>
                      </a:r>
                      <a:endParaRPr lang="en-US" sz="1400" b="1" dirty="0"/>
                    </a:p>
                    <a:p>
                      <a:pPr algn="ct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Iowa DNR &amp; Iowa Off-Highway Vehicle (OHV) Association</a:t>
                      </a:r>
                    </a:p>
                    <a:p>
                      <a:pPr algn="ct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47.83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$138,500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$110,800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$110,800 (80%)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8633412"/>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5" action="ppaction://hlinksldjump"/>
              </a:rPr>
              <a:t>Jump to applications not recommended for funding</a:t>
            </a:r>
            <a:endParaRPr lang="en-US" sz="1200" b="1" dirty="0"/>
          </a:p>
        </p:txBody>
      </p:sp>
    </p:spTree>
    <p:extLst>
      <p:ext uri="{BB962C8B-B14F-4D97-AF65-F5344CB8AC3E}">
        <p14:creationId xmlns:p14="http://schemas.microsoft.com/office/powerpoint/2010/main" val="140796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908720"/>
            <a:ext cx="7886700" cy="360040"/>
          </a:xfrm>
          <a:prstGeom prst="rect">
            <a:avLst/>
          </a:prstGeom>
        </p:spPr>
        <p:txBody>
          <a:bodyPr>
            <a:noAutofit/>
          </a:bodyPr>
          <a:lstStyle/>
          <a:p>
            <a:r>
              <a:rPr lang="en-US" b="1" dirty="0">
                <a:solidFill>
                  <a:schemeClr val="tx2"/>
                </a:solidFill>
              </a:rPr>
              <a:t>List of Non-motorized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4197710595"/>
              </p:ext>
            </p:extLst>
          </p:nvPr>
        </p:nvGraphicFramePr>
        <p:xfrm>
          <a:off x="177696" y="1550680"/>
          <a:ext cx="8788608" cy="4638738"/>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780198">
                <a:tc>
                  <a:txBody>
                    <a:bodyPr/>
                    <a:lstStyle/>
                    <a:p>
                      <a:pPr algn="ctr"/>
                      <a:r>
                        <a:rPr lang="en-US" sz="1400" b="1" dirty="0">
                          <a:hlinkClick r:id="rId3" action="ppaction://hlinksldjump"/>
                        </a:rPr>
                        <a:t>Support for Program and Bicycle Summit</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Iowa DOT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$8,750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$7,000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(80%)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792088">
                <a:tc>
                  <a:txBody>
                    <a:bodyPr/>
                    <a:lstStyle/>
                    <a:p>
                      <a:pPr algn="ctr"/>
                      <a:r>
                        <a:rPr lang="en-US" sz="1400" b="1" dirty="0">
                          <a:hlinkClick r:id="rId4" action="ppaction://hlinksldjump"/>
                        </a:rPr>
                        <a:t>Clay County Connection Phase I</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Dickinson County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75.17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$680,222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$285,690</a:t>
                      </a:r>
                    </a:p>
                    <a:p>
                      <a:pPr algn="ctr"/>
                      <a:r>
                        <a:rPr lang="en-US" sz="1400" b="1" dirty="0"/>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$285,690</a:t>
                      </a:r>
                    </a:p>
                    <a:p>
                      <a:pPr algn="ctr"/>
                      <a:r>
                        <a:rPr lang="en-US" sz="1400" b="1" dirty="0"/>
                        <a:t>(42%)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9541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hlinkClick r:id="rId5" action="ppaction://hlinksldjump"/>
                        </a:rPr>
                        <a:t>Carlisle Connection Multi-Use Trail</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53565A"/>
                          </a:solidFill>
                        </a:rPr>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75.00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$2,800,000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 (14%)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 (14%)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5721687"/>
                  </a:ext>
                </a:extLst>
              </a:tr>
              <a:tr h="954106">
                <a:tc>
                  <a:txBody>
                    <a:bodyPr/>
                    <a:lstStyle/>
                    <a:p>
                      <a:pPr algn="ctr"/>
                      <a:r>
                        <a:rPr lang="en-US" sz="1400" b="1" dirty="0">
                          <a:hlinkClick r:id="rId6" action="ppaction://hlinksldjump"/>
                        </a:rPr>
                        <a:t>Iowa River’s Edge Trail Paving from Radio Tower Road Towards the Iowa River</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Marshalltown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73.17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$950,000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 (32%)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$300,000 (32%)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33536" y="6471338"/>
            <a:ext cx="7164288" cy="276999"/>
          </a:xfrm>
          <a:prstGeom prst="rect">
            <a:avLst/>
          </a:prstGeom>
          <a:noFill/>
        </p:spPr>
        <p:txBody>
          <a:bodyPr wrap="square" rtlCol="0">
            <a:spAutoFit/>
          </a:bodyPr>
          <a:lstStyle/>
          <a:p>
            <a:r>
              <a:rPr lang="en-US" sz="1200" b="1" dirty="0">
                <a:hlinkClick r:id="rId7"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96152" y="1017336"/>
            <a:ext cx="7886700" cy="360040"/>
          </a:xfrm>
          <a:prstGeom prst="rect">
            <a:avLst/>
          </a:prstGeom>
        </p:spPr>
        <p:txBody>
          <a:bodyPr>
            <a:noAutofit/>
          </a:bodyPr>
          <a:lstStyle/>
          <a:p>
            <a:r>
              <a:rPr lang="en-US" b="1" dirty="0">
                <a:solidFill>
                  <a:schemeClr val="tx2"/>
                </a:solidFill>
              </a:rPr>
              <a:t>List of Non-motorized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757672514"/>
              </p:ext>
            </p:extLst>
          </p:nvPr>
        </p:nvGraphicFramePr>
        <p:xfrm>
          <a:off x="197361" y="1728403"/>
          <a:ext cx="8788608" cy="1908212"/>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54106">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954106">
                <a:tc>
                  <a:txBody>
                    <a:bodyPr/>
                    <a:lstStyle/>
                    <a:p>
                      <a:pPr algn="ctr"/>
                      <a:r>
                        <a:rPr lang="en-US" sz="1400" b="1" dirty="0">
                          <a:hlinkClick r:id="rId3" action="ppaction://hlinksldjump"/>
                        </a:rPr>
                        <a:t>Wapsipinicon Trail Phase 2</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rgbClr val="53565A"/>
                          </a:solidFill>
                        </a:rPr>
                        <a:t>Jones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70.83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$513,240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$170,000 (33%)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a:t>
                      </a:r>
                      <a:r>
                        <a:rPr lang="en-US" sz="1400" b="1" dirty="0">
                          <a:solidFill>
                            <a:srgbClr val="53565A"/>
                          </a:solidFill>
                        </a:rPr>
                        <a:t>138,127 </a:t>
                      </a:r>
                      <a:r>
                        <a:rPr lang="en-US" sz="1400" b="1" dirty="0"/>
                        <a:t>(27%)</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4" action="ppaction://hlinksldjump"/>
              </a:rPr>
              <a:t>Jump to applications not recommended for funding</a:t>
            </a:r>
            <a:endParaRPr lang="en-US" sz="1200" b="1" dirty="0"/>
          </a:p>
        </p:txBody>
      </p:sp>
    </p:spTree>
    <p:extLst>
      <p:ext uri="{BB962C8B-B14F-4D97-AF65-F5344CB8AC3E}">
        <p14:creationId xmlns:p14="http://schemas.microsoft.com/office/powerpoint/2010/main" val="4031334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4" name="Picture 3">
            <a:extLst>
              <a:ext uri="{FF2B5EF4-FFF2-40B4-BE49-F238E27FC236}">
                <a16:creationId xmlns:a16="http://schemas.microsoft.com/office/drawing/2014/main" id="{C18104BA-5692-4647-9895-3CE4D4DB4F96}"/>
              </a:ext>
            </a:extLst>
          </p:cNvPr>
          <p:cNvPicPr>
            <a:picLocks noChangeAspect="1"/>
          </p:cNvPicPr>
          <p:nvPr/>
        </p:nvPicPr>
        <p:blipFill>
          <a:blip r:embed="rId3"/>
          <a:stretch>
            <a:fillRect/>
          </a:stretch>
        </p:blipFill>
        <p:spPr>
          <a:xfrm>
            <a:off x="341530" y="1124744"/>
            <a:ext cx="8460940" cy="5404331"/>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114600" y="5445224"/>
            <a:ext cx="4752528" cy="738664"/>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Scott Flagg</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Federal/State Recreational Trail Program Manager</a:t>
            </a:r>
          </a:p>
          <a:p>
            <a:pPr algn="ctr"/>
            <a:r>
              <a:rPr lang="en-US" sz="1400" b="1" dirty="0">
                <a:solidFill>
                  <a:schemeClr val="bg1">
                    <a:lumMod val="50000"/>
                  </a:schemeClr>
                </a:solidFill>
                <a:latin typeface="Century Gothic" panose="020B0502020202020204" pitchFamily="34" charset="0"/>
                <a:cs typeface="Arial" panose="020B0604020202020204" pitchFamily="34" charset="0"/>
              </a:rPr>
              <a:t>Scott.Flagg@iowadot.us</a:t>
            </a:r>
          </a:p>
        </p:txBody>
      </p:sp>
    </p:spTree>
    <p:extLst>
      <p:ext uri="{BB962C8B-B14F-4D97-AF65-F5344CB8AC3E}">
        <p14:creationId xmlns:p14="http://schemas.microsoft.com/office/powerpoint/2010/main" val="3398219772"/>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11567</TotalTime>
  <Words>1316</Words>
  <Application>Microsoft Office PowerPoint</Application>
  <PresentationFormat>On-screen Show (4:3)</PresentationFormat>
  <Paragraphs>287</Paragraphs>
  <Slides>19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Century Gothic</vt:lpstr>
      <vt:lpstr>PT Sans</vt:lpstr>
      <vt:lpstr>Office Theme</vt:lpstr>
      <vt:lpstr>PowerPoint Presentation</vt:lpstr>
      <vt:lpstr>Federal Recreational Trail Program</vt:lpstr>
      <vt:lpstr>PowerPoint Presentation</vt:lpstr>
      <vt:lpstr>PowerPoint Presentation</vt:lpstr>
      <vt:lpstr>List of Motorized Applications Recommended</vt:lpstr>
      <vt:lpstr>List of Non-motorized Applications Recommended</vt:lpstr>
      <vt:lpstr>List of Non-motorized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lpstr>List of Applications  Not Recommended for Award</vt:lpstr>
      <vt:lpstr>List of Applications  Not Recommended for Award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Markley, Craig</cp:lastModifiedBy>
  <cp:revision>233</cp:revision>
  <cp:lastPrinted>2019-11-26T20:59:19Z</cp:lastPrinted>
  <dcterms:created xsi:type="dcterms:W3CDTF">2014-05-10T08:44:16Z</dcterms:created>
  <dcterms:modified xsi:type="dcterms:W3CDTF">2020-11-24T12:45:13Z</dcterms:modified>
</cp:coreProperties>
</file>