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7" r:id="rId2"/>
    <p:sldId id="332" r:id="rId3"/>
    <p:sldId id="347" r:id="rId4"/>
    <p:sldId id="348" r:id="rId5"/>
    <p:sldId id="349" r:id="rId6"/>
    <p:sldId id="337" r:id="rId7"/>
    <p:sldId id="336" r:id="rId8"/>
    <p:sldId id="287" r:id="rId9"/>
    <p:sldId id="358" r:id="rId10"/>
    <p:sldId id="350" r:id="rId11"/>
    <p:sldId id="359" r:id="rId12"/>
    <p:sldId id="360" r:id="rId13"/>
    <p:sldId id="338" r:id="rId1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17F"/>
    <a:srgbClr val="B55813"/>
    <a:srgbClr val="B1B3B3"/>
    <a:srgbClr val="53565A"/>
    <a:srgbClr val="871721"/>
    <a:srgbClr val="FF9966"/>
    <a:srgbClr val="FF0066"/>
    <a:srgbClr val="69686D"/>
    <a:srgbClr val="34495E"/>
    <a:srgbClr val="C34B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967" autoAdjust="0"/>
    <p:restoredTop sz="95550" autoAdjust="0"/>
  </p:normalViewPr>
  <p:slideViewPr>
    <p:cSldViewPr>
      <p:cViewPr varScale="1">
        <p:scale>
          <a:sx n="133" d="100"/>
          <a:sy n="133" d="100"/>
        </p:scale>
        <p:origin x="504" y="10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299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BA43C6D-E55F-4BE5-8554-C22BB859EDE9}" type="datetimeFigureOut">
              <a:rPr lang="en-US" smtClean="0"/>
              <a:t>11/24/2020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0B73208-77F4-453B-8852-C4844F8BB3D9}" type="slidenum">
              <a:rPr lang="en-US" smtClean="0"/>
              <a:t>‹#›</a:t>
            </a:fld>
            <a:endParaRPr lang="en-US"/>
          </a:p>
        </p:txBody>
      </p:sp>
    </p:spTree>
    <p:extLst>
      <p:ext uri="{BB962C8B-B14F-4D97-AF65-F5344CB8AC3E}">
        <p14:creationId xmlns:p14="http://schemas.microsoft.com/office/powerpoint/2010/main" val="1595623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1</a:t>
            </a:fld>
            <a:endParaRPr lang="en-US"/>
          </a:p>
        </p:txBody>
      </p:sp>
    </p:spTree>
    <p:extLst>
      <p:ext uri="{BB962C8B-B14F-4D97-AF65-F5344CB8AC3E}">
        <p14:creationId xmlns:p14="http://schemas.microsoft.com/office/powerpoint/2010/main" val="3812948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73208-77F4-453B-8852-C4844F8BB3D9}" type="slidenum">
              <a:rPr lang="en-US" smtClean="0"/>
              <a:t>6</a:t>
            </a:fld>
            <a:endParaRPr lang="en-US"/>
          </a:p>
        </p:txBody>
      </p:sp>
    </p:spTree>
    <p:extLst>
      <p:ext uri="{BB962C8B-B14F-4D97-AF65-F5344CB8AC3E}">
        <p14:creationId xmlns:p14="http://schemas.microsoft.com/office/powerpoint/2010/main" val="280564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8</a:t>
            </a:fld>
            <a:endParaRPr lang="en-US"/>
          </a:p>
        </p:txBody>
      </p:sp>
    </p:spTree>
    <p:extLst>
      <p:ext uri="{BB962C8B-B14F-4D97-AF65-F5344CB8AC3E}">
        <p14:creationId xmlns:p14="http://schemas.microsoft.com/office/powerpoint/2010/main" val="27426527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F3753E7-0F11-4D0E-8960-9E1C8FCC4C52}"/>
              </a:ext>
            </a:extLst>
          </p:cNvPr>
          <p:cNvSpPr/>
          <p:nvPr userDrawn="1"/>
        </p:nvSpPr>
        <p:spPr>
          <a:xfrm>
            <a:off x="0" y="0"/>
            <a:ext cx="9144000" cy="953344"/>
          </a:xfrm>
          <a:prstGeom prst="rect">
            <a:avLst/>
          </a:prstGeom>
          <a:gradFill flip="none" rotWithShape="1">
            <a:gsLst>
              <a:gs pos="0">
                <a:schemeClr val="bg1">
                  <a:lumMod val="95000"/>
                  <a:shade val="67500"/>
                  <a:satMod val="115000"/>
                </a:schemeClr>
              </a:gs>
              <a:gs pos="5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5C18299-3EBF-4651-B028-9D1F61A7FE89}"/>
              </a:ext>
            </a:extLst>
          </p:cNvPr>
          <p:cNvSpPr/>
          <p:nvPr userDrawn="1"/>
        </p:nvSpPr>
        <p:spPr>
          <a:xfrm>
            <a:off x="0" y="953344"/>
            <a:ext cx="9144000" cy="45719"/>
          </a:xfrm>
          <a:prstGeom prst="rect">
            <a:avLst/>
          </a:prstGeom>
          <a:solidFill>
            <a:schemeClr val="tx1">
              <a:lumMod val="95000"/>
              <a:lumOff val="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2933723-4C4E-4953-9B73-759969B589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75742" y="147581"/>
            <a:ext cx="2488746" cy="689131"/>
          </a:xfrm>
          <a:prstGeom prst="rect">
            <a:avLst/>
          </a:prstGeom>
        </p:spPr>
      </p:pic>
      <p:pic>
        <p:nvPicPr>
          <p:cNvPr id="9" name="Picture 8">
            <a:extLst>
              <a:ext uri="{FF2B5EF4-FFF2-40B4-BE49-F238E27FC236}">
                <a16:creationId xmlns:a16="http://schemas.microsoft.com/office/drawing/2014/main" id="{6D07DB7A-A277-47F1-B420-6EB252894AE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38273" y="4651364"/>
            <a:ext cx="3427833" cy="1657956"/>
          </a:xfrm>
          <a:prstGeom prst="rect">
            <a:avLst/>
          </a:prstGeom>
        </p:spPr>
      </p:pic>
      <p:pic>
        <p:nvPicPr>
          <p:cNvPr id="10" name="Picture 9">
            <a:extLst>
              <a:ext uri="{FF2B5EF4-FFF2-40B4-BE49-F238E27FC236}">
                <a16:creationId xmlns:a16="http://schemas.microsoft.com/office/drawing/2014/main" id="{2C9ED19C-16BB-4E11-A2E2-5E3DE3CF1B1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70" y="4651364"/>
            <a:ext cx="5758220" cy="1657956"/>
          </a:xfrm>
          <a:prstGeom prst="rect">
            <a:avLst/>
          </a:prstGeom>
        </p:spPr>
      </p:pic>
    </p:spTree>
    <p:extLst>
      <p:ext uri="{BB962C8B-B14F-4D97-AF65-F5344CB8AC3E}">
        <p14:creationId xmlns:p14="http://schemas.microsoft.com/office/powerpoint/2010/main" val="184984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E0F805B-ABC8-4A8B-B9D4-5845341EB6C9}"/>
              </a:ext>
            </a:extLst>
          </p:cNvPr>
          <p:cNvSpPr txBox="1"/>
          <p:nvPr userDrawn="1"/>
        </p:nvSpPr>
        <p:spPr>
          <a:xfrm>
            <a:off x="827584" y="260648"/>
            <a:ext cx="5472608" cy="338554"/>
          </a:xfrm>
          <a:prstGeom prst="rect">
            <a:avLst/>
          </a:prstGeom>
          <a:noFill/>
        </p:spPr>
        <p:txBody>
          <a:bodyPr wrap="square" rtlCol="0">
            <a:spAutoFit/>
          </a:bodyPr>
          <a:lstStyle/>
          <a:p>
            <a:r>
              <a:rPr lang="en-US" sz="1600" dirty="0">
                <a:solidFill>
                  <a:schemeClr val="tx1"/>
                </a:solidFill>
                <a:latin typeface="Century Gothic" panose="020B0502020202020204" pitchFamily="34" charset="0"/>
                <a:cs typeface="Arial" panose="020B0604020202020204" pitchFamily="34" charset="0"/>
              </a:rPr>
              <a:t>Statewide Iowa’s Transportation Alternatives Program</a:t>
            </a:r>
          </a:p>
        </p:txBody>
      </p:sp>
      <p:sp>
        <p:nvSpPr>
          <p:cNvPr id="8" name="Rectangle 7">
            <a:extLst>
              <a:ext uri="{FF2B5EF4-FFF2-40B4-BE49-F238E27FC236}">
                <a16:creationId xmlns:a16="http://schemas.microsoft.com/office/drawing/2014/main" id="{245A3183-73DB-40B2-B6C8-E0DE1DE1D6DB}"/>
              </a:ext>
            </a:extLst>
          </p:cNvPr>
          <p:cNvSpPr/>
          <p:nvPr userDrawn="1"/>
        </p:nvSpPr>
        <p:spPr>
          <a:xfrm>
            <a:off x="0" y="357917"/>
            <a:ext cx="792088"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6ABBA2-AA3C-4D81-BF82-C5B05E586B69}"/>
              </a:ext>
            </a:extLst>
          </p:cNvPr>
          <p:cNvSpPr/>
          <p:nvPr userDrawn="1"/>
        </p:nvSpPr>
        <p:spPr>
          <a:xfrm>
            <a:off x="0" y="429925"/>
            <a:ext cx="792088"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2792F5-6345-4BA3-96B5-3BBA9D667573}"/>
              </a:ext>
            </a:extLst>
          </p:cNvPr>
          <p:cNvSpPr/>
          <p:nvPr userDrawn="1"/>
        </p:nvSpPr>
        <p:spPr>
          <a:xfrm>
            <a:off x="0" y="501933"/>
            <a:ext cx="79208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C9BAE6B-4BEF-472C-8DFA-A9B7788CA52B}"/>
              </a:ext>
            </a:extLst>
          </p:cNvPr>
          <p:cNvSpPr txBox="1"/>
          <p:nvPr userDrawn="1"/>
        </p:nvSpPr>
        <p:spPr>
          <a:xfrm>
            <a:off x="8460432" y="6457890"/>
            <a:ext cx="792088" cy="369332"/>
          </a:xfrm>
          <a:prstGeom prst="rect">
            <a:avLst/>
          </a:prstGeom>
          <a:noFill/>
        </p:spPr>
        <p:txBody>
          <a:bodyPr wrap="square" rtlCol="0">
            <a:spAutoFit/>
          </a:bodyPr>
          <a:lstStyle/>
          <a:p>
            <a:pPr algn="ctr"/>
            <a:fld id="{5EF72394-20AE-4583-8A01-A144B1C77253}" type="slidenum">
              <a:rPr lang="en-US" sz="1800">
                <a:solidFill>
                  <a:schemeClr val="bg2"/>
                </a:solidFill>
                <a:latin typeface="PT Sans" panose="020B0503020203020204" pitchFamily="34" charset="0"/>
              </a:rPr>
              <a:pPr algn="ctr"/>
              <a:t>‹#›</a:t>
            </a:fld>
            <a:endParaRPr lang="en-US" sz="2000" dirty="0">
              <a:solidFill>
                <a:schemeClr val="bg2"/>
              </a:solidFill>
              <a:latin typeface="PT Sans" panose="020B0503020203020204" pitchFamily="34" charset="0"/>
            </a:endParaRPr>
          </a:p>
        </p:txBody>
      </p:sp>
      <p:sp>
        <p:nvSpPr>
          <p:cNvPr id="12" name="Title Placeholder 1">
            <a:extLst>
              <a:ext uri="{FF2B5EF4-FFF2-40B4-BE49-F238E27FC236}">
                <a16:creationId xmlns:a16="http://schemas.microsoft.com/office/drawing/2014/main" id="{54EF32B2-C520-493E-859D-A9D077D086E1}"/>
              </a:ext>
            </a:extLst>
          </p:cNvPr>
          <p:cNvSpPr>
            <a:spLocks noGrp="1"/>
          </p:cNvSpPr>
          <p:nvPr>
            <p:ph type="title"/>
          </p:nvPr>
        </p:nvSpPr>
        <p:spPr>
          <a:xfrm>
            <a:off x="467544" y="1124744"/>
            <a:ext cx="7886700" cy="360040"/>
          </a:xfrm>
          <a:prstGeom prst="rect">
            <a:avLst/>
          </a:prstGeom>
        </p:spPr>
        <p:txBody>
          <a:bodyPr vert="horz" lIns="91440" tIns="45720" rIns="91440" bIns="45720" rtlCol="0" anchor="ctr">
            <a:normAutofit/>
          </a:bodyPr>
          <a:lstStyle>
            <a:lvl1pPr>
              <a:defRPr sz="3400" b="1">
                <a:solidFill>
                  <a:schemeClr val="tx2"/>
                </a:solidFill>
                <a:latin typeface="PT Sans" panose="020B0503020203020204" pitchFamily="34" charset="0"/>
              </a:defRPr>
            </a:lvl1pPr>
          </a:lstStyle>
          <a:p>
            <a:r>
              <a:rPr lang="en-US" dirty="0"/>
              <a:t>Click to edit Master title style</a:t>
            </a:r>
          </a:p>
        </p:txBody>
      </p:sp>
      <p:sp>
        <p:nvSpPr>
          <p:cNvPr id="13" name="Text Placeholder 2">
            <a:extLst>
              <a:ext uri="{FF2B5EF4-FFF2-40B4-BE49-F238E27FC236}">
                <a16:creationId xmlns:a16="http://schemas.microsoft.com/office/drawing/2014/main" id="{BFB340FD-E5C8-40FB-8FFA-E3B74A3978E7}"/>
              </a:ext>
            </a:extLst>
          </p:cNvPr>
          <p:cNvSpPr>
            <a:spLocks noGrp="1"/>
          </p:cNvSpPr>
          <p:nvPr>
            <p:ph idx="1"/>
          </p:nvPr>
        </p:nvSpPr>
        <p:spPr>
          <a:xfrm>
            <a:off x="467544" y="1844824"/>
            <a:ext cx="7886700" cy="4228132"/>
          </a:xfrm>
          <a:prstGeom prst="rect">
            <a:avLst/>
          </a:prstGeom>
        </p:spPr>
        <p:txBody>
          <a:bodyPr vert="horz" lIns="91440" tIns="45720" rIns="91440" bIns="45720" rtlCol="0">
            <a:normAutofit/>
          </a:bodyPr>
          <a:lstStyle>
            <a:lvl1pPr>
              <a:spcAft>
                <a:spcPts val="1200"/>
              </a:spcAft>
              <a:defRPr sz="2600" b="1">
                <a:latin typeface="PT Sans" panose="020B0503020203020204" pitchFamily="34" charset="0"/>
              </a:defRPr>
            </a:lvl1pPr>
            <a:lvl2pPr>
              <a:spcAft>
                <a:spcPts val="1200"/>
              </a:spcAft>
              <a:defRPr sz="2400">
                <a:latin typeface="PT Sans" panose="020B0503020203020204" pitchFamily="34" charset="0"/>
              </a:defRPr>
            </a:lvl2pPr>
            <a:lvl3pPr>
              <a:spcAft>
                <a:spcPts val="1200"/>
              </a:spcAft>
              <a:defRPr sz="2000">
                <a:latin typeface="PT Sans" panose="020B0503020203020204" pitchFamily="34" charset="0"/>
              </a:defRPr>
            </a:lvl3pPr>
            <a:lvl4pPr>
              <a:spcAft>
                <a:spcPts val="1200"/>
              </a:spcAft>
              <a:defRPr sz="1800">
                <a:latin typeface="PT Sans" panose="020B0503020203020204" pitchFamily="34" charset="0"/>
              </a:defRPr>
            </a:lvl4pPr>
            <a:lvl5pPr>
              <a:spcAft>
                <a:spcPts val="1200"/>
              </a:spcAft>
              <a:defRPr sz="1800">
                <a:latin typeface="PT Sans" panose="020B05030202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9641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rgbClr val="8717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42763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70007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97667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62221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4078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5">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53359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940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218640"/>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1" r:id="rId3"/>
    <p:sldLayoutId id="2147483654" r:id="rId4"/>
    <p:sldLayoutId id="2147483655" r:id="rId5"/>
    <p:sldLayoutId id="2147483652" r:id="rId6"/>
    <p:sldLayoutId id="2147483653" r:id="rId7"/>
    <p:sldLayoutId id="2147483656" r:id="rId8"/>
    <p:sldLayoutId id="2147483658"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slide" Target="slide6.xml"/></Relationships>
</file>

<file path=ppt/slides/_rels/slide11.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slide" Target="slide6.xml"/></Relationships>
</file>

<file path=ppt/slides/_rels/slide1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slide" Target="slide6.xml"/></Relationships>
</file>

<file path=ppt/slides/_rels/slide13.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image" Target="../media/image5.png"/><Relationship Id="rId7" Type="http://schemas.openxmlformats.org/officeDocument/2006/relationships/slide" Target="slide1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slide" Target="slide10.xml"/><Relationship Id="rId4" Type="http://schemas.openxmlformats.org/officeDocument/2006/relationships/slide" Target="slide9.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slide" Target="slide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2000" r="-12000"/>
          </a:stretch>
        </a:blipFill>
        <a:effectLst/>
      </p:bgPr>
    </p:bg>
    <p:spTree>
      <p:nvGrpSpPr>
        <p:cNvPr id="1" name=""/>
        <p:cNvGrpSpPr/>
        <p:nvPr/>
      </p:nvGrpSpPr>
      <p:grpSpPr>
        <a:xfrm>
          <a:off x="0" y="0"/>
          <a:ext cx="0" cy="0"/>
          <a:chOff x="0" y="0"/>
          <a:chExt cx="0" cy="0"/>
        </a:xfrm>
      </p:grpSpPr>
      <p:sp>
        <p:nvSpPr>
          <p:cNvPr id="15" name="Rectangle 14"/>
          <p:cNvSpPr/>
          <p:nvPr/>
        </p:nvSpPr>
        <p:spPr>
          <a:xfrm>
            <a:off x="0" y="0"/>
            <a:ext cx="9144000" cy="953344"/>
          </a:xfrm>
          <a:prstGeom prst="rect">
            <a:avLst/>
          </a:prstGeom>
          <a:gradFill flip="none" rotWithShape="1">
            <a:gsLst>
              <a:gs pos="0">
                <a:schemeClr val="bg1">
                  <a:lumMod val="95000"/>
                  <a:shade val="67500"/>
                  <a:satMod val="115000"/>
                </a:schemeClr>
              </a:gs>
              <a:gs pos="5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5742" y="147581"/>
            <a:ext cx="2488746" cy="689131"/>
          </a:xfrm>
          <a:prstGeom prst="rect">
            <a:avLst/>
          </a:prstGeom>
        </p:spPr>
      </p:pic>
      <p:sp>
        <p:nvSpPr>
          <p:cNvPr id="6" name="TextBox 5">
            <a:extLst>
              <a:ext uri="{FF2B5EF4-FFF2-40B4-BE49-F238E27FC236}">
                <a16:creationId xmlns:a16="http://schemas.microsoft.com/office/drawing/2014/main" id="{CB023F2D-63D7-4790-8BDE-2DFA6C8EF409}"/>
              </a:ext>
            </a:extLst>
          </p:cNvPr>
          <p:cNvSpPr txBox="1"/>
          <p:nvPr/>
        </p:nvSpPr>
        <p:spPr>
          <a:xfrm>
            <a:off x="323528" y="5301208"/>
            <a:ext cx="8496944" cy="646331"/>
          </a:xfrm>
          <a:prstGeom prst="rect">
            <a:avLst/>
          </a:prstGeom>
          <a:noFill/>
        </p:spPr>
        <p:txBody>
          <a:bodyPr wrap="square" rtlCol="0">
            <a:spAutoFit/>
          </a:bodyPr>
          <a:lstStyle/>
          <a:p>
            <a:r>
              <a:rPr lang="en-US" sz="3600" b="1" dirty="0">
                <a:solidFill>
                  <a:schemeClr val="bg1"/>
                </a:solidFill>
                <a:latin typeface="PT Sans" panose="020B0503020203020204" pitchFamily="34" charset="0"/>
              </a:rPr>
              <a:t>Funding Recommendation</a:t>
            </a:r>
          </a:p>
        </p:txBody>
      </p:sp>
      <p:sp>
        <p:nvSpPr>
          <p:cNvPr id="7" name="TextBox 6">
            <a:extLst>
              <a:ext uri="{FF2B5EF4-FFF2-40B4-BE49-F238E27FC236}">
                <a16:creationId xmlns:a16="http://schemas.microsoft.com/office/drawing/2014/main" id="{9EEEC4D6-EA04-4B21-A205-B47603995269}"/>
              </a:ext>
            </a:extLst>
          </p:cNvPr>
          <p:cNvSpPr txBox="1"/>
          <p:nvPr/>
        </p:nvSpPr>
        <p:spPr>
          <a:xfrm>
            <a:off x="323528" y="4941168"/>
            <a:ext cx="8712968" cy="523220"/>
          </a:xfrm>
          <a:prstGeom prst="rect">
            <a:avLst/>
          </a:prstGeom>
          <a:noFill/>
        </p:spPr>
        <p:txBody>
          <a:bodyPr wrap="square" rtlCol="0">
            <a:spAutoFit/>
          </a:bodyPr>
          <a:lstStyle/>
          <a:p>
            <a:r>
              <a:rPr lang="en-US" sz="2800" dirty="0">
                <a:solidFill>
                  <a:schemeClr val="bg1"/>
                </a:solidFill>
                <a:latin typeface="PT Sans" panose="020B0503020203020204" pitchFamily="34" charset="0"/>
              </a:rPr>
              <a:t>Statewide Iowa’s Transportation Alternatives Program</a:t>
            </a:r>
          </a:p>
        </p:txBody>
      </p:sp>
    </p:spTree>
    <p:extLst>
      <p:ext uri="{BB962C8B-B14F-4D97-AF65-F5344CB8AC3E}">
        <p14:creationId xmlns:p14="http://schemas.microsoft.com/office/powerpoint/2010/main" val="2135147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6" name="Text Placeholder 2">
            <a:extLst>
              <a:ext uri="{FF2B5EF4-FFF2-40B4-BE49-F238E27FC236}">
                <a16:creationId xmlns:a16="http://schemas.microsoft.com/office/drawing/2014/main" id="{8774E2DA-7066-4594-97F8-472FD30B3495}"/>
              </a:ext>
            </a:extLst>
          </p:cNvPr>
          <p:cNvSpPr txBox="1">
            <a:spLocks/>
          </p:cNvSpPr>
          <p:nvPr/>
        </p:nvSpPr>
        <p:spPr>
          <a:xfrm>
            <a:off x="179513" y="764704"/>
            <a:ext cx="3816423" cy="501317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2100" b="1" dirty="0">
                <a:latin typeface="PT Sans" panose="020B0503020203020204"/>
              </a:rPr>
              <a:t>Iowa Safe Routes to School Partnership (Iowa Northland Regional Council of Governments and Upper </a:t>
            </a:r>
            <a:r>
              <a:rPr lang="en-US" sz="2100" b="1" dirty="0" err="1">
                <a:latin typeface="PT Sans" panose="020B0503020203020204"/>
              </a:rPr>
              <a:t>Explorerland</a:t>
            </a:r>
            <a:r>
              <a:rPr lang="en-US" sz="2100" b="1" dirty="0">
                <a:latin typeface="PT Sans" panose="020B0503020203020204"/>
              </a:rPr>
              <a:t> Regional Planning Commission)</a:t>
            </a:r>
            <a:endParaRPr lang="en-US" sz="2100" b="1" dirty="0">
              <a:latin typeface="PT Sans" panose="020B0503020203020204"/>
              <a:cs typeface="Arial" pitchFamily="34" charset="0"/>
            </a:endParaRPr>
          </a:p>
          <a:p>
            <a:pPr marL="0" indent="0">
              <a:spcBef>
                <a:spcPts val="0"/>
              </a:spcBef>
              <a:buClr>
                <a:schemeClr val="tx1"/>
              </a:buClr>
              <a:buNone/>
              <a:defRPr/>
            </a:pPr>
            <a:endParaRPr lang="en-US" sz="1600" b="1" dirty="0">
              <a:latin typeface="PT Sans" panose="020B0503020203020204"/>
              <a:cs typeface="Arial" pitchFamily="34" charset="0"/>
            </a:endParaRPr>
          </a:p>
          <a:p>
            <a:pPr marL="0" indent="0">
              <a:buNone/>
            </a:pPr>
            <a:r>
              <a:rPr lang="en-US" sz="1600" dirty="0">
                <a:latin typeface="PT Sans" panose="020B0503020203020204"/>
              </a:rPr>
              <a:t>A comprehensive program that provides support to communities by implementing SRTS initiatives, including pedestrian and bicycle safety education through encouragement activities both inside and outside the classroom.   </a:t>
            </a:r>
          </a:p>
          <a:p>
            <a:pPr marL="0" indent="0">
              <a:buNone/>
            </a:pPr>
            <a:r>
              <a:rPr lang="en-US" sz="1600" dirty="0">
                <a:latin typeface="PT Sans" panose="020B0503020203020204"/>
              </a:rPr>
              <a:t> </a:t>
            </a:r>
          </a:p>
          <a:p>
            <a:pPr marL="0" indent="0">
              <a:spcBef>
                <a:spcPts val="0"/>
              </a:spcBef>
              <a:buClr>
                <a:schemeClr val="tx1"/>
              </a:buClr>
              <a:buNone/>
              <a:defRPr/>
            </a:pPr>
            <a:endParaRPr lang="en-US" sz="1600" dirty="0">
              <a:latin typeface="PT Sans" panose="020B0503020203020204"/>
              <a:cs typeface="Arial" pitchFamily="34" charset="0"/>
            </a:endParaRPr>
          </a:p>
          <a:p>
            <a:pPr marL="0" indent="0">
              <a:spcBef>
                <a:spcPts val="0"/>
              </a:spcBef>
              <a:buClr>
                <a:schemeClr val="tx1"/>
              </a:buClr>
              <a:buNone/>
              <a:defRPr/>
            </a:pPr>
            <a:r>
              <a:rPr lang="en-US" sz="1600" b="1" dirty="0">
                <a:latin typeface="PT Sans" panose="020B0503020203020204"/>
                <a:cs typeface="Arial" pitchFamily="34" charset="0"/>
              </a:rPr>
              <a:t>Total Cost:    $276,312</a:t>
            </a:r>
          </a:p>
          <a:p>
            <a:pPr marL="0" indent="0">
              <a:spcBef>
                <a:spcPts val="0"/>
              </a:spcBef>
              <a:buClr>
                <a:schemeClr val="tx1"/>
              </a:buClr>
              <a:buNone/>
              <a:defRPr/>
            </a:pPr>
            <a:r>
              <a:rPr lang="en-US" sz="1600" b="1" dirty="0">
                <a:latin typeface="PT Sans" panose="020B0503020203020204"/>
                <a:cs typeface="Arial" pitchFamily="34" charset="0"/>
              </a:rPr>
              <a:t>Requested:   $221,050  (80%)</a:t>
            </a:r>
          </a:p>
          <a:p>
            <a:pPr marL="0" indent="0">
              <a:spcBef>
                <a:spcPts val="0"/>
              </a:spcBef>
              <a:buClr>
                <a:schemeClr val="tx1"/>
              </a:buClr>
              <a:buNone/>
              <a:defRPr/>
            </a:pPr>
            <a:endParaRPr lang="en-US" sz="2400" dirty="0">
              <a:latin typeface="PT Sans" panose="020B0503020203020204"/>
              <a:cs typeface="Arial" pitchFamily="34" charset="0"/>
            </a:endParaRPr>
          </a:p>
        </p:txBody>
      </p:sp>
      <p:sp>
        <p:nvSpPr>
          <p:cNvPr id="7" name="TextBox 6">
            <a:hlinkClick r:id="rId3" action="ppaction://hlinksldjump"/>
            <a:extLst>
              <a:ext uri="{FF2B5EF4-FFF2-40B4-BE49-F238E27FC236}">
                <a16:creationId xmlns:a16="http://schemas.microsoft.com/office/drawing/2014/main" id="{B2291E62-D070-4391-BFDC-DB0C4841EB3F}"/>
              </a:ext>
            </a:extLst>
          </p:cNvPr>
          <p:cNvSpPr txBox="1"/>
          <p:nvPr/>
        </p:nvSpPr>
        <p:spPr>
          <a:xfrm>
            <a:off x="185320" y="6453336"/>
            <a:ext cx="3954632" cy="276999"/>
          </a:xfrm>
          <a:prstGeom prst="rect">
            <a:avLst/>
          </a:prstGeom>
          <a:noFill/>
        </p:spPr>
        <p:txBody>
          <a:bodyPr wrap="square" rtlCol="0">
            <a:spAutoFit/>
          </a:bodyPr>
          <a:lstStyle/>
          <a:p>
            <a:r>
              <a:rPr lang="en-US" sz="1200" b="1" dirty="0">
                <a:latin typeface="PT Sans" panose="020B0503020203020204"/>
                <a:hlinkClick r:id="rId4" action="ppaction://hlinksldjump"/>
              </a:rPr>
              <a:t>Return to List of Applications Recommended </a:t>
            </a:r>
            <a:endParaRPr lang="en-US" sz="1200" b="1" dirty="0">
              <a:latin typeface="PT Sans" panose="020B0503020203020204"/>
            </a:endParaRPr>
          </a:p>
        </p:txBody>
      </p:sp>
      <p:pic>
        <p:nvPicPr>
          <p:cNvPr id="8" name="Picture 7">
            <a:extLst>
              <a:ext uri="{FF2B5EF4-FFF2-40B4-BE49-F238E27FC236}">
                <a16:creationId xmlns:a16="http://schemas.microsoft.com/office/drawing/2014/main" id="{839DB72E-6DDD-48DD-823B-E86F433E8222}"/>
              </a:ext>
            </a:extLst>
          </p:cNvPr>
          <p:cNvPicPr>
            <a:picLocks noChangeAspect="1"/>
          </p:cNvPicPr>
          <p:nvPr/>
        </p:nvPicPr>
        <p:blipFill>
          <a:blip r:embed="rId5"/>
          <a:stretch>
            <a:fillRect/>
          </a:stretch>
        </p:blipFill>
        <p:spPr>
          <a:xfrm>
            <a:off x="3994592" y="692696"/>
            <a:ext cx="4969895" cy="2880320"/>
          </a:xfrm>
          <a:prstGeom prst="rect">
            <a:avLst/>
          </a:prstGeom>
        </p:spPr>
      </p:pic>
      <p:pic>
        <p:nvPicPr>
          <p:cNvPr id="9" name="Picture 8">
            <a:extLst>
              <a:ext uri="{FF2B5EF4-FFF2-40B4-BE49-F238E27FC236}">
                <a16:creationId xmlns:a16="http://schemas.microsoft.com/office/drawing/2014/main" id="{6F346182-8FEA-454F-B901-3F55F42902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6089" y="3176863"/>
            <a:ext cx="1368152" cy="1006753"/>
          </a:xfrm>
          <a:prstGeom prst="rect">
            <a:avLst/>
          </a:prstGeom>
        </p:spPr>
      </p:pic>
    </p:spTree>
    <p:extLst>
      <p:ext uri="{BB962C8B-B14F-4D97-AF65-F5344CB8AC3E}">
        <p14:creationId xmlns:p14="http://schemas.microsoft.com/office/powerpoint/2010/main" val="14989780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6" name="Text Placeholder 2">
            <a:extLst>
              <a:ext uri="{FF2B5EF4-FFF2-40B4-BE49-F238E27FC236}">
                <a16:creationId xmlns:a16="http://schemas.microsoft.com/office/drawing/2014/main" id="{8774E2DA-7066-4594-97F8-472FD30B3495}"/>
              </a:ext>
            </a:extLst>
          </p:cNvPr>
          <p:cNvSpPr txBox="1">
            <a:spLocks/>
          </p:cNvSpPr>
          <p:nvPr/>
        </p:nvSpPr>
        <p:spPr>
          <a:xfrm>
            <a:off x="179513" y="764704"/>
            <a:ext cx="3816423" cy="501317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b">
              <a:buNone/>
            </a:pPr>
            <a:r>
              <a:rPr lang="en-US" sz="2400" b="1" dirty="0">
                <a:solidFill>
                  <a:schemeClr val="dk1"/>
                </a:solidFill>
              </a:rPr>
              <a:t>3rd Avenue Middle/High School Rec Center Trail Link (Audubon)</a:t>
            </a:r>
          </a:p>
          <a:p>
            <a:pPr marL="0" indent="0">
              <a:spcBef>
                <a:spcPts val="0"/>
              </a:spcBef>
              <a:buClr>
                <a:schemeClr val="tx1"/>
              </a:buClr>
              <a:buNone/>
              <a:defRPr/>
            </a:pPr>
            <a:endParaRPr lang="en-US" sz="1600" b="1" dirty="0">
              <a:latin typeface="PT Sans" panose="020B0503020203020204"/>
              <a:cs typeface="Arial" pitchFamily="34" charset="0"/>
            </a:endParaRPr>
          </a:p>
          <a:p>
            <a:pPr marL="0" indent="0">
              <a:buNone/>
            </a:pPr>
            <a:r>
              <a:rPr lang="en-US" sz="1600" dirty="0">
                <a:latin typeface="PT Sans" panose="020B0503020203020204"/>
              </a:rPr>
              <a:t>This project would construct a sidewalk along 3rd Avenue from the Audubon Middle/High School to the Audubon Rec Center in support of providing a safe route to school for middle schoolers and assisting K-8 students accessing after school programs after being bussed to the school.</a:t>
            </a:r>
          </a:p>
          <a:p>
            <a:pPr marL="0" indent="0">
              <a:buNone/>
            </a:pPr>
            <a:r>
              <a:rPr lang="en-US" sz="1600" dirty="0">
                <a:latin typeface="PT Sans" panose="020B0503020203020204"/>
              </a:rPr>
              <a:t> </a:t>
            </a:r>
          </a:p>
          <a:p>
            <a:pPr marL="0" indent="0">
              <a:spcBef>
                <a:spcPts val="0"/>
              </a:spcBef>
              <a:buClr>
                <a:schemeClr val="tx1"/>
              </a:buClr>
              <a:buNone/>
              <a:defRPr/>
            </a:pPr>
            <a:endParaRPr lang="en-US" sz="1600" dirty="0">
              <a:latin typeface="PT Sans" panose="020B0503020203020204"/>
              <a:cs typeface="Arial" pitchFamily="34" charset="0"/>
            </a:endParaRPr>
          </a:p>
          <a:p>
            <a:pPr marL="0" indent="0">
              <a:spcBef>
                <a:spcPts val="0"/>
              </a:spcBef>
              <a:buClr>
                <a:schemeClr val="tx1"/>
              </a:buClr>
              <a:buNone/>
              <a:defRPr/>
            </a:pPr>
            <a:r>
              <a:rPr lang="en-US" sz="1600" b="1" dirty="0">
                <a:latin typeface="PT Sans" panose="020B0503020203020204"/>
                <a:cs typeface="Arial" pitchFamily="34" charset="0"/>
              </a:rPr>
              <a:t>Total Cost:    $140,000</a:t>
            </a:r>
          </a:p>
          <a:p>
            <a:pPr marL="0" indent="0">
              <a:spcBef>
                <a:spcPts val="0"/>
              </a:spcBef>
              <a:buClr>
                <a:schemeClr val="tx1"/>
              </a:buClr>
              <a:buNone/>
              <a:defRPr/>
            </a:pPr>
            <a:r>
              <a:rPr lang="en-US" sz="1600" b="1" dirty="0">
                <a:latin typeface="PT Sans" panose="020B0503020203020204"/>
                <a:cs typeface="Arial" pitchFamily="34" charset="0"/>
              </a:rPr>
              <a:t>Requested:   $42,000  (30%)</a:t>
            </a:r>
          </a:p>
          <a:p>
            <a:pPr marL="0" indent="0">
              <a:spcBef>
                <a:spcPts val="0"/>
              </a:spcBef>
              <a:buClr>
                <a:schemeClr val="tx1"/>
              </a:buClr>
              <a:buNone/>
              <a:defRPr/>
            </a:pPr>
            <a:endParaRPr lang="en-US" sz="2400" dirty="0">
              <a:latin typeface="PT Sans" panose="020B0503020203020204"/>
              <a:cs typeface="Arial" pitchFamily="34" charset="0"/>
            </a:endParaRPr>
          </a:p>
        </p:txBody>
      </p:sp>
      <p:sp>
        <p:nvSpPr>
          <p:cNvPr id="7" name="TextBox 6">
            <a:hlinkClick r:id="rId3" action="ppaction://hlinksldjump"/>
            <a:extLst>
              <a:ext uri="{FF2B5EF4-FFF2-40B4-BE49-F238E27FC236}">
                <a16:creationId xmlns:a16="http://schemas.microsoft.com/office/drawing/2014/main" id="{B2291E62-D070-4391-BFDC-DB0C4841EB3F}"/>
              </a:ext>
            </a:extLst>
          </p:cNvPr>
          <p:cNvSpPr txBox="1"/>
          <p:nvPr/>
        </p:nvSpPr>
        <p:spPr>
          <a:xfrm>
            <a:off x="185320" y="6453336"/>
            <a:ext cx="3954632" cy="276999"/>
          </a:xfrm>
          <a:prstGeom prst="rect">
            <a:avLst/>
          </a:prstGeom>
          <a:noFill/>
        </p:spPr>
        <p:txBody>
          <a:bodyPr wrap="square" rtlCol="0">
            <a:spAutoFit/>
          </a:bodyPr>
          <a:lstStyle/>
          <a:p>
            <a:r>
              <a:rPr lang="en-US" sz="1200" b="1" dirty="0">
                <a:latin typeface="PT Sans" panose="020B0503020203020204"/>
                <a:hlinkClick r:id="rId4" action="ppaction://hlinksldjump"/>
              </a:rPr>
              <a:t>Return to List of Applications Recommended </a:t>
            </a:r>
            <a:endParaRPr lang="en-US" sz="1200" b="1" dirty="0">
              <a:latin typeface="PT Sans" panose="020B0503020203020204"/>
            </a:endParaRPr>
          </a:p>
        </p:txBody>
      </p:sp>
      <p:pic>
        <p:nvPicPr>
          <p:cNvPr id="3" name="Picture 2">
            <a:extLst>
              <a:ext uri="{FF2B5EF4-FFF2-40B4-BE49-F238E27FC236}">
                <a16:creationId xmlns:a16="http://schemas.microsoft.com/office/drawing/2014/main" id="{A37DAB22-A082-40E2-9A22-551BCB980AF6}"/>
              </a:ext>
            </a:extLst>
          </p:cNvPr>
          <p:cNvPicPr>
            <a:picLocks noChangeAspect="1"/>
          </p:cNvPicPr>
          <p:nvPr/>
        </p:nvPicPr>
        <p:blipFill>
          <a:blip r:embed="rId5"/>
          <a:stretch>
            <a:fillRect/>
          </a:stretch>
        </p:blipFill>
        <p:spPr>
          <a:xfrm>
            <a:off x="4572000" y="764704"/>
            <a:ext cx="4102622" cy="3911525"/>
          </a:xfrm>
          <a:prstGeom prst="rect">
            <a:avLst/>
          </a:prstGeom>
        </p:spPr>
      </p:pic>
      <p:pic>
        <p:nvPicPr>
          <p:cNvPr id="9" name="Picture 8">
            <a:extLst>
              <a:ext uri="{FF2B5EF4-FFF2-40B4-BE49-F238E27FC236}">
                <a16:creationId xmlns:a16="http://schemas.microsoft.com/office/drawing/2014/main" id="{6F346182-8FEA-454F-B901-3F55F42902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64088" y="4437112"/>
            <a:ext cx="1368152" cy="1006753"/>
          </a:xfrm>
          <a:prstGeom prst="rect">
            <a:avLst/>
          </a:prstGeom>
        </p:spPr>
      </p:pic>
    </p:spTree>
    <p:extLst>
      <p:ext uri="{BB962C8B-B14F-4D97-AF65-F5344CB8AC3E}">
        <p14:creationId xmlns:p14="http://schemas.microsoft.com/office/powerpoint/2010/main" val="37171567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6" name="Text Placeholder 2">
            <a:extLst>
              <a:ext uri="{FF2B5EF4-FFF2-40B4-BE49-F238E27FC236}">
                <a16:creationId xmlns:a16="http://schemas.microsoft.com/office/drawing/2014/main" id="{8774E2DA-7066-4594-97F8-472FD30B3495}"/>
              </a:ext>
            </a:extLst>
          </p:cNvPr>
          <p:cNvSpPr txBox="1">
            <a:spLocks/>
          </p:cNvSpPr>
          <p:nvPr/>
        </p:nvSpPr>
        <p:spPr>
          <a:xfrm>
            <a:off x="179513" y="764704"/>
            <a:ext cx="3816423" cy="501317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2100" b="1" dirty="0">
                <a:latin typeface="PT Sans" panose="020B0503020203020204"/>
              </a:rPr>
              <a:t>NE 2nd Street Safe Routes to School Sidewalk Project (Stuart)</a:t>
            </a:r>
            <a:endParaRPr lang="en-US" sz="2100" b="1" dirty="0">
              <a:latin typeface="PT Sans" panose="020B0503020203020204"/>
              <a:cs typeface="Arial" pitchFamily="34" charset="0"/>
            </a:endParaRPr>
          </a:p>
          <a:p>
            <a:pPr marL="0" indent="0">
              <a:spcBef>
                <a:spcPts val="0"/>
              </a:spcBef>
              <a:buClr>
                <a:schemeClr val="tx1"/>
              </a:buClr>
              <a:buNone/>
              <a:defRPr/>
            </a:pPr>
            <a:endParaRPr lang="en-US" sz="1600" b="1" dirty="0">
              <a:latin typeface="PT Sans" panose="020B0503020203020204"/>
              <a:cs typeface="Arial" pitchFamily="34" charset="0"/>
            </a:endParaRPr>
          </a:p>
          <a:p>
            <a:pPr marL="0" indent="0">
              <a:buNone/>
            </a:pPr>
            <a:r>
              <a:rPr lang="en-US" sz="1600" dirty="0">
                <a:latin typeface="DejaVuSans"/>
              </a:rPr>
              <a:t>This project will construct a sidewalk along NE 2nd Street to the West Central Valley Stuart Elementary School. The project will connect three residential neighborhoods to the elementary school and help with additional connectivity to various points of interest in the community. </a:t>
            </a:r>
            <a:r>
              <a:rPr lang="en-US" sz="1600" dirty="0">
                <a:latin typeface="PT Sans" panose="020B0503020203020204"/>
              </a:rPr>
              <a:t> </a:t>
            </a:r>
          </a:p>
          <a:p>
            <a:pPr marL="0" indent="0">
              <a:spcBef>
                <a:spcPts val="0"/>
              </a:spcBef>
              <a:buClr>
                <a:schemeClr val="tx1"/>
              </a:buClr>
              <a:buNone/>
              <a:defRPr/>
            </a:pPr>
            <a:endParaRPr lang="en-US" sz="1600" dirty="0">
              <a:latin typeface="PT Sans" panose="020B0503020203020204"/>
              <a:cs typeface="Arial" pitchFamily="34" charset="0"/>
            </a:endParaRPr>
          </a:p>
          <a:p>
            <a:pPr marL="0" indent="0">
              <a:spcBef>
                <a:spcPts val="0"/>
              </a:spcBef>
              <a:buClr>
                <a:schemeClr val="tx1"/>
              </a:buClr>
              <a:buNone/>
              <a:defRPr/>
            </a:pPr>
            <a:r>
              <a:rPr lang="en-US" sz="1600" b="1" dirty="0">
                <a:latin typeface="PT Sans" panose="020B0503020203020204"/>
                <a:cs typeface="Arial" pitchFamily="34" charset="0"/>
              </a:rPr>
              <a:t>Total Cost:    $270,000</a:t>
            </a:r>
          </a:p>
          <a:p>
            <a:pPr marL="0" indent="0">
              <a:spcBef>
                <a:spcPts val="0"/>
              </a:spcBef>
              <a:buClr>
                <a:schemeClr val="tx1"/>
              </a:buClr>
              <a:buNone/>
              <a:defRPr/>
            </a:pPr>
            <a:r>
              <a:rPr lang="en-US" sz="1600" b="1" dirty="0">
                <a:latin typeface="PT Sans" panose="020B0503020203020204"/>
                <a:cs typeface="Arial" pitchFamily="34" charset="0"/>
              </a:rPr>
              <a:t>Requested:   $  81,000  (30%)</a:t>
            </a:r>
          </a:p>
          <a:p>
            <a:pPr marL="0" indent="0">
              <a:spcBef>
                <a:spcPts val="0"/>
              </a:spcBef>
              <a:buClr>
                <a:schemeClr val="tx1"/>
              </a:buClr>
              <a:buNone/>
              <a:defRPr/>
            </a:pPr>
            <a:endParaRPr lang="en-US" sz="2400" dirty="0">
              <a:latin typeface="PT Sans" panose="020B0503020203020204"/>
              <a:cs typeface="Arial" pitchFamily="34" charset="0"/>
            </a:endParaRPr>
          </a:p>
        </p:txBody>
      </p:sp>
      <p:sp>
        <p:nvSpPr>
          <p:cNvPr id="7" name="TextBox 6">
            <a:hlinkClick r:id="rId3" action="ppaction://hlinksldjump"/>
            <a:extLst>
              <a:ext uri="{FF2B5EF4-FFF2-40B4-BE49-F238E27FC236}">
                <a16:creationId xmlns:a16="http://schemas.microsoft.com/office/drawing/2014/main" id="{B2291E62-D070-4391-BFDC-DB0C4841EB3F}"/>
              </a:ext>
            </a:extLst>
          </p:cNvPr>
          <p:cNvSpPr txBox="1"/>
          <p:nvPr/>
        </p:nvSpPr>
        <p:spPr>
          <a:xfrm>
            <a:off x="185320" y="6453336"/>
            <a:ext cx="3954632" cy="276999"/>
          </a:xfrm>
          <a:prstGeom prst="rect">
            <a:avLst/>
          </a:prstGeom>
          <a:noFill/>
        </p:spPr>
        <p:txBody>
          <a:bodyPr wrap="square" rtlCol="0">
            <a:spAutoFit/>
          </a:bodyPr>
          <a:lstStyle/>
          <a:p>
            <a:r>
              <a:rPr lang="en-US" sz="1200" b="1" dirty="0">
                <a:latin typeface="PT Sans" panose="020B0503020203020204"/>
                <a:hlinkClick r:id="rId4" action="ppaction://hlinksldjump"/>
              </a:rPr>
              <a:t>Return to List of Applications Recommended </a:t>
            </a:r>
            <a:endParaRPr lang="en-US" sz="1200" b="1" dirty="0">
              <a:latin typeface="PT Sans" panose="020B0503020203020204"/>
            </a:endParaRPr>
          </a:p>
        </p:txBody>
      </p:sp>
      <p:pic>
        <p:nvPicPr>
          <p:cNvPr id="5" name="Picture 4">
            <a:extLst>
              <a:ext uri="{FF2B5EF4-FFF2-40B4-BE49-F238E27FC236}">
                <a16:creationId xmlns:a16="http://schemas.microsoft.com/office/drawing/2014/main" id="{2E2DF67B-4D2C-4F77-B04B-71EF69679DB6}"/>
              </a:ext>
            </a:extLst>
          </p:cNvPr>
          <p:cNvPicPr>
            <a:picLocks noChangeAspect="1"/>
          </p:cNvPicPr>
          <p:nvPr/>
        </p:nvPicPr>
        <p:blipFill>
          <a:blip r:embed="rId5"/>
          <a:stretch>
            <a:fillRect/>
          </a:stretch>
        </p:blipFill>
        <p:spPr>
          <a:xfrm>
            <a:off x="3956495" y="908720"/>
            <a:ext cx="5007992" cy="1761493"/>
          </a:xfrm>
          <a:prstGeom prst="rect">
            <a:avLst/>
          </a:prstGeom>
        </p:spPr>
      </p:pic>
      <p:pic>
        <p:nvPicPr>
          <p:cNvPr id="9" name="Picture 8">
            <a:extLst>
              <a:ext uri="{FF2B5EF4-FFF2-40B4-BE49-F238E27FC236}">
                <a16:creationId xmlns:a16="http://schemas.microsoft.com/office/drawing/2014/main" id="{6F346182-8FEA-454F-B901-3F55F42902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8842" y="2455675"/>
            <a:ext cx="1368152" cy="1006753"/>
          </a:xfrm>
          <a:prstGeom prst="rect">
            <a:avLst/>
          </a:prstGeom>
        </p:spPr>
      </p:pic>
    </p:spTree>
    <p:extLst>
      <p:ext uri="{BB962C8B-B14F-4D97-AF65-F5344CB8AC3E}">
        <p14:creationId xmlns:p14="http://schemas.microsoft.com/office/powerpoint/2010/main" val="29004164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prstGeom prst="rect">
            <a:avLst/>
          </a:prstGeom>
        </p:spPr>
        <p:txBody>
          <a:bodyPr>
            <a:noAutofit/>
          </a:bodyPr>
          <a:lstStyle/>
          <a:p>
            <a:r>
              <a:rPr lang="en-US" b="1" dirty="0">
                <a:solidFill>
                  <a:schemeClr val="tx2"/>
                </a:solidFill>
              </a:rPr>
              <a:t>List of Applications </a:t>
            </a:r>
            <a:br>
              <a:rPr lang="en-US" b="1" dirty="0">
                <a:solidFill>
                  <a:schemeClr val="tx2"/>
                </a:solidFill>
              </a:rPr>
            </a:br>
            <a:r>
              <a:rPr lang="en-US" dirty="0"/>
              <a:t>Not </a:t>
            </a:r>
            <a:r>
              <a:rPr lang="en-US" b="1" dirty="0">
                <a:solidFill>
                  <a:schemeClr val="tx2"/>
                </a:solidFill>
              </a:rPr>
              <a:t>Recommended for Award</a:t>
            </a:r>
          </a:p>
        </p:txBody>
      </p:sp>
      <p:graphicFrame>
        <p:nvGraphicFramePr>
          <p:cNvPr id="2" name="Table 1">
            <a:extLst>
              <a:ext uri="{FF2B5EF4-FFF2-40B4-BE49-F238E27FC236}">
                <a16:creationId xmlns:a16="http://schemas.microsoft.com/office/drawing/2014/main" id="{D9E927E1-7EB0-4A23-BB04-69006FC59A1E}"/>
              </a:ext>
            </a:extLst>
          </p:cNvPr>
          <p:cNvGraphicFramePr>
            <a:graphicFrameLocks noGrp="1"/>
          </p:cNvGraphicFramePr>
          <p:nvPr>
            <p:extLst>
              <p:ext uri="{D42A27DB-BD31-4B8C-83A1-F6EECF244321}">
                <p14:modId xmlns:p14="http://schemas.microsoft.com/office/powerpoint/2010/main" val="2097956779"/>
              </p:ext>
            </p:extLst>
          </p:nvPr>
        </p:nvGraphicFramePr>
        <p:xfrm>
          <a:off x="177696" y="1988840"/>
          <a:ext cx="8788608" cy="1908212"/>
        </p:xfrm>
        <a:graphic>
          <a:graphicData uri="http://schemas.openxmlformats.org/drawingml/2006/table">
            <a:tbl>
              <a:tblPr firstRow="1" bandRow="1">
                <a:tableStyleId>{5C22544A-7EE6-4342-B048-85BDC9FD1C3A}</a:tableStyleId>
              </a:tblPr>
              <a:tblGrid>
                <a:gridCol w="2162056">
                  <a:extLst>
                    <a:ext uri="{9D8B030D-6E8A-4147-A177-3AD203B41FA5}">
                      <a16:colId xmlns:a16="http://schemas.microsoft.com/office/drawing/2014/main" val="3387879057"/>
                    </a:ext>
                  </a:extLst>
                </a:gridCol>
                <a:gridCol w="1800200">
                  <a:extLst>
                    <a:ext uri="{9D8B030D-6E8A-4147-A177-3AD203B41FA5}">
                      <a16:colId xmlns:a16="http://schemas.microsoft.com/office/drawing/2014/main" val="1861506818"/>
                    </a:ext>
                  </a:extLst>
                </a:gridCol>
                <a:gridCol w="720080">
                  <a:extLst>
                    <a:ext uri="{9D8B030D-6E8A-4147-A177-3AD203B41FA5}">
                      <a16:colId xmlns:a16="http://schemas.microsoft.com/office/drawing/2014/main" val="3420930524"/>
                    </a:ext>
                  </a:extLst>
                </a:gridCol>
                <a:gridCol w="1368152">
                  <a:extLst>
                    <a:ext uri="{9D8B030D-6E8A-4147-A177-3AD203B41FA5}">
                      <a16:colId xmlns:a16="http://schemas.microsoft.com/office/drawing/2014/main" val="467904483"/>
                    </a:ext>
                  </a:extLst>
                </a:gridCol>
                <a:gridCol w="1224136">
                  <a:extLst>
                    <a:ext uri="{9D8B030D-6E8A-4147-A177-3AD203B41FA5}">
                      <a16:colId xmlns:a16="http://schemas.microsoft.com/office/drawing/2014/main" val="3284072429"/>
                    </a:ext>
                  </a:extLst>
                </a:gridCol>
                <a:gridCol w="1513984">
                  <a:extLst>
                    <a:ext uri="{9D8B030D-6E8A-4147-A177-3AD203B41FA5}">
                      <a16:colId xmlns:a16="http://schemas.microsoft.com/office/drawing/2014/main" val="1639893002"/>
                    </a:ext>
                  </a:extLst>
                </a:gridCol>
              </a:tblGrid>
              <a:tr h="954106">
                <a:tc>
                  <a:txBody>
                    <a:bodyPr/>
                    <a:lstStyle/>
                    <a:p>
                      <a:pPr algn="ctr"/>
                      <a:r>
                        <a:rPr lang="en-US" sz="1300" b="1" dirty="0"/>
                        <a:t>PROJECT NAME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SPONSOR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300" b="1" dirty="0"/>
                        <a:t>SCORE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tc>
                  <a:txBody>
                    <a:bodyPr/>
                    <a:lstStyle/>
                    <a:p>
                      <a:pPr algn="ctr"/>
                      <a:r>
                        <a:rPr lang="en-US" sz="1300" b="1" dirty="0"/>
                        <a:t>TOTAL PROJECT COST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50000"/>
                      </a:schemeClr>
                    </a:solidFill>
                  </a:tcPr>
                </a:tc>
                <a:tc>
                  <a:txBody>
                    <a:bodyPr/>
                    <a:lstStyle/>
                    <a:p>
                      <a:pPr algn="ctr"/>
                      <a:r>
                        <a:rPr lang="en-US" sz="1300" b="1" dirty="0"/>
                        <a:t>REQUESTED AMOUNT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 of Total Project Cost)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r>
                        <a:rPr lang="en-US" sz="1300" b="1" dirty="0"/>
                        <a:t>RECOMMENDED AMOUNT </a:t>
                      </a:r>
                    </a:p>
                    <a:p>
                      <a:pPr algn="ctr"/>
                      <a:r>
                        <a:rPr lang="en-US" sz="1300" b="1" dirty="0"/>
                        <a:t>(% of Total Project Cost)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858427104"/>
                  </a:ext>
                </a:extLst>
              </a:tr>
              <a:tr h="954106">
                <a:tc>
                  <a:txBody>
                    <a:bodyPr/>
                    <a:lstStyle/>
                    <a:p>
                      <a:pPr algn="l" fontAlgn="ctr"/>
                      <a:r>
                        <a:rPr lang="en-US" sz="1300" b="1" kern="1200" dirty="0">
                          <a:solidFill>
                            <a:schemeClr val="dk1"/>
                          </a:solidFill>
                          <a:latin typeface="+mn-lt"/>
                          <a:ea typeface="+mn-ea"/>
                          <a:cs typeface="+mn-cs"/>
                        </a:rPr>
                        <a:t>Grant Wood Trail Paving:  Waldo's Rock Park to Oxley Road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300" b="1" kern="1200" dirty="0">
                          <a:solidFill>
                            <a:schemeClr val="dk1"/>
                          </a:solidFill>
                          <a:latin typeface="+mn-lt"/>
                          <a:ea typeface="+mn-ea"/>
                          <a:cs typeface="+mn-cs"/>
                        </a:rPr>
                        <a:t>Linn County Conservation</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300" b="1" kern="1200" dirty="0">
                          <a:solidFill>
                            <a:schemeClr val="dk1"/>
                          </a:solidFill>
                          <a:latin typeface="+mn-lt"/>
                          <a:ea typeface="+mn-ea"/>
                          <a:cs typeface="+mn-cs"/>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00" b="1" dirty="0"/>
                        <a:t>$710,000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00" b="1"/>
                        <a:t>$350,000</a:t>
                      </a:r>
                      <a:endParaRPr lang="en-US" sz="1300" b="1" dirty="0"/>
                    </a:p>
                    <a:p>
                      <a:pPr algn="ctr"/>
                      <a:r>
                        <a:rPr lang="en-US" sz="1300" b="1" dirty="0"/>
                        <a:t>(49.30%)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00" b="1"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1720284"/>
                  </a:ext>
                </a:extLst>
              </a:tr>
            </a:tbl>
          </a:graphicData>
        </a:graphic>
      </p:graphicFrame>
      <p:sp>
        <p:nvSpPr>
          <p:cNvPr id="3" name="TextBox 2">
            <a:hlinkClick r:id="rId3" action="ppaction://hlinksldjump"/>
            <a:extLst>
              <a:ext uri="{FF2B5EF4-FFF2-40B4-BE49-F238E27FC236}">
                <a16:creationId xmlns:a16="http://schemas.microsoft.com/office/drawing/2014/main" id="{819131DD-FD17-4F64-9439-4DE349A696EC}"/>
              </a:ext>
            </a:extLst>
          </p:cNvPr>
          <p:cNvSpPr txBox="1"/>
          <p:nvPr/>
        </p:nvSpPr>
        <p:spPr>
          <a:xfrm>
            <a:off x="107504" y="6453336"/>
            <a:ext cx="5544616" cy="276999"/>
          </a:xfrm>
          <a:prstGeom prst="rect">
            <a:avLst/>
          </a:prstGeom>
          <a:noFill/>
        </p:spPr>
        <p:txBody>
          <a:bodyPr wrap="square" rtlCol="0">
            <a:spAutoFit/>
          </a:bodyPr>
          <a:lstStyle/>
          <a:p>
            <a:r>
              <a:rPr lang="en-US" sz="1200" b="1" dirty="0">
                <a:hlinkClick r:id="rId3" action="ppaction://hlinksldjump"/>
              </a:rPr>
              <a:t>Return to List of Applications Recommended</a:t>
            </a:r>
            <a:endParaRPr lang="en-US" sz="1200" b="1" dirty="0"/>
          </a:p>
        </p:txBody>
      </p:sp>
    </p:spTree>
    <p:extLst>
      <p:ext uri="{BB962C8B-B14F-4D97-AF65-F5344CB8AC3E}">
        <p14:creationId xmlns:p14="http://schemas.microsoft.com/office/powerpoint/2010/main" val="332882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683568" y="1700808"/>
            <a:ext cx="7776864" cy="4896544"/>
          </a:xfrm>
          <a:prstGeom prst="rect">
            <a:avLst/>
          </a:prstGeom>
        </p:spPr>
        <p:txBody>
          <a:bodyPr vert="horz" lIns="91440" tIns="45720" rIns="91440" bIns="45720" rtlCol="0">
            <a:normAutofit fontScale="25000" lnSpcReduction="20000"/>
          </a:bodyPr>
          <a:lstStyle/>
          <a:p>
            <a:pPr lvl="0">
              <a:spcAft>
                <a:spcPts val="1200"/>
              </a:spcAft>
            </a:pPr>
            <a:r>
              <a:rPr lang="en-US" sz="8000" dirty="0"/>
              <a:t>Current version of former Transportation Enhancement program that has existed since 1991.</a:t>
            </a:r>
          </a:p>
          <a:p>
            <a:pPr lvl="0">
              <a:spcAft>
                <a:spcPts val="1200"/>
              </a:spcAft>
            </a:pPr>
            <a:r>
              <a:rPr lang="en-US" sz="8000" dirty="0"/>
              <a:t>Majority of funding is distributed to Iowa’s RPAs and MPOs with $1 million reserved for statewide projects</a:t>
            </a:r>
          </a:p>
          <a:p>
            <a:pPr lvl="0">
              <a:spcAft>
                <a:spcPts val="1200"/>
              </a:spcAft>
            </a:pPr>
            <a:r>
              <a:rPr lang="en-US" sz="8000" dirty="0"/>
              <a:t>Eligible activities include:</a:t>
            </a:r>
          </a:p>
          <a:p>
            <a:pPr lvl="1"/>
            <a:r>
              <a:rPr lang="en-US" sz="7200" dirty="0"/>
              <a:t>On-road and off-road non-motorized trail facilities, safe routes for non-drivers, conversion of abandoned rail corridors for trails, preservation/rehabilitation of historic transportation facilities among others</a:t>
            </a:r>
          </a:p>
          <a:p>
            <a:pPr lvl="1"/>
            <a:r>
              <a:rPr lang="en-US" sz="7200" dirty="0"/>
              <a:t>Federal Recreational Trails Program eligible activities</a:t>
            </a:r>
          </a:p>
          <a:p>
            <a:pPr lvl="1"/>
            <a:r>
              <a:rPr lang="en-US" sz="7200" dirty="0"/>
              <a:t>Infrastructure-related or non-infrastructure related Safe Routes to School Projects (if local TAP funds are used as well)</a:t>
            </a:r>
          </a:p>
          <a:p>
            <a:pPr lvl="1"/>
            <a:r>
              <a:rPr lang="en-US" sz="7200" dirty="0"/>
              <a:t>Scenic Byways (if local TAP funds are used as well)</a:t>
            </a:r>
          </a:p>
        </p:txBody>
      </p:sp>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628650" y="699519"/>
            <a:ext cx="7886700" cy="936104"/>
          </a:xfrm>
        </p:spPr>
        <p:txBody>
          <a:bodyPr>
            <a:noAutofit/>
          </a:bodyPr>
          <a:lstStyle/>
          <a:p>
            <a:r>
              <a:rPr lang="en-US" sz="3400" b="1" dirty="0">
                <a:solidFill>
                  <a:schemeClr val="tx2"/>
                </a:solidFill>
              </a:rPr>
              <a:t>Statewide Iowa’s Transportation Alternatives Program</a:t>
            </a:r>
          </a:p>
        </p:txBody>
      </p:sp>
    </p:spTree>
    <p:extLst>
      <p:ext uri="{BB962C8B-B14F-4D97-AF65-F5344CB8AC3E}">
        <p14:creationId xmlns:p14="http://schemas.microsoft.com/office/powerpoint/2010/main" val="1626982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683568" y="1700808"/>
            <a:ext cx="7776864" cy="4896544"/>
          </a:xfrm>
          <a:prstGeom prst="rect">
            <a:avLst/>
          </a:prstGeom>
        </p:spPr>
        <p:txBody>
          <a:bodyPr vert="horz" lIns="91440" tIns="45720" rIns="91440" bIns="45720" rtlCol="0">
            <a:normAutofit/>
          </a:bodyPr>
          <a:lstStyle/>
          <a:p>
            <a:pPr lvl="0">
              <a:spcAft>
                <a:spcPts val="1200"/>
              </a:spcAft>
            </a:pPr>
            <a:r>
              <a:rPr lang="en-US" sz="2600" b="1" dirty="0"/>
              <a:t>Statewide or multi-regional impact of the project (35 points)</a:t>
            </a:r>
          </a:p>
          <a:p>
            <a:pPr lvl="0">
              <a:spcAft>
                <a:spcPts val="1200"/>
              </a:spcAft>
            </a:pPr>
            <a:r>
              <a:rPr lang="en-US" dirty="0"/>
              <a:t>Degree of enhancement of the quality or utility of the state surface transportation system (20 points)</a:t>
            </a:r>
          </a:p>
          <a:p>
            <a:pPr lvl="0">
              <a:spcAft>
                <a:spcPts val="1200"/>
              </a:spcAft>
            </a:pPr>
            <a:r>
              <a:rPr lang="en-US" sz="2600" b="1" dirty="0"/>
              <a:t>State or multi-regional tourism benefits (10 points)</a:t>
            </a:r>
          </a:p>
          <a:p>
            <a:pPr lvl="0">
              <a:spcAft>
                <a:spcPts val="1200"/>
              </a:spcAft>
            </a:pPr>
            <a:r>
              <a:rPr lang="en-US" dirty="0"/>
              <a:t>Degree of statewide or multi-regional planning implemented (35 points)</a:t>
            </a:r>
            <a:endParaRPr lang="en-US" sz="2600" b="1" dirty="0"/>
          </a:p>
        </p:txBody>
      </p:sp>
      <p:sp>
        <p:nvSpPr>
          <p:cNvPr id="5" name="Title 10">
            <a:extLst>
              <a:ext uri="{FF2B5EF4-FFF2-40B4-BE49-F238E27FC236}">
                <a16:creationId xmlns:a16="http://schemas.microsoft.com/office/drawing/2014/main" id="{8F42A082-033A-4C0F-986F-7776BA315ECE}"/>
              </a:ext>
            </a:extLst>
          </p:cNvPr>
          <p:cNvSpPr txBox="1">
            <a:spLocks/>
          </p:cNvSpPr>
          <p:nvPr/>
        </p:nvSpPr>
        <p:spPr>
          <a:xfrm>
            <a:off x="628650" y="699519"/>
            <a:ext cx="7886700" cy="9361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400" b="1" kern="1200">
                <a:solidFill>
                  <a:schemeClr val="tx2"/>
                </a:solidFill>
                <a:latin typeface="PT Sans" panose="020B0503020203020204" pitchFamily="34" charset="0"/>
                <a:ea typeface="+mj-ea"/>
                <a:cs typeface="+mj-cs"/>
              </a:defRPr>
            </a:lvl1pPr>
          </a:lstStyle>
          <a:p>
            <a:r>
              <a:rPr lang="en-US" dirty="0"/>
              <a:t>Project Evaluation Criteria</a:t>
            </a:r>
          </a:p>
        </p:txBody>
      </p:sp>
    </p:spTree>
    <p:extLst>
      <p:ext uri="{BB962C8B-B14F-4D97-AF65-F5344CB8AC3E}">
        <p14:creationId xmlns:p14="http://schemas.microsoft.com/office/powerpoint/2010/main" val="428700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683568" y="1700808"/>
            <a:ext cx="7776864" cy="4896544"/>
          </a:xfrm>
          <a:prstGeom prst="rect">
            <a:avLst/>
          </a:prstGeom>
        </p:spPr>
        <p:txBody>
          <a:bodyPr vert="horz" lIns="91440" tIns="45720" rIns="91440" bIns="45720" rtlCol="0">
            <a:normAutofit lnSpcReduction="10000"/>
          </a:bodyPr>
          <a:lstStyle/>
          <a:p>
            <a:pPr>
              <a:lnSpc>
                <a:spcPct val="90000"/>
              </a:lnSpc>
            </a:pPr>
            <a:r>
              <a:rPr lang="en-US" dirty="0">
                <a:cs typeface="Arial" pitchFamily="34" charset="0"/>
              </a:rPr>
              <a:t>Estimated FY 2021 Appropriation: $10,764,227 </a:t>
            </a:r>
          </a:p>
          <a:p>
            <a:pPr lvl="1">
              <a:lnSpc>
                <a:spcPct val="80000"/>
              </a:lnSpc>
            </a:pPr>
            <a:r>
              <a:rPr lang="en-US" dirty="0"/>
              <a:t>$1,374,817 set aside for Recreational Trails.</a:t>
            </a:r>
          </a:p>
          <a:p>
            <a:pPr lvl="1">
              <a:lnSpc>
                <a:spcPct val="80000"/>
              </a:lnSpc>
            </a:pPr>
            <a:r>
              <a:rPr lang="en-US" dirty="0"/>
              <a:t>Half  ($4,694,705) reserved for local projects, half stays at the state level.</a:t>
            </a:r>
          </a:p>
          <a:p>
            <a:pPr lvl="1">
              <a:lnSpc>
                <a:spcPct val="80000"/>
              </a:lnSpc>
            </a:pPr>
            <a:r>
              <a:rPr lang="en-US" dirty="0"/>
              <a:t>The set-aside for Statewide TAP is $1,000,000</a:t>
            </a:r>
          </a:p>
          <a:p>
            <a:pPr lvl="1">
              <a:lnSpc>
                <a:spcPct val="80000"/>
              </a:lnSpc>
            </a:pPr>
            <a:r>
              <a:rPr lang="en-US" dirty="0"/>
              <a:t>Remaining $3,694,705 of state level funding is reserved for eligible local projects:</a:t>
            </a:r>
          </a:p>
          <a:p>
            <a:pPr lvl="2">
              <a:lnSpc>
                <a:spcPct val="80000"/>
              </a:lnSpc>
            </a:pPr>
            <a:r>
              <a:rPr lang="en-US" dirty="0"/>
              <a:t>Transportation Alternatives Program</a:t>
            </a:r>
          </a:p>
          <a:p>
            <a:pPr lvl="2">
              <a:lnSpc>
                <a:spcPct val="80000"/>
              </a:lnSpc>
            </a:pPr>
            <a:r>
              <a:rPr lang="en-US" dirty="0"/>
              <a:t>Highway</a:t>
            </a:r>
          </a:p>
          <a:p>
            <a:pPr lvl="2">
              <a:lnSpc>
                <a:spcPct val="80000"/>
              </a:lnSpc>
            </a:pPr>
            <a:r>
              <a:rPr lang="en-US" dirty="0"/>
              <a:t>Bridge</a:t>
            </a:r>
          </a:p>
          <a:p>
            <a:pPr lvl="2">
              <a:lnSpc>
                <a:spcPct val="80000"/>
              </a:lnSpc>
            </a:pPr>
            <a:r>
              <a:rPr lang="en-US" dirty="0"/>
              <a:t>Transit</a:t>
            </a:r>
            <a:endParaRPr lang="en-US" b="1" dirty="0"/>
          </a:p>
        </p:txBody>
      </p:sp>
      <p:sp>
        <p:nvSpPr>
          <p:cNvPr id="5" name="Title 10">
            <a:extLst>
              <a:ext uri="{FF2B5EF4-FFF2-40B4-BE49-F238E27FC236}">
                <a16:creationId xmlns:a16="http://schemas.microsoft.com/office/drawing/2014/main" id="{C66066E1-1CDF-4981-B319-508E795C1FD5}"/>
              </a:ext>
            </a:extLst>
          </p:cNvPr>
          <p:cNvSpPr txBox="1">
            <a:spLocks/>
          </p:cNvSpPr>
          <p:nvPr/>
        </p:nvSpPr>
        <p:spPr>
          <a:xfrm>
            <a:off x="628650" y="699519"/>
            <a:ext cx="7886700" cy="9361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400" b="1" kern="1200">
                <a:solidFill>
                  <a:schemeClr val="tx2"/>
                </a:solidFill>
                <a:latin typeface="PT Sans" panose="020B0503020203020204" pitchFamily="34" charset="0"/>
                <a:ea typeface="+mj-ea"/>
                <a:cs typeface="+mj-cs"/>
              </a:defRPr>
            </a:lvl1pPr>
          </a:lstStyle>
          <a:p>
            <a:r>
              <a:rPr lang="en-US" dirty="0"/>
              <a:t>Available Funding and Application Summary</a:t>
            </a:r>
          </a:p>
        </p:txBody>
      </p:sp>
    </p:spTree>
    <p:extLst>
      <p:ext uri="{BB962C8B-B14F-4D97-AF65-F5344CB8AC3E}">
        <p14:creationId xmlns:p14="http://schemas.microsoft.com/office/powerpoint/2010/main" val="870858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683568" y="1700808"/>
            <a:ext cx="7776864" cy="4896544"/>
          </a:xfrm>
          <a:prstGeom prst="rect">
            <a:avLst/>
          </a:prstGeom>
        </p:spPr>
        <p:txBody>
          <a:bodyPr vert="horz" lIns="91440" tIns="45720" rIns="91440" bIns="45720" rtlCol="0">
            <a:normAutofit/>
          </a:bodyPr>
          <a:lstStyle/>
          <a:p>
            <a:r>
              <a:rPr lang="en-US" sz="2400" dirty="0">
                <a:latin typeface="PT Sans" panose="020B0503020203020204"/>
              </a:rPr>
              <a:t>Available Funding:</a:t>
            </a:r>
          </a:p>
          <a:p>
            <a:pPr lvl="1"/>
            <a:r>
              <a:rPr lang="en-US" dirty="0">
                <a:latin typeface="PT Sans" panose="020B0503020203020204"/>
              </a:rPr>
              <a:t>Statewide Iowa’s TAP funds available: $1,000,000</a:t>
            </a:r>
            <a:endParaRPr lang="en-US" sz="2400" dirty="0">
              <a:latin typeface="PT Sans" panose="020B0503020203020204"/>
            </a:endParaRPr>
          </a:p>
          <a:p>
            <a:r>
              <a:rPr lang="en-US" sz="2400" dirty="0">
                <a:latin typeface="PT Sans" panose="020B0503020203020204"/>
              </a:rPr>
              <a:t>Application Summary</a:t>
            </a:r>
          </a:p>
          <a:p>
            <a:pPr lvl="1"/>
            <a:r>
              <a:rPr lang="en-US" dirty="0">
                <a:latin typeface="PT Sans" panose="020B0503020203020204"/>
              </a:rPr>
              <a:t>Total number of projects:   5</a:t>
            </a:r>
          </a:p>
          <a:p>
            <a:pPr lvl="1"/>
            <a:r>
              <a:rPr lang="en-US" dirty="0">
                <a:latin typeface="PT Sans" panose="020B0503020203020204"/>
              </a:rPr>
              <a:t>Total project costs:  $2,525,256</a:t>
            </a:r>
          </a:p>
          <a:p>
            <a:pPr lvl="1"/>
            <a:r>
              <a:rPr lang="en-US" dirty="0">
                <a:latin typeface="PT Sans" panose="020B0503020203020204"/>
              </a:rPr>
              <a:t>Total amount requested:  $1,280,087</a:t>
            </a:r>
          </a:p>
        </p:txBody>
      </p:sp>
      <p:sp>
        <p:nvSpPr>
          <p:cNvPr id="5" name="Title 10">
            <a:extLst>
              <a:ext uri="{FF2B5EF4-FFF2-40B4-BE49-F238E27FC236}">
                <a16:creationId xmlns:a16="http://schemas.microsoft.com/office/drawing/2014/main" id="{C66066E1-1CDF-4981-B319-508E795C1FD5}"/>
              </a:ext>
            </a:extLst>
          </p:cNvPr>
          <p:cNvSpPr txBox="1">
            <a:spLocks/>
          </p:cNvSpPr>
          <p:nvPr/>
        </p:nvSpPr>
        <p:spPr>
          <a:xfrm>
            <a:off x="628650" y="699519"/>
            <a:ext cx="7886700" cy="9361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400" b="1" kern="1200">
                <a:solidFill>
                  <a:schemeClr val="tx2"/>
                </a:solidFill>
                <a:latin typeface="PT Sans" panose="020B0503020203020204" pitchFamily="34" charset="0"/>
                <a:ea typeface="+mj-ea"/>
                <a:cs typeface="+mj-cs"/>
              </a:defRPr>
            </a:lvl1pPr>
          </a:lstStyle>
          <a:p>
            <a:r>
              <a:rPr lang="en-US" dirty="0"/>
              <a:t>Available Funding and Application Summary</a:t>
            </a:r>
          </a:p>
        </p:txBody>
      </p:sp>
    </p:spTree>
    <p:extLst>
      <p:ext uri="{BB962C8B-B14F-4D97-AF65-F5344CB8AC3E}">
        <p14:creationId xmlns:p14="http://schemas.microsoft.com/office/powerpoint/2010/main" val="2382378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496152" y="1017336"/>
            <a:ext cx="7886700" cy="360040"/>
          </a:xfrm>
          <a:prstGeom prst="rect">
            <a:avLst/>
          </a:prstGeom>
        </p:spPr>
        <p:txBody>
          <a:bodyPr>
            <a:noAutofit/>
          </a:bodyPr>
          <a:lstStyle/>
          <a:p>
            <a:r>
              <a:rPr lang="en-US" b="1" dirty="0">
                <a:solidFill>
                  <a:schemeClr val="tx2"/>
                </a:solidFill>
              </a:rPr>
              <a:t>List of Applications Recommended</a:t>
            </a:r>
          </a:p>
        </p:txBody>
      </p:sp>
      <p:graphicFrame>
        <p:nvGraphicFramePr>
          <p:cNvPr id="2" name="Table 1">
            <a:extLst>
              <a:ext uri="{FF2B5EF4-FFF2-40B4-BE49-F238E27FC236}">
                <a16:creationId xmlns:a16="http://schemas.microsoft.com/office/drawing/2014/main" id="{D9E927E1-7EB0-4A23-BB04-69006FC59A1E}"/>
              </a:ext>
            </a:extLst>
          </p:cNvPr>
          <p:cNvGraphicFramePr>
            <a:graphicFrameLocks noGrp="1"/>
          </p:cNvGraphicFramePr>
          <p:nvPr>
            <p:extLst>
              <p:ext uri="{D42A27DB-BD31-4B8C-83A1-F6EECF244321}">
                <p14:modId xmlns:p14="http://schemas.microsoft.com/office/powerpoint/2010/main" val="3954709294"/>
              </p:ext>
            </p:extLst>
          </p:nvPr>
        </p:nvGraphicFramePr>
        <p:xfrm>
          <a:off x="203533" y="1628801"/>
          <a:ext cx="8760954" cy="4466835"/>
        </p:xfrm>
        <a:graphic>
          <a:graphicData uri="http://schemas.openxmlformats.org/drawingml/2006/table">
            <a:tbl>
              <a:tblPr firstRow="1" bandRow="1">
                <a:tableStyleId>{5C22544A-7EE6-4342-B048-85BDC9FD1C3A}</a:tableStyleId>
              </a:tblPr>
              <a:tblGrid>
                <a:gridCol w="2057716">
                  <a:extLst>
                    <a:ext uri="{9D8B030D-6E8A-4147-A177-3AD203B41FA5}">
                      <a16:colId xmlns:a16="http://schemas.microsoft.com/office/drawing/2014/main" val="3387879057"/>
                    </a:ext>
                  </a:extLst>
                </a:gridCol>
                <a:gridCol w="1794536">
                  <a:extLst>
                    <a:ext uri="{9D8B030D-6E8A-4147-A177-3AD203B41FA5}">
                      <a16:colId xmlns:a16="http://schemas.microsoft.com/office/drawing/2014/main" val="1861506818"/>
                    </a:ext>
                  </a:extLst>
                </a:gridCol>
                <a:gridCol w="789596">
                  <a:extLst>
                    <a:ext uri="{9D8B030D-6E8A-4147-A177-3AD203B41FA5}">
                      <a16:colId xmlns:a16="http://schemas.microsoft.com/office/drawing/2014/main" val="3420930524"/>
                    </a:ext>
                  </a:extLst>
                </a:gridCol>
                <a:gridCol w="1454811">
                  <a:extLst>
                    <a:ext uri="{9D8B030D-6E8A-4147-A177-3AD203B41FA5}">
                      <a16:colId xmlns:a16="http://schemas.microsoft.com/office/drawing/2014/main" val="467904483"/>
                    </a:ext>
                  </a:extLst>
                </a:gridCol>
                <a:gridCol w="1201101">
                  <a:extLst>
                    <a:ext uri="{9D8B030D-6E8A-4147-A177-3AD203B41FA5}">
                      <a16:colId xmlns:a16="http://schemas.microsoft.com/office/drawing/2014/main" val="3284072429"/>
                    </a:ext>
                  </a:extLst>
                </a:gridCol>
                <a:gridCol w="1463194">
                  <a:extLst>
                    <a:ext uri="{9D8B030D-6E8A-4147-A177-3AD203B41FA5}">
                      <a16:colId xmlns:a16="http://schemas.microsoft.com/office/drawing/2014/main" val="1639893002"/>
                    </a:ext>
                  </a:extLst>
                </a:gridCol>
              </a:tblGrid>
              <a:tr h="803049">
                <a:tc>
                  <a:txBody>
                    <a:bodyPr/>
                    <a:lstStyle/>
                    <a:p>
                      <a:pPr algn="ctr"/>
                      <a:r>
                        <a:rPr lang="en-US" sz="1300" b="1" dirty="0"/>
                        <a:t>PROJECT NAME</a:t>
                      </a:r>
                    </a:p>
                  </a:txBody>
                  <a:tcPr anchor="ctr">
                    <a:lnB w="12700" cap="flat" cmpd="sng" algn="ctr">
                      <a:solidFill>
                        <a:schemeClr val="tx1"/>
                      </a:solid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SPONSOR</a:t>
                      </a:r>
                    </a:p>
                  </a:txBody>
                  <a:tcPr anchor="ctr">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300" b="1" dirty="0"/>
                        <a:t>SCORE</a:t>
                      </a:r>
                    </a:p>
                  </a:txBody>
                  <a:tcPr anchor="ctr">
                    <a:lnB w="12700" cap="flat" cmpd="sng" algn="ctr">
                      <a:solidFill>
                        <a:schemeClr val="tx1"/>
                      </a:solidFill>
                      <a:prstDash val="solid"/>
                      <a:round/>
                      <a:headEnd type="none" w="med" len="med"/>
                      <a:tailEnd type="none" w="med" len="med"/>
                    </a:lnB>
                    <a:solidFill>
                      <a:schemeClr val="accent3">
                        <a:lumMod val="75000"/>
                      </a:schemeClr>
                    </a:solidFill>
                  </a:tcPr>
                </a:tc>
                <a:tc>
                  <a:txBody>
                    <a:bodyPr/>
                    <a:lstStyle/>
                    <a:p>
                      <a:pPr algn="ctr"/>
                      <a:r>
                        <a:rPr lang="en-US" sz="1300" b="1" dirty="0"/>
                        <a:t>TOTAL PROJECT COST</a:t>
                      </a:r>
                    </a:p>
                  </a:txBody>
                  <a:tcPr anchor="ctr">
                    <a:lnB w="12700" cap="flat" cmpd="sng" algn="ctr">
                      <a:solidFill>
                        <a:schemeClr val="tx1"/>
                      </a:solidFill>
                      <a:prstDash val="solid"/>
                      <a:round/>
                      <a:headEnd type="none" w="med" len="med"/>
                      <a:tailEnd type="none" w="med" len="med"/>
                    </a:lnB>
                    <a:solidFill>
                      <a:schemeClr val="accent6">
                        <a:lumMod val="50000"/>
                      </a:schemeClr>
                    </a:solidFill>
                  </a:tcPr>
                </a:tc>
                <a:tc>
                  <a:txBody>
                    <a:bodyPr/>
                    <a:lstStyle/>
                    <a:p>
                      <a:pPr algn="ctr"/>
                      <a:r>
                        <a:rPr lang="en-US" sz="1300" b="1" dirty="0"/>
                        <a:t>REQUESTED AMOUNT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 of Total Project Cost)</a:t>
                      </a:r>
                    </a:p>
                  </a:txBody>
                  <a:tcPr anchor="ctr">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r>
                        <a:rPr lang="en-US" sz="1300" b="1" dirty="0"/>
                        <a:t>RECOMMENDED AMOUNT </a:t>
                      </a:r>
                    </a:p>
                    <a:p>
                      <a:pPr algn="ctr"/>
                      <a:r>
                        <a:rPr lang="en-US" sz="1300" b="1" dirty="0"/>
                        <a:t>(% of Total Project Cost)</a:t>
                      </a:r>
                    </a:p>
                  </a:txBody>
                  <a:tcPr>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858427104"/>
                  </a:ext>
                </a:extLst>
              </a:tr>
              <a:tr h="664592">
                <a:tc>
                  <a:txBody>
                    <a:bodyPr/>
                    <a:lstStyle/>
                    <a:p>
                      <a:pPr algn="ctr"/>
                      <a:r>
                        <a:rPr lang="en-US" sz="1300" b="1" kern="1200" dirty="0">
                          <a:solidFill>
                            <a:schemeClr val="dk1"/>
                          </a:solidFill>
                          <a:latin typeface="+mn-lt"/>
                          <a:ea typeface="+mn-ea"/>
                          <a:cs typeface="+mn-cs"/>
                          <a:hlinkClick r:id="rId4" action="ppaction://hlinksldjump"/>
                        </a:rPr>
                        <a:t>UNI Integrated Roadside Vegetation Management</a:t>
                      </a:r>
                      <a:endParaRPr lang="en-US" sz="1300" b="1" kern="120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300" b="1" kern="1200" dirty="0">
                          <a:solidFill>
                            <a:schemeClr val="dk1"/>
                          </a:solidFill>
                          <a:latin typeface="+mn-lt"/>
                          <a:ea typeface="+mn-ea"/>
                          <a:cs typeface="+mn-cs"/>
                        </a:rPr>
                        <a:t>University of Northern Iowa/Tallgrass Prairie Center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00" b="1" kern="1200" dirty="0">
                          <a:solidFill>
                            <a:schemeClr val="dk1"/>
                          </a:solidFill>
                          <a:latin typeface="+mn-lt"/>
                          <a:ea typeface="+mn-ea"/>
                          <a:cs typeface="+mn-cs"/>
                        </a:rPr>
                        <a:t>90</a:t>
                      </a:r>
                      <a:endParaRPr lang="en-US" sz="13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00" b="1" dirty="0"/>
                        <a:t>$1,128,944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00" b="1" dirty="0"/>
                        <a:t>$586,037</a:t>
                      </a:r>
                    </a:p>
                    <a:p>
                      <a:pPr algn="ctr"/>
                      <a:r>
                        <a:rPr lang="en-US" sz="1300" b="1" dirty="0"/>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00" b="1" dirty="0"/>
                        <a:t>$586,037</a:t>
                      </a:r>
                    </a:p>
                    <a:p>
                      <a:pPr algn="ctr"/>
                      <a:r>
                        <a:rPr lang="en-US" sz="1300" b="1" dirty="0"/>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2869745"/>
                  </a:ext>
                </a:extLst>
              </a:tr>
              <a:tr h="858432">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300" b="1" dirty="0">
                          <a:hlinkClick r:id="rId5" action="ppaction://hlinksldjump"/>
                        </a:rPr>
                        <a:t>Iowa Safe Routes to School Partnership</a:t>
                      </a:r>
                      <a:endParaRPr lang="en-US" sz="1300" b="1"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Iowa Northland Regional Council of Governments</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85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$276,312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00" b="1" dirty="0"/>
                        <a:t>$221,050</a:t>
                      </a:r>
                    </a:p>
                    <a:p>
                      <a:pPr algn="ctr"/>
                      <a:r>
                        <a:rPr lang="en-US" sz="1300" b="1" dirty="0"/>
                        <a:t>(80%)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00" b="1" dirty="0"/>
                        <a:t>$221,050</a:t>
                      </a:r>
                    </a:p>
                    <a:p>
                      <a:pPr algn="ctr"/>
                      <a:r>
                        <a:rPr lang="en-US" sz="1300" b="1" dirty="0"/>
                        <a:t>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143613"/>
                  </a:ext>
                </a:extLst>
              </a:tr>
              <a:tr h="784011">
                <a:tc>
                  <a:txBody>
                    <a:bodyPr/>
                    <a:lstStyle/>
                    <a:p>
                      <a:pPr algn="ctr" fontAlgn="b"/>
                      <a:r>
                        <a:rPr lang="en-US" sz="1300" b="1" kern="1200" dirty="0">
                          <a:solidFill>
                            <a:schemeClr val="dk1"/>
                          </a:solidFill>
                          <a:latin typeface="+mn-lt"/>
                          <a:ea typeface="+mn-ea"/>
                          <a:cs typeface="+mn-cs"/>
                          <a:hlinkClick r:id="rId6" action="ppaction://hlinksldjump"/>
                        </a:rPr>
                        <a:t>3rd Avenue Middle/High School Rec Central Trail Link</a:t>
                      </a:r>
                      <a:endParaRPr lang="en-US" sz="1300" b="1" kern="1200" dirty="0">
                        <a:solidFill>
                          <a:schemeClr val="dk1"/>
                        </a:solidFill>
                        <a:latin typeface="+mn-lt"/>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300" b="1" kern="1200" dirty="0">
                          <a:solidFill>
                            <a:schemeClr val="dk1"/>
                          </a:solidFill>
                          <a:latin typeface="+mn-lt"/>
                          <a:ea typeface="+mn-ea"/>
                          <a:cs typeface="+mn-cs"/>
                        </a:rPr>
                        <a:t>Audubon</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300" b="1" kern="1200" dirty="0">
                          <a:solidFill>
                            <a:schemeClr val="dk1"/>
                          </a:solidFill>
                          <a:latin typeface="+mn-lt"/>
                          <a:ea typeface="+mn-ea"/>
                          <a:cs typeface="+mn-cs"/>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00" b="1" dirty="0"/>
                        <a:t>$140,000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00" b="1" dirty="0"/>
                        <a:t>$42,000</a:t>
                      </a:r>
                    </a:p>
                    <a:p>
                      <a:pPr algn="ctr"/>
                      <a:r>
                        <a:rPr lang="en-US" sz="1300" b="1" dirty="0"/>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00" b="1" dirty="0"/>
                        <a:t>$42,000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03782536"/>
                  </a:ext>
                </a:extLst>
              </a:tr>
              <a:tr h="858432">
                <a:tc>
                  <a:txBody>
                    <a:bodyPr/>
                    <a:lstStyle/>
                    <a:p>
                      <a:pPr marL="0" algn="ctr" defTabSz="914400" rtl="0" eaLnBrk="1" fontAlgn="b" latinLnBrk="0" hangingPunct="1"/>
                      <a:r>
                        <a:rPr lang="en-US" sz="1300" b="1" kern="1200" dirty="0">
                          <a:solidFill>
                            <a:schemeClr val="dk1"/>
                          </a:solidFill>
                          <a:latin typeface="+mn-lt"/>
                          <a:ea typeface="+mn-ea"/>
                          <a:cs typeface="+mn-cs"/>
                          <a:hlinkClick r:id="rId7" action="ppaction://hlinksldjump"/>
                        </a:rPr>
                        <a:t>NE 2nd Street Safe Routes to School Sidewalk Project</a:t>
                      </a:r>
                      <a:endParaRPr lang="en-US" sz="1300" b="1" kern="1200" dirty="0">
                        <a:solidFill>
                          <a:schemeClr val="dk1"/>
                        </a:solidFill>
                        <a:latin typeface="+mn-lt"/>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300" b="1" kern="1200" dirty="0">
                          <a:solidFill>
                            <a:schemeClr val="dk1"/>
                          </a:solidFill>
                          <a:latin typeface="+mn-lt"/>
                          <a:ea typeface="+mn-ea"/>
                          <a:cs typeface="+mn-cs"/>
                        </a:rPr>
                        <a:t>Stuart</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300" b="1" kern="1200" dirty="0">
                          <a:solidFill>
                            <a:schemeClr val="dk1"/>
                          </a:solidFill>
                          <a:latin typeface="+mn-lt"/>
                          <a:ea typeface="+mn-ea"/>
                          <a:cs typeface="+mn-cs"/>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00" b="1" dirty="0"/>
                        <a:t>$270,000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00" b="1" dirty="0"/>
                        <a:t>$81,000</a:t>
                      </a:r>
                    </a:p>
                    <a:p>
                      <a:pPr algn="ctr"/>
                      <a:r>
                        <a:rPr lang="en-US" sz="1300" b="1" dirty="0"/>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$81,000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77927034"/>
                  </a:ext>
                </a:extLst>
              </a:tr>
            </a:tbl>
          </a:graphicData>
        </a:graphic>
      </p:graphicFrame>
      <p:sp>
        <p:nvSpPr>
          <p:cNvPr id="3" name="TextBox 2">
            <a:extLst>
              <a:ext uri="{FF2B5EF4-FFF2-40B4-BE49-F238E27FC236}">
                <a16:creationId xmlns:a16="http://schemas.microsoft.com/office/drawing/2014/main" id="{F5820BDE-4DE8-4E70-B05F-14D44B56349D}"/>
              </a:ext>
            </a:extLst>
          </p:cNvPr>
          <p:cNvSpPr txBox="1"/>
          <p:nvPr/>
        </p:nvSpPr>
        <p:spPr>
          <a:xfrm>
            <a:off x="0" y="6525344"/>
            <a:ext cx="7164288" cy="276999"/>
          </a:xfrm>
          <a:prstGeom prst="rect">
            <a:avLst/>
          </a:prstGeom>
          <a:noFill/>
        </p:spPr>
        <p:txBody>
          <a:bodyPr wrap="square" rtlCol="0">
            <a:spAutoFit/>
          </a:bodyPr>
          <a:lstStyle/>
          <a:p>
            <a:r>
              <a:rPr lang="en-US" sz="1200" b="1" dirty="0">
                <a:hlinkClick r:id="rId8" action="ppaction://hlinksldjump"/>
              </a:rPr>
              <a:t>Jump to applications not recommended for funding</a:t>
            </a:r>
            <a:endParaRPr lang="en-US" sz="1200" b="1" dirty="0"/>
          </a:p>
        </p:txBody>
      </p:sp>
    </p:spTree>
    <p:extLst>
      <p:ext uri="{BB962C8B-B14F-4D97-AF65-F5344CB8AC3E}">
        <p14:creationId xmlns:p14="http://schemas.microsoft.com/office/powerpoint/2010/main" val="1407965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628650" y="694493"/>
            <a:ext cx="7886700" cy="288033"/>
          </a:xfrm>
        </p:spPr>
        <p:txBody>
          <a:bodyPr>
            <a:noAutofit/>
          </a:bodyPr>
          <a:lstStyle/>
          <a:p>
            <a:r>
              <a:rPr lang="en-US" b="1" dirty="0">
                <a:solidFill>
                  <a:schemeClr val="tx2"/>
                </a:solidFill>
              </a:rPr>
              <a:t>Map of Applications Received</a:t>
            </a:r>
          </a:p>
        </p:txBody>
      </p:sp>
      <p:pic>
        <p:nvPicPr>
          <p:cNvPr id="2" name="Picture 1">
            <a:extLst>
              <a:ext uri="{FF2B5EF4-FFF2-40B4-BE49-F238E27FC236}">
                <a16:creationId xmlns:a16="http://schemas.microsoft.com/office/drawing/2014/main" id="{B661DFA5-ED9E-4932-9735-43E5FA89033A}"/>
              </a:ext>
            </a:extLst>
          </p:cNvPr>
          <p:cNvPicPr>
            <a:picLocks noChangeAspect="1"/>
          </p:cNvPicPr>
          <p:nvPr/>
        </p:nvPicPr>
        <p:blipFill>
          <a:blip r:embed="rId3"/>
          <a:stretch>
            <a:fillRect/>
          </a:stretch>
        </p:blipFill>
        <p:spPr>
          <a:xfrm>
            <a:off x="107504" y="1120043"/>
            <a:ext cx="8712968" cy="5575281"/>
          </a:xfrm>
          <a:prstGeom prst="rect">
            <a:avLst/>
          </a:prstGeom>
        </p:spPr>
      </p:pic>
    </p:spTree>
    <p:extLst>
      <p:ext uri="{BB962C8B-B14F-4D97-AF65-F5344CB8AC3E}">
        <p14:creationId xmlns:p14="http://schemas.microsoft.com/office/powerpoint/2010/main" val="3288910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61864" y="4066456"/>
            <a:ext cx="2286000" cy="370656"/>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347864" y="4066456"/>
            <a:ext cx="2286000" cy="370656"/>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633864" y="4066456"/>
            <a:ext cx="2286000" cy="370656"/>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501516" y="5445224"/>
            <a:ext cx="4248472" cy="738664"/>
          </a:xfrm>
          <a:prstGeom prst="rect">
            <a:avLst/>
          </a:prstGeom>
          <a:noFill/>
        </p:spPr>
        <p:txBody>
          <a:bodyPr wrap="square" rtlCol="0">
            <a:spAutoFit/>
          </a:bodyPr>
          <a:lstStyle/>
          <a:p>
            <a:pPr algn="ctr"/>
            <a:r>
              <a:rPr lang="en-US" sz="1400" b="1" dirty="0">
                <a:solidFill>
                  <a:schemeClr val="bg1">
                    <a:lumMod val="50000"/>
                  </a:schemeClr>
                </a:solidFill>
                <a:latin typeface="Century Gothic" panose="020B0502020202020204" pitchFamily="34" charset="0"/>
                <a:cs typeface="Arial" panose="020B0604020202020204" pitchFamily="34" charset="0"/>
              </a:rPr>
              <a:t>Pamella Lee</a:t>
            </a:r>
          </a:p>
          <a:p>
            <a:pPr algn="ctr"/>
            <a:r>
              <a:rPr lang="en-US" sz="1400" b="1" dirty="0">
                <a:solidFill>
                  <a:schemeClr val="bg1">
                    <a:lumMod val="50000"/>
                  </a:schemeClr>
                </a:solidFill>
                <a:latin typeface="Century Gothic" panose="020B0502020202020204" pitchFamily="34" charset="0"/>
                <a:cs typeface="Arial" panose="020B0604020202020204" pitchFamily="34" charset="0"/>
              </a:rPr>
              <a:t>Transportation Alternatives program manager</a:t>
            </a:r>
          </a:p>
          <a:p>
            <a:pPr algn="ctr"/>
            <a:r>
              <a:rPr lang="en-US" sz="1400" b="1" dirty="0">
                <a:solidFill>
                  <a:schemeClr val="bg1">
                    <a:lumMod val="50000"/>
                  </a:schemeClr>
                </a:solidFill>
                <a:latin typeface="Century Gothic" panose="020B0502020202020204" pitchFamily="34" charset="0"/>
                <a:cs typeface="Arial" panose="020B0604020202020204" pitchFamily="34" charset="0"/>
              </a:rPr>
              <a:t>Pamella.lee@iowadot.us</a:t>
            </a:r>
          </a:p>
        </p:txBody>
      </p:sp>
      <p:sp>
        <p:nvSpPr>
          <p:cNvPr id="28" name="TextBox 27">
            <a:extLst>
              <a:ext uri="{FF2B5EF4-FFF2-40B4-BE49-F238E27FC236}">
                <a16:creationId xmlns:a16="http://schemas.microsoft.com/office/drawing/2014/main" id="{20B11247-CDAF-4DD5-BE81-B56FBF4D67D9}"/>
              </a:ext>
            </a:extLst>
          </p:cNvPr>
          <p:cNvSpPr txBox="1"/>
          <p:nvPr/>
        </p:nvSpPr>
        <p:spPr>
          <a:xfrm>
            <a:off x="107504" y="3573016"/>
            <a:ext cx="9036496" cy="369332"/>
          </a:xfrm>
          <a:prstGeom prst="rect">
            <a:avLst/>
          </a:prstGeom>
          <a:noFill/>
        </p:spPr>
        <p:txBody>
          <a:bodyPr wrap="square" rtlCol="0">
            <a:spAutoFit/>
          </a:bodyPr>
          <a:lstStyle/>
          <a:p>
            <a:pPr algn="ctr"/>
            <a:r>
              <a:rPr lang="en-US" dirty="0">
                <a:latin typeface="PT Sans" panose="020B0503020203020204" pitchFamily="34" charset="0"/>
                <a:cs typeface="Arial" panose="020B0604020202020204" pitchFamily="34" charset="0"/>
              </a:rPr>
              <a:t>QUESTIONS?</a:t>
            </a:r>
          </a:p>
        </p:txBody>
      </p:sp>
      <p:pic>
        <p:nvPicPr>
          <p:cNvPr id="5" name="Picture 4">
            <a:extLst>
              <a:ext uri="{FF2B5EF4-FFF2-40B4-BE49-F238E27FC236}">
                <a16:creationId xmlns:a16="http://schemas.microsoft.com/office/drawing/2014/main" id="{90A748D6-E5EE-44F0-BED6-59197E46CA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5293" y="983876"/>
            <a:ext cx="2471142" cy="2021844"/>
          </a:xfrm>
          <a:prstGeom prst="rect">
            <a:avLst/>
          </a:prstGeom>
        </p:spPr>
      </p:pic>
    </p:spTree>
    <p:extLst>
      <p:ext uri="{BB962C8B-B14F-4D97-AF65-F5344CB8AC3E}">
        <p14:creationId xmlns:p14="http://schemas.microsoft.com/office/powerpoint/2010/main" val="3398219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4" name="Text Placeholder 2">
            <a:extLst>
              <a:ext uri="{FF2B5EF4-FFF2-40B4-BE49-F238E27FC236}">
                <a16:creationId xmlns:a16="http://schemas.microsoft.com/office/drawing/2014/main" id="{2140E91C-1CB9-45C5-A506-431958CBA6E7}"/>
              </a:ext>
            </a:extLst>
          </p:cNvPr>
          <p:cNvSpPr txBox="1">
            <a:spLocks/>
          </p:cNvSpPr>
          <p:nvPr/>
        </p:nvSpPr>
        <p:spPr>
          <a:xfrm>
            <a:off x="179513" y="764704"/>
            <a:ext cx="3816423" cy="5013176"/>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2000" b="1" dirty="0">
                <a:latin typeface="PT Sans" panose="020B0503020203020204"/>
                <a:cs typeface="Arial" pitchFamily="34" charset="0"/>
              </a:rPr>
              <a:t>UNI Integrated Roadside Vegetation Management (University of Northern Iowa/Tallgrass Prairie Center)</a:t>
            </a:r>
          </a:p>
          <a:p>
            <a:pPr marL="0" indent="0">
              <a:spcBef>
                <a:spcPts val="0"/>
              </a:spcBef>
              <a:buClr>
                <a:schemeClr val="tx1"/>
              </a:buClr>
              <a:buNone/>
              <a:defRPr/>
            </a:pPr>
            <a:endParaRPr lang="en-US" sz="1800" b="1" dirty="0">
              <a:latin typeface="PT Sans" panose="020B0503020203020204"/>
              <a:cs typeface="Arial" pitchFamily="34" charset="0"/>
            </a:endParaRPr>
          </a:p>
          <a:p>
            <a:pPr marL="0" indent="0">
              <a:buNone/>
            </a:pPr>
            <a:r>
              <a:rPr lang="en-US" sz="1800" dirty="0">
                <a:latin typeface="PT Sans" panose="020B0503020203020204"/>
              </a:rPr>
              <a:t>Native grass and wildflower seed are to be planted in county road or city (population &lt; 10,000) rights-of-way. This allows counties and cities that apply Integrated Roadside Vegetation Management to more cost effectively establish native roadside vegetation for habitat, biodiversity, erosion control and improved hydrology across Iowa's landscape.</a:t>
            </a:r>
          </a:p>
          <a:p>
            <a:pPr marL="0" indent="0">
              <a:buNone/>
            </a:pPr>
            <a:endParaRPr lang="en-US" sz="1800" dirty="0">
              <a:latin typeface="PT Sans" panose="020B0503020203020204"/>
            </a:endParaRPr>
          </a:p>
          <a:p>
            <a:pPr marL="0" indent="0">
              <a:spcBef>
                <a:spcPts val="0"/>
              </a:spcBef>
              <a:buClr>
                <a:schemeClr val="tx1"/>
              </a:buClr>
              <a:buNone/>
              <a:defRPr/>
            </a:pPr>
            <a:endParaRPr lang="en-US" sz="1800" dirty="0">
              <a:latin typeface="PT Sans" panose="020B0503020203020204"/>
              <a:cs typeface="Arial" pitchFamily="34" charset="0"/>
            </a:endParaRPr>
          </a:p>
          <a:p>
            <a:pPr marL="0" indent="0">
              <a:spcBef>
                <a:spcPts val="0"/>
              </a:spcBef>
              <a:buClr>
                <a:schemeClr val="tx1"/>
              </a:buClr>
              <a:buNone/>
              <a:defRPr/>
            </a:pPr>
            <a:r>
              <a:rPr lang="en-US" sz="1800" b="1" dirty="0">
                <a:latin typeface="PT Sans" panose="020B0503020203020204"/>
                <a:cs typeface="Arial" pitchFamily="34" charset="0"/>
              </a:rPr>
              <a:t>Total Cost:    $1,128,944</a:t>
            </a:r>
          </a:p>
          <a:p>
            <a:pPr marL="0" indent="0">
              <a:spcBef>
                <a:spcPts val="0"/>
              </a:spcBef>
              <a:buClr>
                <a:schemeClr val="tx1"/>
              </a:buClr>
              <a:buNone/>
              <a:defRPr/>
            </a:pPr>
            <a:r>
              <a:rPr lang="en-US" sz="1800" b="1" dirty="0">
                <a:latin typeface="PT Sans" panose="020B0503020203020204"/>
                <a:cs typeface="Arial" pitchFamily="34" charset="0"/>
              </a:rPr>
              <a:t>Requested:   $   586,037 (52%)</a:t>
            </a:r>
          </a:p>
          <a:p>
            <a:pPr marL="0" indent="0">
              <a:spcBef>
                <a:spcPts val="0"/>
              </a:spcBef>
              <a:buClr>
                <a:schemeClr val="tx1"/>
              </a:buClr>
              <a:buNone/>
              <a:defRPr/>
            </a:pPr>
            <a:endParaRPr lang="en-US" sz="2400" dirty="0">
              <a:latin typeface="PT Sans" panose="020B0503020203020204"/>
              <a:cs typeface="Arial" pitchFamily="34" charset="0"/>
            </a:endParaRPr>
          </a:p>
        </p:txBody>
      </p:sp>
      <p:sp>
        <p:nvSpPr>
          <p:cNvPr id="8" name="TextBox 7">
            <a:hlinkClick r:id="rId3" action="ppaction://hlinksldjump"/>
            <a:extLst>
              <a:ext uri="{FF2B5EF4-FFF2-40B4-BE49-F238E27FC236}">
                <a16:creationId xmlns:a16="http://schemas.microsoft.com/office/drawing/2014/main" id="{EE750B38-4660-4018-8214-6658615BAF94}"/>
              </a:ext>
            </a:extLst>
          </p:cNvPr>
          <p:cNvSpPr txBox="1"/>
          <p:nvPr/>
        </p:nvSpPr>
        <p:spPr>
          <a:xfrm>
            <a:off x="185320" y="6453336"/>
            <a:ext cx="3188421" cy="276999"/>
          </a:xfrm>
          <a:prstGeom prst="rect">
            <a:avLst/>
          </a:prstGeom>
          <a:noFill/>
        </p:spPr>
        <p:txBody>
          <a:bodyPr wrap="square" rtlCol="0">
            <a:spAutoFit/>
          </a:bodyPr>
          <a:lstStyle/>
          <a:p>
            <a:r>
              <a:rPr lang="en-US" sz="1200" b="1" dirty="0">
                <a:latin typeface="PT Sans" panose="020B0503020203020204"/>
                <a:hlinkClick r:id="rId4" action="ppaction://hlinksldjump"/>
              </a:rPr>
              <a:t>Return to List of Applications Received </a:t>
            </a:r>
            <a:endParaRPr lang="en-US" sz="1200" b="1" dirty="0">
              <a:latin typeface="PT Sans" panose="020B0503020203020204"/>
            </a:endParaRPr>
          </a:p>
        </p:txBody>
      </p:sp>
      <p:pic>
        <p:nvPicPr>
          <p:cNvPr id="6" name="Picture 5">
            <a:extLst>
              <a:ext uri="{FF2B5EF4-FFF2-40B4-BE49-F238E27FC236}">
                <a16:creationId xmlns:a16="http://schemas.microsoft.com/office/drawing/2014/main" id="{60AE508A-6BFB-49D2-B301-D6B01C6BCB19}"/>
              </a:ext>
            </a:extLst>
          </p:cNvPr>
          <p:cNvPicPr>
            <a:picLocks noChangeAspect="1"/>
          </p:cNvPicPr>
          <p:nvPr/>
        </p:nvPicPr>
        <p:blipFill rotWithShape="1">
          <a:blip r:embed="rId5"/>
          <a:srcRect l="12469" t="25324" r="13945" b="43226"/>
          <a:stretch/>
        </p:blipFill>
        <p:spPr>
          <a:xfrm>
            <a:off x="4243099" y="764704"/>
            <a:ext cx="4433357" cy="2448272"/>
          </a:xfrm>
          <a:prstGeom prst="rect">
            <a:avLst/>
          </a:prstGeom>
        </p:spPr>
      </p:pic>
    </p:spTree>
    <p:extLst>
      <p:ext uri="{BB962C8B-B14F-4D97-AF65-F5344CB8AC3E}">
        <p14:creationId xmlns:p14="http://schemas.microsoft.com/office/powerpoint/2010/main" val="1173466630"/>
      </p:ext>
    </p:extLst>
  </p:cSld>
  <p:clrMapOvr>
    <a:masterClrMapping/>
  </p:clrMapOvr>
</p:sld>
</file>

<file path=ppt/theme/theme1.xml><?xml version="1.0" encoding="utf-8"?>
<a:theme xmlns:a="http://schemas.openxmlformats.org/drawingml/2006/main" name="Office Theme">
  <a:themeElements>
    <a:clrScheme name="Custom 4">
      <a:dk1>
        <a:srgbClr val="53565A"/>
      </a:dk1>
      <a:lt1>
        <a:sysClr val="window" lastClr="FFFFFF"/>
      </a:lt1>
      <a:dk2>
        <a:srgbClr val="7C2529"/>
      </a:dk2>
      <a:lt2>
        <a:srgbClr val="B1B3B3"/>
      </a:lt2>
      <a:accent1>
        <a:srgbClr val="0097A9"/>
      </a:accent1>
      <a:accent2>
        <a:srgbClr val="E87722"/>
      </a:accent2>
      <a:accent3>
        <a:srgbClr val="FFC72C"/>
      </a:accent3>
      <a:accent4>
        <a:srgbClr val="5E366E"/>
      </a:accent4>
      <a:accent5>
        <a:srgbClr val="719949"/>
      </a:accent5>
      <a:accent6>
        <a:srgbClr val="4698CB"/>
      </a:accent6>
      <a:hlink>
        <a:srgbClr val="0070C0"/>
      </a:hlink>
      <a:folHlink>
        <a:srgbClr val="53565A"/>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lumMod val="95000"/>
            <a:lumOff val="5000"/>
            <a:alpha val="9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11647</TotalTime>
  <Words>745</Words>
  <Application>Microsoft Office PowerPoint</Application>
  <PresentationFormat>On-screen Show (4:3)</PresentationFormat>
  <Paragraphs>130</Paragraphs>
  <Slides>13</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Century Gothic</vt:lpstr>
      <vt:lpstr>DejaVuSans</vt:lpstr>
      <vt:lpstr>PT Sans</vt:lpstr>
      <vt:lpstr>Office Theme</vt:lpstr>
      <vt:lpstr>PowerPoint Presentation</vt:lpstr>
      <vt:lpstr>Statewide Iowa’s Transportation Alternatives Program</vt:lpstr>
      <vt:lpstr>PowerPoint Presentation</vt:lpstr>
      <vt:lpstr>PowerPoint Presentation</vt:lpstr>
      <vt:lpstr>PowerPoint Presentation</vt:lpstr>
      <vt:lpstr>List of Applications Recommended</vt:lpstr>
      <vt:lpstr>Map of Applications Received</vt:lpstr>
      <vt:lpstr>PowerPoint Presentation</vt:lpstr>
      <vt:lpstr>PowerPoint Presentation</vt:lpstr>
      <vt:lpstr>PowerPoint Presentation</vt:lpstr>
      <vt:lpstr>PowerPoint Presentation</vt:lpstr>
      <vt:lpstr>PowerPoint Presentation</vt:lpstr>
      <vt:lpstr>List of Applications  Not Recommended for Award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Mihalchev</dc:creator>
  <cp:lastModifiedBy>Markley, Craig</cp:lastModifiedBy>
  <cp:revision>178</cp:revision>
  <cp:lastPrinted>2019-11-19T20:07:57Z</cp:lastPrinted>
  <dcterms:created xsi:type="dcterms:W3CDTF">2014-05-10T08:44:16Z</dcterms:created>
  <dcterms:modified xsi:type="dcterms:W3CDTF">2020-11-24T12:41:50Z</dcterms:modified>
</cp:coreProperties>
</file>