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5"/>
    <p:sldMasterId id="2147483703" r:id="rId6"/>
  </p:sldMasterIdLst>
  <p:notesMasterIdLst>
    <p:notesMasterId r:id="rId36"/>
  </p:notesMasterIdLst>
  <p:handoutMasterIdLst>
    <p:handoutMasterId r:id="rId37"/>
  </p:handoutMasterIdLst>
  <p:sldIdLst>
    <p:sldId id="272" r:id="rId7"/>
    <p:sldId id="328" r:id="rId8"/>
    <p:sldId id="330" r:id="rId9"/>
    <p:sldId id="256" r:id="rId10"/>
    <p:sldId id="367" r:id="rId11"/>
    <p:sldId id="341" r:id="rId12"/>
    <p:sldId id="368" r:id="rId13"/>
    <p:sldId id="343" r:id="rId14"/>
    <p:sldId id="370" r:id="rId15"/>
    <p:sldId id="345" r:id="rId16"/>
    <p:sldId id="371" r:id="rId17"/>
    <p:sldId id="347" r:id="rId18"/>
    <p:sldId id="372" r:id="rId19"/>
    <p:sldId id="350" r:id="rId20"/>
    <p:sldId id="373" r:id="rId21"/>
    <p:sldId id="352" r:id="rId22"/>
    <p:sldId id="374" r:id="rId23"/>
    <p:sldId id="354" r:id="rId24"/>
    <p:sldId id="355" r:id="rId25"/>
    <p:sldId id="358" r:id="rId26"/>
    <p:sldId id="359" r:id="rId27"/>
    <p:sldId id="361" r:id="rId28"/>
    <p:sldId id="318" r:id="rId29"/>
    <p:sldId id="335" r:id="rId30"/>
    <p:sldId id="336" r:id="rId31"/>
    <p:sldId id="338" r:id="rId32"/>
    <p:sldId id="339" r:id="rId33"/>
    <p:sldId id="303" r:id="rId34"/>
    <p:sldId id="362" r:id="rId3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fer, Brad" initials="HB" lastIdx="1" clrIdx="0">
    <p:extLst>
      <p:ext uri="{19B8F6BF-5375-455C-9EA6-DF929625EA0E}">
        <p15:presenceInfo xmlns:p15="http://schemas.microsoft.com/office/powerpoint/2012/main" userId="S-1-5-21-133048727-1090477886-634672238-28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3F"/>
    <a:srgbClr val="D9C04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8" autoAdjust="0"/>
    <p:restoredTop sz="82838" autoAdjust="0"/>
  </p:normalViewPr>
  <p:slideViewPr>
    <p:cSldViewPr snapToGrid="0">
      <p:cViewPr varScale="1">
        <p:scale>
          <a:sx n="86" d="100"/>
          <a:sy n="86" d="100"/>
        </p:scale>
        <p:origin x="1506" y="90"/>
      </p:cViewPr>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B579BB-C1C8-4C46-9D0A-2CD57B4C7547}" type="doc">
      <dgm:prSet loTypeId="urn:microsoft.com/office/officeart/2005/8/layout/funnel1" loCatId="process" qsTypeId="urn:microsoft.com/office/officeart/2005/8/quickstyle/simple1" qsCatId="simple" csTypeId="urn:microsoft.com/office/officeart/2005/8/colors/accent0_3" csCatId="mainScheme" phldr="1"/>
      <dgm:spPr/>
      <dgm:t>
        <a:bodyPr/>
        <a:lstStyle/>
        <a:p>
          <a:endParaRPr lang="en-US"/>
        </a:p>
      </dgm:t>
    </dgm:pt>
    <dgm:pt modelId="{676FE25A-F672-47FC-946B-DC558FFF38F1}">
      <dgm:prSet phldrT="[Text]"/>
      <dgm:spPr/>
      <dgm:t>
        <a:bodyPr/>
        <a:lstStyle/>
        <a:p>
          <a:endParaRPr lang="en-US" dirty="0"/>
        </a:p>
      </dgm:t>
    </dgm:pt>
    <dgm:pt modelId="{5F975ACE-E992-4DDE-8016-5395AEDD1422}" type="parTrans" cxnId="{094FC2BE-8447-40D9-84DF-306AFA19938E}">
      <dgm:prSet/>
      <dgm:spPr/>
      <dgm:t>
        <a:bodyPr/>
        <a:lstStyle/>
        <a:p>
          <a:endParaRPr lang="en-US"/>
        </a:p>
      </dgm:t>
    </dgm:pt>
    <dgm:pt modelId="{9ED23C8C-14C7-402A-A5C3-FEDFBE1B7F3D}" type="sibTrans" cxnId="{094FC2BE-8447-40D9-84DF-306AFA19938E}">
      <dgm:prSet/>
      <dgm:spPr/>
      <dgm:t>
        <a:bodyPr/>
        <a:lstStyle/>
        <a:p>
          <a:endParaRPr lang="en-US"/>
        </a:p>
      </dgm:t>
    </dgm:pt>
    <dgm:pt modelId="{3452EEEC-3932-4D7E-8657-8E894675A0ED}" type="pres">
      <dgm:prSet presAssocID="{2EB579BB-C1C8-4C46-9D0A-2CD57B4C7547}" presName="Name0" presStyleCnt="0">
        <dgm:presLayoutVars>
          <dgm:chMax val="4"/>
          <dgm:resizeHandles val="exact"/>
        </dgm:presLayoutVars>
      </dgm:prSet>
      <dgm:spPr/>
    </dgm:pt>
    <dgm:pt modelId="{C63BAD5F-6BAB-446F-B58D-48C9CB91A1B0}" type="pres">
      <dgm:prSet presAssocID="{2EB579BB-C1C8-4C46-9D0A-2CD57B4C7547}" presName="ellipse" presStyleLbl="trBgShp" presStyleIdx="0" presStyleCnt="1"/>
      <dgm:spPr/>
    </dgm:pt>
    <dgm:pt modelId="{E91A9330-7ECC-4740-B554-D81B7DBABF57}" type="pres">
      <dgm:prSet presAssocID="{2EB579BB-C1C8-4C46-9D0A-2CD57B4C7547}" presName="arrow1" presStyleLbl="fgShp" presStyleIdx="0" presStyleCnt="1" custScaleX="211053" custScaleY="158477" custLinFactNeighborX="356" custLinFactNeighborY="69060"/>
      <dgm:spPr>
        <a:solidFill>
          <a:schemeClr val="accent1">
            <a:lumMod val="50000"/>
          </a:schemeClr>
        </a:solidFill>
        <a:ln>
          <a:noFill/>
        </a:ln>
      </dgm:spPr>
    </dgm:pt>
    <dgm:pt modelId="{0D2AFA8F-557B-45A7-AF3D-0C1F12727219}" type="pres">
      <dgm:prSet presAssocID="{2EB579BB-C1C8-4C46-9D0A-2CD57B4C7547}" presName="rectangle" presStyleLbl="revTx" presStyleIdx="0" presStyleCnt="1">
        <dgm:presLayoutVars>
          <dgm:bulletEnabled val="1"/>
        </dgm:presLayoutVars>
      </dgm:prSet>
      <dgm:spPr/>
    </dgm:pt>
    <dgm:pt modelId="{853BB679-992A-4865-8AE4-D0C808C3931E}" type="pres">
      <dgm:prSet presAssocID="{2EB579BB-C1C8-4C46-9D0A-2CD57B4C7547}" presName="funnel" presStyleLbl="trAlignAcc1" presStyleIdx="0" presStyleCnt="1"/>
      <dgm:spPr>
        <a:solidFill>
          <a:schemeClr val="accent1">
            <a:lumMod val="50000"/>
            <a:alpha val="90000"/>
          </a:schemeClr>
        </a:solidFill>
        <a:ln>
          <a:solidFill>
            <a:schemeClr val="accent1">
              <a:lumMod val="50000"/>
            </a:schemeClr>
          </a:solidFill>
        </a:ln>
      </dgm:spPr>
    </dgm:pt>
  </dgm:ptLst>
  <dgm:cxnLst>
    <dgm:cxn modelId="{55721B39-6977-447D-8D49-D15FEF7789B0}" type="presOf" srcId="{2EB579BB-C1C8-4C46-9D0A-2CD57B4C7547}" destId="{3452EEEC-3932-4D7E-8657-8E894675A0ED}" srcOrd="0" destOrd="0" presId="urn:microsoft.com/office/officeart/2005/8/layout/funnel1"/>
    <dgm:cxn modelId="{5C2AF160-085F-4DC9-8132-6A512B6ED9AF}" type="presOf" srcId="{676FE25A-F672-47FC-946B-DC558FFF38F1}" destId="{0D2AFA8F-557B-45A7-AF3D-0C1F12727219}" srcOrd="0" destOrd="0" presId="urn:microsoft.com/office/officeart/2005/8/layout/funnel1"/>
    <dgm:cxn modelId="{094FC2BE-8447-40D9-84DF-306AFA19938E}" srcId="{2EB579BB-C1C8-4C46-9D0A-2CD57B4C7547}" destId="{676FE25A-F672-47FC-946B-DC558FFF38F1}" srcOrd="0" destOrd="0" parTransId="{5F975ACE-E992-4DDE-8016-5395AEDD1422}" sibTransId="{9ED23C8C-14C7-402A-A5C3-FEDFBE1B7F3D}"/>
    <dgm:cxn modelId="{9AD1FC54-8C1B-4E82-A6E3-B3B5097E1F2F}" type="presParOf" srcId="{3452EEEC-3932-4D7E-8657-8E894675A0ED}" destId="{C63BAD5F-6BAB-446F-B58D-48C9CB91A1B0}" srcOrd="0" destOrd="0" presId="urn:microsoft.com/office/officeart/2005/8/layout/funnel1"/>
    <dgm:cxn modelId="{13708CCB-F9E6-4C22-A842-31DEE124C178}" type="presParOf" srcId="{3452EEEC-3932-4D7E-8657-8E894675A0ED}" destId="{E91A9330-7ECC-4740-B554-D81B7DBABF57}" srcOrd="1" destOrd="0" presId="urn:microsoft.com/office/officeart/2005/8/layout/funnel1"/>
    <dgm:cxn modelId="{4461C81C-233B-42D7-8913-D3530E121827}" type="presParOf" srcId="{3452EEEC-3932-4D7E-8657-8E894675A0ED}" destId="{0D2AFA8F-557B-45A7-AF3D-0C1F12727219}" srcOrd="2" destOrd="0" presId="urn:microsoft.com/office/officeart/2005/8/layout/funnel1"/>
    <dgm:cxn modelId="{72EC8D24-97A4-4A0C-9B61-2DBB84CCAB2E}" type="presParOf" srcId="{3452EEEC-3932-4D7E-8657-8E894675A0ED}" destId="{853BB679-992A-4865-8AE4-D0C808C3931E}" srcOrd="3"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EB579BB-C1C8-4C46-9D0A-2CD57B4C7547}" type="doc">
      <dgm:prSet loTypeId="urn:microsoft.com/office/officeart/2005/8/layout/funnel1" loCatId="process" qsTypeId="urn:microsoft.com/office/officeart/2005/8/quickstyle/simple1" qsCatId="simple" csTypeId="urn:microsoft.com/office/officeart/2005/8/colors/accent0_3" csCatId="mainScheme" phldr="1"/>
      <dgm:spPr/>
      <dgm:t>
        <a:bodyPr/>
        <a:lstStyle/>
        <a:p>
          <a:endParaRPr lang="en-US"/>
        </a:p>
      </dgm:t>
    </dgm:pt>
    <dgm:pt modelId="{676FE25A-F672-47FC-946B-DC558FFF38F1}">
      <dgm:prSet phldrT="[Text]"/>
      <dgm:spPr/>
      <dgm:t>
        <a:bodyPr/>
        <a:lstStyle/>
        <a:p>
          <a:endParaRPr lang="en-US" dirty="0"/>
        </a:p>
      </dgm:t>
    </dgm:pt>
    <dgm:pt modelId="{5F975ACE-E992-4DDE-8016-5395AEDD1422}" type="parTrans" cxnId="{094FC2BE-8447-40D9-84DF-306AFA19938E}">
      <dgm:prSet/>
      <dgm:spPr/>
      <dgm:t>
        <a:bodyPr/>
        <a:lstStyle/>
        <a:p>
          <a:endParaRPr lang="en-US"/>
        </a:p>
      </dgm:t>
    </dgm:pt>
    <dgm:pt modelId="{9ED23C8C-14C7-402A-A5C3-FEDFBE1B7F3D}" type="sibTrans" cxnId="{094FC2BE-8447-40D9-84DF-306AFA19938E}">
      <dgm:prSet/>
      <dgm:spPr/>
      <dgm:t>
        <a:bodyPr/>
        <a:lstStyle/>
        <a:p>
          <a:endParaRPr lang="en-US"/>
        </a:p>
      </dgm:t>
    </dgm:pt>
    <dgm:pt modelId="{3452EEEC-3932-4D7E-8657-8E894675A0ED}" type="pres">
      <dgm:prSet presAssocID="{2EB579BB-C1C8-4C46-9D0A-2CD57B4C7547}" presName="Name0" presStyleCnt="0">
        <dgm:presLayoutVars>
          <dgm:chMax val="4"/>
          <dgm:resizeHandles val="exact"/>
        </dgm:presLayoutVars>
      </dgm:prSet>
      <dgm:spPr/>
    </dgm:pt>
    <dgm:pt modelId="{C63BAD5F-6BAB-446F-B58D-48C9CB91A1B0}" type="pres">
      <dgm:prSet presAssocID="{2EB579BB-C1C8-4C46-9D0A-2CD57B4C7547}" presName="ellipse" presStyleLbl="trBgShp" presStyleIdx="0" presStyleCnt="1"/>
      <dgm:spPr/>
    </dgm:pt>
    <dgm:pt modelId="{E91A9330-7ECC-4740-B554-D81B7DBABF57}" type="pres">
      <dgm:prSet presAssocID="{2EB579BB-C1C8-4C46-9D0A-2CD57B4C7547}" presName="arrow1" presStyleLbl="fgShp" presStyleIdx="0" presStyleCnt="1" custScaleX="211053" custScaleY="158477" custLinFactNeighborX="356" custLinFactNeighborY="69060"/>
      <dgm:spPr>
        <a:solidFill>
          <a:schemeClr val="accent2">
            <a:lumMod val="75000"/>
          </a:schemeClr>
        </a:solidFill>
        <a:ln>
          <a:noFill/>
        </a:ln>
      </dgm:spPr>
    </dgm:pt>
    <dgm:pt modelId="{0D2AFA8F-557B-45A7-AF3D-0C1F12727219}" type="pres">
      <dgm:prSet presAssocID="{2EB579BB-C1C8-4C46-9D0A-2CD57B4C7547}" presName="rectangle" presStyleLbl="revTx" presStyleIdx="0" presStyleCnt="1">
        <dgm:presLayoutVars>
          <dgm:bulletEnabled val="1"/>
        </dgm:presLayoutVars>
      </dgm:prSet>
      <dgm:spPr/>
    </dgm:pt>
    <dgm:pt modelId="{853BB679-992A-4865-8AE4-D0C808C3931E}" type="pres">
      <dgm:prSet presAssocID="{2EB579BB-C1C8-4C46-9D0A-2CD57B4C7547}" presName="funnel" presStyleLbl="trAlignAcc1" presStyleIdx="0" presStyleCnt="1"/>
      <dgm:spPr>
        <a:solidFill>
          <a:schemeClr val="accent2">
            <a:lumMod val="75000"/>
            <a:alpha val="90000"/>
          </a:schemeClr>
        </a:solidFill>
        <a:ln>
          <a:noFill/>
        </a:ln>
      </dgm:spPr>
    </dgm:pt>
  </dgm:ptLst>
  <dgm:cxnLst>
    <dgm:cxn modelId="{55721B39-6977-447D-8D49-D15FEF7789B0}" type="presOf" srcId="{2EB579BB-C1C8-4C46-9D0A-2CD57B4C7547}" destId="{3452EEEC-3932-4D7E-8657-8E894675A0ED}" srcOrd="0" destOrd="0" presId="urn:microsoft.com/office/officeart/2005/8/layout/funnel1"/>
    <dgm:cxn modelId="{5C2AF160-085F-4DC9-8132-6A512B6ED9AF}" type="presOf" srcId="{676FE25A-F672-47FC-946B-DC558FFF38F1}" destId="{0D2AFA8F-557B-45A7-AF3D-0C1F12727219}" srcOrd="0" destOrd="0" presId="urn:microsoft.com/office/officeart/2005/8/layout/funnel1"/>
    <dgm:cxn modelId="{094FC2BE-8447-40D9-84DF-306AFA19938E}" srcId="{2EB579BB-C1C8-4C46-9D0A-2CD57B4C7547}" destId="{676FE25A-F672-47FC-946B-DC558FFF38F1}" srcOrd="0" destOrd="0" parTransId="{5F975ACE-E992-4DDE-8016-5395AEDD1422}" sibTransId="{9ED23C8C-14C7-402A-A5C3-FEDFBE1B7F3D}"/>
    <dgm:cxn modelId="{9AD1FC54-8C1B-4E82-A6E3-B3B5097E1F2F}" type="presParOf" srcId="{3452EEEC-3932-4D7E-8657-8E894675A0ED}" destId="{C63BAD5F-6BAB-446F-B58D-48C9CB91A1B0}" srcOrd="0" destOrd="0" presId="urn:microsoft.com/office/officeart/2005/8/layout/funnel1"/>
    <dgm:cxn modelId="{13708CCB-F9E6-4C22-A842-31DEE124C178}" type="presParOf" srcId="{3452EEEC-3932-4D7E-8657-8E894675A0ED}" destId="{E91A9330-7ECC-4740-B554-D81B7DBABF57}" srcOrd="1" destOrd="0" presId="urn:microsoft.com/office/officeart/2005/8/layout/funnel1"/>
    <dgm:cxn modelId="{4461C81C-233B-42D7-8913-D3530E121827}" type="presParOf" srcId="{3452EEEC-3932-4D7E-8657-8E894675A0ED}" destId="{0D2AFA8F-557B-45A7-AF3D-0C1F12727219}" srcOrd="2" destOrd="0" presId="urn:microsoft.com/office/officeart/2005/8/layout/funnel1"/>
    <dgm:cxn modelId="{72EC8D24-97A4-4A0C-9B61-2DBB84CCAB2E}" type="presParOf" srcId="{3452EEEC-3932-4D7E-8657-8E894675A0ED}" destId="{853BB679-992A-4865-8AE4-D0C808C3931E}" srcOrd="3" destOrd="0" presId="urn:microsoft.com/office/officeart/2005/8/layout/funnel1"/>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EB579BB-C1C8-4C46-9D0A-2CD57B4C7547}" type="doc">
      <dgm:prSet loTypeId="urn:microsoft.com/office/officeart/2005/8/layout/funnel1" loCatId="process" qsTypeId="urn:microsoft.com/office/officeart/2005/8/quickstyle/simple1" qsCatId="simple" csTypeId="urn:microsoft.com/office/officeart/2005/8/colors/accent0_3" csCatId="mainScheme" phldr="1"/>
      <dgm:spPr/>
      <dgm:t>
        <a:bodyPr/>
        <a:lstStyle/>
        <a:p>
          <a:endParaRPr lang="en-US"/>
        </a:p>
      </dgm:t>
    </dgm:pt>
    <dgm:pt modelId="{676FE25A-F672-47FC-946B-DC558FFF38F1}">
      <dgm:prSet phldrT="[Text]"/>
      <dgm:spPr/>
      <dgm:t>
        <a:bodyPr/>
        <a:lstStyle/>
        <a:p>
          <a:endParaRPr lang="en-US" dirty="0"/>
        </a:p>
      </dgm:t>
    </dgm:pt>
    <dgm:pt modelId="{9ED23C8C-14C7-402A-A5C3-FEDFBE1B7F3D}" type="sibTrans" cxnId="{094FC2BE-8447-40D9-84DF-306AFA19938E}">
      <dgm:prSet/>
      <dgm:spPr/>
      <dgm:t>
        <a:bodyPr/>
        <a:lstStyle/>
        <a:p>
          <a:endParaRPr lang="en-US"/>
        </a:p>
      </dgm:t>
    </dgm:pt>
    <dgm:pt modelId="{5F975ACE-E992-4DDE-8016-5395AEDD1422}" type="parTrans" cxnId="{094FC2BE-8447-40D9-84DF-306AFA19938E}">
      <dgm:prSet/>
      <dgm:spPr/>
      <dgm:t>
        <a:bodyPr/>
        <a:lstStyle/>
        <a:p>
          <a:endParaRPr lang="en-US"/>
        </a:p>
      </dgm:t>
    </dgm:pt>
    <dgm:pt modelId="{3452EEEC-3932-4D7E-8657-8E894675A0ED}" type="pres">
      <dgm:prSet presAssocID="{2EB579BB-C1C8-4C46-9D0A-2CD57B4C7547}" presName="Name0" presStyleCnt="0">
        <dgm:presLayoutVars>
          <dgm:chMax val="4"/>
          <dgm:resizeHandles val="exact"/>
        </dgm:presLayoutVars>
      </dgm:prSet>
      <dgm:spPr/>
    </dgm:pt>
    <dgm:pt modelId="{C63BAD5F-6BAB-446F-B58D-48C9CB91A1B0}" type="pres">
      <dgm:prSet presAssocID="{2EB579BB-C1C8-4C46-9D0A-2CD57B4C7547}" presName="ellipse" presStyleLbl="trBgShp" presStyleIdx="0" presStyleCnt="1"/>
      <dgm:spPr/>
    </dgm:pt>
    <dgm:pt modelId="{E91A9330-7ECC-4740-B554-D81B7DBABF57}" type="pres">
      <dgm:prSet presAssocID="{2EB579BB-C1C8-4C46-9D0A-2CD57B4C7547}" presName="arrow1" presStyleLbl="fgShp" presStyleIdx="0" presStyleCnt="1" custScaleX="211053" custScaleY="158477" custLinFactNeighborX="356" custLinFactNeighborY="69060"/>
      <dgm:spPr>
        <a:solidFill>
          <a:schemeClr val="accent5">
            <a:lumMod val="75000"/>
          </a:schemeClr>
        </a:solidFill>
        <a:ln>
          <a:noFill/>
        </a:ln>
      </dgm:spPr>
    </dgm:pt>
    <dgm:pt modelId="{0D2AFA8F-557B-45A7-AF3D-0C1F12727219}" type="pres">
      <dgm:prSet presAssocID="{2EB579BB-C1C8-4C46-9D0A-2CD57B4C7547}" presName="rectangle" presStyleLbl="revTx" presStyleIdx="0" presStyleCnt="1">
        <dgm:presLayoutVars>
          <dgm:bulletEnabled val="1"/>
        </dgm:presLayoutVars>
      </dgm:prSet>
      <dgm:spPr/>
    </dgm:pt>
    <dgm:pt modelId="{853BB679-992A-4865-8AE4-D0C808C3931E}" type="pres">
      <dgm:prSet presAssocID="{2EB579BB-C1C8-4C46-9D0A-2CD57B4C7547}" presName="funnel" presStyleLbl="trAlignAcc1" presStyleIdx="0" presStyleCnt="1"/>
      <dgm:spPr>
        <a:solidFill>
          <a:schemeClr val="accent5">
            <a:lumMod val="75000"/>
            <a:alpha val="90000"/>
          </a:schemeClr>
        </a:solidFill>
        <a:ln>
          <a:solidFill>
            <a:schemeClr val="accent6">
              <a:lumMod val="50000"/>
              <a:alpha val="20000"/>
            </a:schemeClr>
          </a:solidFill>
        </a:ln>
      </dgm:spPr>
    </dgm:pt>
  </dgm:ptLst>
  <dgm:cxnLst>
    <dgm:cxn modelId="{55721B39-6977-447D-8D49-D15FEF7789B0}" type="presOf" srcId="{2EB579BB-C1C8-4C46-9D0A-2CD57B4C7547}" destId="{3452EEEC-3932-4D7E-8657-8E894675A0ED}" srcOrd="0" destOrd="0" presId="urn:microsoft.com/office/officeart/2005/8/layout/funnel1"/>
    <dgm:cxn modelId="{5C2AF160-085F-4DC9-8132-6A512B6ED9AF}" type="presOf" srcId="{676FE25A-F672-47FC-946B-DC558FFF38F1}" destId="{0D2AFA8F-557B-45A7-AF3D-0C1F12727219}" srcOrd="0" destOrd="0" presId="urn:microsoft.com/office/officeart/2005/8/layout/funnel1"/>
    <dgm:cxn modelId="{094FC2BE-8447-40D9-84DF-306AFA19938E}" srcId="{2EB579BB-C1C8-4C46-9D0A-2CD57B4C7547}" destId="{676FE25A-F672-47FC-946B-DC558FFF38F1}" srcOrd="0" destOrd="0" parTransId="{5F975ACE-E992-4DDE-8016-5395AEDD1422}" sibTransId="{9ED23C8C-14C7-402A-A5C3-FEDFBE1B7F3D}"/>
    <dgm:cxn modelId="{9AD1FC54-8C1B-4E82-A6E3-B3B5097E1F2F}" type="presParOf" srcId="{3452EEEC-3932-4D7E-8657-8E894675A0ED}" destId="{C63BAD5F-6BAB-446F-B58D-48C9CB91A1B0}" srcOrd="0" destOrd="0" presId="urn:microsoft.com/office/officeart/2005/8/layout/funnel1"/>
    <dgm:cxn modelId="{13708CCB-F9E6-4C22-A842-31DEE124C178}" type="presParOf" srcId="{3452EEEC-3932-4D7E-8657-8E894675A0ED}" destId="{E91A9330-7ECC-4740-B554-D81B7DBABF57}" srcOrd="1" destOrd="0" presId="urn:microsoft.com/office/officeart/2005/8/layout/funnel1"/>
    <dgm:cxn modelId="{4461C81C-233B-42D7-8913-D3530E121827}" type="presParOf" srcId="{3452EEEC-3932-4D7E-8657-8E894675A0ED}" destId="{0D2AFA8F-557B-45A7-AF3D-0C1F12727219}" srcOrd="2" destOrd="0" presId="urn:microsoft.com/office/officeart/2005/8/layout/funnel1"/>
    <dgm:cxn modelId="{72EC8D24-97A4-4A0C-9B61-2DBB84CCAB2E}" type="presParOf" srcId="{3452EEEC-3932-4D7E-8657-8E894675A0ED}" destId="{853BB679-992A-4865-8AE4-D0C808C3931E}" srcOrd="3" destOrd="0" presId="urn:microsoft.com/office/officeart/2005/8/layout/funnel1"/>
  </dgm:cxnLst>
  <dgm:bg/>
  <dgm:whole/>
  <dgm:extLst>
    <a:ext uri="http://schemas.microsoft.com/office/drawing/2008/diagram">
      <dsp:dataModelExt xmlns:dsp="http://schemas.microsoft.com/office/drawing/2008/diagram" relId="rId1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BAD5F-6BAB-446F-B58D-48C9CB91A1B0}">
      <dsp:nvSpPr>
        <dsp:cNvPr id="0" name=""/>
        <dsp:cNvSpPr/>
      </dsp:nvSpPr>
      <dsp:spPr>
        <a:xfrm>
          <a:off x="450570" y="56799"/>
          <a:ext cx="1127260" cy="391482"/>
        </a:xfrm>
        <a:prstGeom prst="ellipse">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1A9330-7ECC-4740-B554-D81B7DBABF57}">
      <dsp:nvSpPr>
        <dsp:cNvPr id="0" name=""/>
        <dsp:cNvSpPr/>
      </dsp:nvSpPr>
      <dsp:spPr>
        <a:xfrm>
          <a:off x="786191" y="1071085"/>
          <a:ext cx="461069" cy="221575"/>
        </a:xfrm>
        <a:prstGeom prst="downArrow">
          <a:avLst/>
        </a:prstGeom>
        <a:solidFill>
          <a:schemeClr val="accent1">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D2AFA8F-557B-45A7-AF3D-0C1F12727219}">
      <dsp:nvSpPr>
        <dsp:cNvPr id="0" name=""/>
        <dsp:cNvSpPr/>
      </dsp:nvSpPr>
      <dsp:spPr>
        <a:xfrm>
          <a:off x="491641" y="1127260"/>
          <a:ext cx="1048614" cy="262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491641" y="1127260"/>
        <a:ext cx="1048614" cy="262153"/>
      </dsp:txXfrm>
    </dsp:sp>
    <dsp:sp modelId="{853BB679-992A-4865-8AE4-D0C808C3931E}">
      <dsp:nvSpPr>
        <dsp:cNvPr id="0" name=""/>
        <dsp:cNvSpPr/>
      </dsp:nvSpPr>
      <dsp:spPr>
        <a:xfrm>
          <a:off x="404256" y="8738"/>
          <a:ext cx="1223383" cy="978707"/>
        </a:xfrm>
        <a:prstGeom prst="funnel">
          <a:avLst/>
        </a:prstGeom>
        <a:solidFill>
          <a:schemeClr val="accent1">
            <a:lumMod val="50000"/>
            <a:alpha val="90000"/>
          </a:schemeClr>
        </a:solidFill>
        <a:ln w="6350" cap="flat" cmpd="sng" algn="ctr">
          <a:solidFill>
            <a:schemeClr val="accent1">
              <a:lumMod val="5000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BAD5F-6BAB-446F-B58D-48C9CB91A1B0}">
      <dsp:nvSpPr>
        <dsp:cNvPr id="0" name=""/>
        <dsp:cNvSpPr/>
      </dsp:nvSpPr>
      <dsp:spPr>
        <a:xfrm>
          <a:off x="450570" y="56799"/>
          <a:ext cx="1127260" cy="391482"/>
        </a:xfrm>
        <a:prstGeom prst="ellipse">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1A9330-7ECC-4740-B554-D81B7DBABF57}">
      <dsp:nvSpPr>
        <dsp:cNvPr id="0" name=""/>
        <dsp:cNvSpPr/>
      </dsp:nvSpPr>
      <dsp:spPr>
        <a:xfrm>
          <a:off x="786191" y="1071085"/>
          <a:ext cx="461069" cy="221575"/>
        </a:xfrm>
        <a:prstGeom prst="downArrow">
          <a:avLst/>
        </a:prstGeom>
        <a:solidFill>
          <a:schemeClr val="accent2">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D2AFA8F-557B-45A7-AF3D-0C1F12727219}">
      <dsp:nvSpPr>
        <dsp:cNvPr id="0" name=""/>
        <dsp:cNvSpPr/>
      </dsp:nvSpPr>
      <dsp:spPr>
        <a:xfrm>
          <a:off x="491641" y="1127260"/>
          <a:ext cx="1048614" cy="262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491641" y="1127260"/>
        <a:ext cx="1048614" cy="262153"/>
      </dsp:txXfrm>
    </dsp:sp>
    <dsp:sp modelId="{853BB679-992A-4865-8AE4-D0C808C3931E}">
      <dsp:nvSpPr>
        <dsp:cNvPr id="0" name=""/>
        <dsp:cNvSpPr/>
      </dsp:nvSpPr>
      <dsp:spPr>
        <a:xfrm>
          <a:off x="404256" y="8738"/>
          <a:ext cx="1223383" cy="978707"/>
        </a:xfrm>
        <a:prstGeom prst="funnel">
          <a:avLst/>
        </a:prstGeom>
        <a:solidFill>
          <a:schemeClr val="accent2">
            <a:lumMod val="75000"/>
            <a:alpha val="90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BAD5F-6BAB-446F-B58D-48C9CB91A1B0}">
      <dsp:nvSpPr>
        <dsp:cNvPr id="0" name=""/>
        <dsp:cNvSpPr/>
      </dsp:nvSpPr>
      <dsp:spPr>
        <a:xfrm>
          <a:off x="450570" y="56799"/>
          <a:ext cx="1127260" cy="391482"/>
        </a:xfrm>
        <a:prstGeom prst="ellipse">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1A9330-7ECC-4740-B554-D81B7DBABF57}">
      <dsp:nvSpPr>
        <dsp:cNvPr id="0" name=""/>
        <dsp:cNvSpPr/>
      </dsp:nvSpPr>
      <dsp:spPr>
        <a:xfrm>
          <a:off x="786191" y="1071085"/>
          <a:ext cx="461069" cy="221575"/>
        </a:xfrm>
        <a:prstGeom prst="downArrow">
          <a:avLst/>
        </a:prstGeom>
        <a:solidFill>
          <a:schemeClr val="accent5">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D2AFA8F-557B-45A7-AF3D-0C1F12727219}">
      <dsp:nvSpPr>
        <dsp:cNvPr id="0" name=""/>
        <dsp:cNvSpPr/>
      </dsp:nvSpPr>
      <dsp:spPr>
        <a:xfrm>
          <a:off x="491641" y="1127260"/>
          <a:ext cx="1048614" cy="262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491641" y="1127260"/>
        <a:ext cx="1048614" cy="262153"/>
      </dsp:txXfrm>
    </dsp:sp>
    <dsp:sp modelId="{853BB679-992A-4865-8AE4-D0C808C3931E}">
      <dsp:nvSpPr>
        <dsp:cNvPr id="0" name=""/>
        <dsp:cNvSpPr/>
      </dsp:nvSpPr>
      <dsp:spPr>
        <a:xfrm>
          <a:off x="404256" y="8738"/>
          <a:ext cx="1223383" cy="978707"/>
        </a:xfrm>
        <a:prstGeom prst="funnel">
          <a:avLst/>
        </a:prstGeom>
        <a:solidFill>
          <a:schemeClr val="accent5">
            <a:lumMod val="75000"/>
            <a:alpha val="90000"/>
          </a:schemeClr>
        </a:solidFill>
        <a:ln w="6350" cap="flat" cmpd="sng" algn="ctr">
          <a:solidFill>
            <a:schemeClr val="accent6">
              <a:lumMod val="50000"/>
              <a:alpha val="2000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477ECD-2639-48C0-9F0C-244A1F701095}"/>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EFAA789F-7274-4C7F-94C2-B2C62A504D45}"/>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C78B783-8667-4D84-9916-563EA3783187}" type="datetimeFigureOut">
              <a:rPr lang="en-US" smtClean="0"/>
              <a:t>12/1/2020</a:t>
            </a:fld>
            <a:endParaRPr lang="en-US"/>
          </a:p>
        </p:txBody>
      </p:sp>
      <p:sp>
        <p:nvSpPr>
          <p:cNvPr id="4" name="Footer Placeholder 3">
            <a:extLst>
              <a:ext uri="{FF2B5EF4-FFF2-40B4-BE49-F238E27FC236}">
                <a16:creationId xmlns:a16="http://schemas.microsoft.com/office/drawing/2014/main" id="{F64C7646-97AF-42F1-800E-E695E6A2658E}"/>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4E4801D-FD27-45FF-8A8B-DE983B7AF406}"/>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3722F41-AFB1-4F60-A79F-7927259DA03B}" type="slidenum">
              <a:rPr lang="en-US" smtClean="0"/>
              <a:t>‹#›</a:t>
            </a:fld>
            <a:endParaRPr lang="en-US"/>
          </a:p>
        </p:txBody>
      </p:sp>
    </p:spTree>
    <p:extLst>
      <p:ext uri="{BB962C8B-B14F-4D97-AF65-F5344CB8AC3E}">
        <p14:creationId xmlns:p14="http://schemas.microsoft.com/office/powerpoint/2010/main" val="644028555"/>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9D7BAC9-E3E8-484D-B82F-8598440F3133}" type="datetimeFigureOut">
              <a:rPr lang="en-US" smtClean="0"/>
              <a:t>12/1/2020</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8464418-ABC8-4147-8823-9716920390BF}" type="slidenum">
              <a:rPr lang="en-US" smtClean="0"/>
              <a:t>‹#›</a:t>
            </a:fld>
            <a:endParaRPr lang="en-US" dirty="0"/>
          </a:p>
        </p:txBody>
      </p:sp>
    </p:spTree>
    <p:extLst>
      <p:ext uri="{BB962C8B-B14F-4D97-AF65-F5344CB8AC3E}">
        <p14:creationId xmlns:p14="http://schemas.microsoft.com/office/powerpoint/2010/main" val="2721602933"/>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Thank you for allowing some time to let me talk about the Project Prioritization and Scoping Tool.  Charlie and I are going to focus on the weights that are applied to the scoring criteria used to evaluate and compare projects and how those projects developed and used.  You were probably expecting Brad Hofer, but Brad has moved to the ROW Bureau and I get to continue the development of this cool tool.  </a:t>
            </a:r>
          </a:p>
        </p:txBody>
      </p:sp>
      <p:sp>
        <p:nvSpPr>
          <p:cNvPr id="5" name="Footer Placeholder 4">
            <a:extLst>
              <a:ext uri="{FF2B5EF4-FFF2-40B4-BE49-F238E27FC236}">
                <a16:creationId xmlns:a16="http://schemas.microsoft.com/office/drawing/2014/main" id="{3D18E0FD-C73F-4351-8C1F-E9567E5EA54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802972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597A35C4-91F4-4F8C-8875-2AA9C363E0DD}"/>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748133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Each bridge if evaluated to determine its score based on condition, age, and deck area.  Thresholds for poor conditions or very old age are also identified.</a:t>
            </a:r>
          </a:p>
          <a:p>
            <a:endParaRPr lang="en-US" dirty="0"/>
          </a:p>
        </p:txBody>
      </p:sp>
      <p:sp>
        <p:nvSpPr>
          <p:cNvPr id="5" name="Footer Placeholder 4">
            <a:extLst>
              <a:ext uri="{FF2B5EF4-FFF2-40B4-BE49-F238E27FC236}">
                <a16:creationId xmlns:a16="http://schemas.microsoft.com/office/drawing/2014/main" id="{8AEA1BDE-FF47-421C-B159-4439A90D224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241307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F2308816-E06E-4ED3-90DB-B141701C5E73}"/>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4017892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mobility score is a measure of how efficiently traffic moves within the project area.  The score is derived by evaluating accessibility, cross road density, real time and historical delays, and traffic incidents within the project area </a:t>
            </a:r>
          </a:p>
          <a:p>
            <a:endParaRPr lang="en-US" dirty="0"/>
          </a:p>
        </p:txBody>
      </p:sp>
      <p:sp>
        <p:nvSpPr>
          <p:cNvPr id="5" name="Footer Placeholder 4">
            <a:extLst>
              <a:ext uri="{FF2B5EF4-FFF2-40B4-BE49-F238E27FC236}">
                <a16:creationId xmlns:a16="http://schemas.microsoft.com/office/drawing/2014/main" id="{3634F61F-51E2-4256-BC91-E61DC9012F0E}"/>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222344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AA547A78-1FCF-455F-BC27-B30EBB4060DD}"/>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4152360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Each project is assigned a freight score based on the percentage of freight traffic and proximity to bottlenecks.</a:t>
            </a:r>
          </a:p>
          <a:p>
            <a:endParaRPr lang="en-US" dirty="0"/>
          </a:p>
        </p:txBody>
      </p:sp>
      <p:sp>
        <p:nvSpPr>
          <p:cNvPr id="5" name="Footer Placeholder 4">
            <a:extLst>
              <a:ext uri="{FF2B5EF4-FFF2-40B4-BE49-F238E27FC236}">
                <a16:creationId xmlns:a16="http://schemas.microsoft.com/office/drawing/2014/main" id="{4D82070E-63AB-40F2-BE1B-528A7E1D1241}"/>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67925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99F0DA70-EEA4-46AD-8362-F3F3A6D28F0E}"/>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404633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Road classification score indicates a road’s importance in the overall system.  Scoring is based on the commercial/Industrial Network (CIN) and the Federal Functional Class of the roadway</a:t>
            </a:r>
          </a:p>
          <a:p>
            <a:endParaRPr lang="en-US" dirty="0"/>
          </a:p>
        </p:txBody>
      </p:sp>
      <p:sp>
        <p:nvSpPr>
          <p:cNvPr id="5" name="Footer Placeholder 4">
            <a:extLst>
              <a:ext uri="{FF2B5EF4-FFF2-40B4-BE49-F238E27FC236}">
                <a16:creationId xmlns:a16="http://schemas.microsoft.com/office/drawing/2014/main" id="{F1AA449B-C29C-41F6-BF39-141C26D6AA68}"/>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765330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end up back here with the tool criteria and the weights that each one has in the composite score.  So where do these percentages come from?</a:t>
            </a:r>
          </a:p>
        </p:txBody>
      </p:sp>
      <p:sp>
        <p:nvSpPr>
          <p:cNvPr id="5" name="Footer Placeholder 4">
            <a:extLst>
              <a:ext uri="{FF2B5EF4-FFF2-40B4-BE49-F238E27FC236}">
                <a16:creationId xmlns:a16="http://schemas.microsoft.com/office/drawing/2014/main" id="{74AA981A-5767-4C2E-BCAD-BBCE9A5A6AA6}"/>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318191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words how do we set the Criteria Weighting?  In 2018 DOT staff had an extensive workshop to establish weights.  All major functional DOT groups were represented and the results are the percentages shown.</a:t>
            </a:r>
          </a:p>
        </p:txBody>
      </p:sp>
      <p:sp>
        <p:nvSpPr>
          <p:cNvPr id="5" name="Footer Placeholder 4">
            <a:extLst>
              <a:ext uri="{FF2B5EF4-FFF2-40B4-BE49-F238E27FC236}">
                <a16:creationId xmlns:a16="http://schemas.microsoft.com/office/drawing/2014/main" id="{4D2211F9-2857-43E6-8A2F-AF89EBAC830B}"/>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524133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Transportation Asset Management is bigger than the tool but the tool can be an integral part of the process.  If we are able to be Policy Driven, Performance Based using Quality Information and be Transparent and Accountable we get to the point of Trades-Offs where we can weigh all of the information and end up with the best path forward, resulting in the best use of our limited resources.  The Prioritization and Scoping Tool is part of our system to make sure we follow these principles and practice good Transportation Asset Management.</a:t>
            </a:r>
          </a:p>
        </p:txBody>
      </p:sp>
      <p:sp>
        <p:nvSpPr>
          <p:cNvPr id="5" name="Footer Placeholder 4">
            <a:extLst>
              <a:ext uri="{FF2B5EF4-FFF2-40B4-BE49-F238E27FC236}">
                <a16:creationId xmlns:a16="http://schemas.microsoft.com/office/drawing/2014/main" id="{E5C0746D-FC22-4705-BCC3-9EF89585DBAC}"/>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536192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2018, Commissioners attended a workshop to determine the criteria weights.  and resulting weightings were very similar to the DOT staff weightings and all were within 2% and 5 of the 7 were within 1%.   So there was a general consensus on the weight each criteria should have.</a:t>
            </a:r>
          </a:p>
        </p:txBody>
      </p:sp>
      <p:sp>
        <p:nvSpPr>
          <p:cNvPr id="5" name="Footer Placeholder 4">
            <a:extLst>
              <a:ext uri="{FF2B5EF4-FFF2-40B4-BE49-F238E27FC236}">
                <a16:creationId xmlns:a16="http://schemas.microsoft.com/office/drawing/2014/main" id="{E658EFD7-4D07-4A80-80C5-722C81584130}"/>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661035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in 2020 the commissioners were again asked to weigh the criteria and the completely independent results were identical to the earlier commission numbers.  So we have 3 different rankings and resulting weightings of the criteria are very consistent.</a:t>
            </a:r>
          </a:p>
        </p:txBody>
      </p:sp>
      <p:sp>
        <p:nvSpPr>
          <p:cNvPr id="5" name="Footer Placeholder 4">
            <a:extLst>
              <a:ext uri="{FF2B5EF4-FFF2-40B4-BE49-F238E27FC236}">
                <a16:creationId xmlns:a16="http://schemas.microsoft.com/office/drawing/2014/main" id="{09F990E5-3FC7-42C7-A914-D70E19A9952A}"/>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005858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want to consider Economic growth and development when evaluating where to invest in the transportation system.  Several of the criteria we use for project evaluation do correlate with economic growth.  They do tend to be lagging indicators, for example, as an area develops and traffic counts increase the Traffic criteria will indicate increasing infrastructure needs after the growth.  Another example is a low freight score resulting from high truck traffic  and bottlenecks that may be a hinderance to growth but improving the Freight score for particular roads by investing in improvements may or may not lead to economic development and growth.  All of the criteria have some relationship to ED&amp;G but the 4 identified have a higher correlation to ED&amp;G, those 4 are Freight, Traffic, Mobility, and Road Class.</a:t>
            </a:r>
          </a:p>
        </p:txBody>
      </p:sp>
      <p:sp>
        <p:nvSpPr>
          <p:cNvPr id="5" name="Footer Placeholder 4">
            <a:extLst>
              <a:ext uri="{FF2B5EF4-FFF2-40B4-BE49-F238E27FC236}">
                <a16:creationId xmlns:a16="http://schemas.microsoft.com/office/drawing/2014/main" id="{EADB7212-762B-4D52-BC5D-C2EF4205B9E4}"/>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489277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helps to show that criteria like population growth, Workforce quality, Local economic development policies are considered factors and can be Leading Indicators of ED&amp;G.  The transportation sector can have impacts on development but rarely is a driver.</a:t>
            </a:r>
          </a:p>
        </p:txBody>
      </p:sp>
      <p:sp>
        <p:nvSpPr>
          <p:cNvPr id="5" name="Footer Placeholder 4">
            <a:extLst>
              <a:ext uri="{FF2B5EF4-FFF2-40B4-BE49-F238E27FC236}">
                <a16:creationId xmlns:a16="http://schemas.microsoft.com/office/drawing/2014/main" id="{9B654042-0C3F-4196-A2EB-AFDC124FBA7B}"/>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4234139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the criteria and weightings are reports that can be used to compare projects on a data driven empirical basis and be a guide for projects to include in future programs.</a:t>
            </a:r>
          </a:p>
        </p:txBody>
      </p:sp>
      <p:sp>
        <p:nvSpPr>
          <p:cNvPr id="5" name="Footer Placeholder 4">
            <a:extLst>
              <a:ext uri="{FF2B5EF4-FFF2-40B4-BE49-F238E27FC236}">
                <a16:creationId xmlns:a16="http://schemas.microsoft.com/office/drawing/2014/main" id="{2455CEF4-B972-4DBB-A488-81DF346AF063}"/>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726140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These tables clearly show the overall scores and what the data indicated reasons for those scores are in relation to the individual criteria.</a:t>
            </a:r>
          </a:p>
          <a:p>
            <a:endParaRPr lang="en-US" dirty="0"/>
          </a:p>
        </p:txBody>
      </p:sp>
      <p:sp>
        <p:nvSpPr>
          <p:cNvPr id="5" name="Footer Placeholder 4">
            <a:extLst>
              <a:ext uri="{FF2B5EF4-FFF2-40B4-BE49-F238E27FC236}">
                <a16:creationId xmlns:a16="http://schemas.microsoft.com/office/drawing/2014/main" id="{1CE29148-DD24-4325-8D79-FD2EB9FF1E3D}"/>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887361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So here we are back at the map with all of these projects that are ranked and can be evaluated based on criteria that are weighted to give us a data driven ranking through the prioritization of factors that are deemed the most important.  So our tool is on part of the process to achieve the best Transportation Asset Management within the limits of our budget.</a:t>
            </a:r>
          </a:p>
          <a:p>
            <a:endParaRPr lang="en-US" dirty="0"/>
          </a:p>
        </p:txBody>
      </p:sp>
      <p:sp>
        <p:nvSpPr>
          <p:cNvPr id="5" name="Footer Placeholder 4">
            <a:extLst>
              <a:ext uri="{FF2B5EF4-FFF2-40B4-BE49-F238E27FC236}">
                <a16:creationId xmlns:a16="http://schemas.microsoft.com/office/drawing/2014/main" id="{47928CCE-CE87-40E2-899E-133310FC1AB8}"/>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183001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Charlie will now address the use of the tool in our decision process and our project </a:t>
            </a:r>
            <a:r>
              <a:rPr lang="en-US"/>
              <a:t>prioritization process.</a:t>
            </a:r>
            <a:endParaRPr lang="en-US" dirty="0"/>
          </a:p>
          <a:p>
            <a:endParaRPr lang="en-US" dirty="0"/>
          </a:p>
        </p:txBody>
      </p:sp>
      <p:sp>
        <p:nvSpPr>
          <p:cNvPr id="5" name="Footer Placeholder 4">
            <a:extLst>
              <a:ext uri="{FF2B5EF4-FFF2-40B4-BE49-F238E27FC236}">
                <a16:creationId xmlns:a16="http://schemas.microsoft.com/office/drawing/2014/main" id="{E031B014-D5EE-4246-868E-3FEA1CDAAC6D}"/>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527913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977761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87143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So we can put a bunch of proposed projects in a tool and get a nice map like this, but how do we evaluate all of these to produce an asset management plan for the future.  The answer is to score them and be able to compare them with other scores to get an initial ranking of projects to consider.</a:t>
            </a:r>
          </a:p>
          <a:p>
            <a:endParaRPr lang="en-US" dirty="0"/>
          </a:p>
        </p:txBody>
      </p:sp>
      <p:sp>
        <p:nvSpPr>
          <p:cNvPr id="5" name="Footer Placeholder 4">
            <a:extLst>
              <a:ext uri="{FF2B5EF4-FFF2-40B4-BE49-F238E27FC236}">
                <a16:creationId xmlns:a16="http://schemas.microsoft.com/office/drawing/2014/main" id="{4340415F-9325-499B-95E1-0D329A5C53A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341698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set of 7 criteria that are used to evaluate projects, these scores are then modified by the weighting factor to come up with a composite score.  The composite scores are used as well as the scores for individual criteria in the evaluations of future projects.  You have probably seen this graphic before, this was Brad Hofer’s baby, that I have adopted.  I would like to go into a little explanation of the criteria and the weighting factors that you see here.</a:t>
            </a:r>
          </a:p>
        </p:txBody>
      </p:sp>
      <p:sp>
        <p:nvSpPr>
          <p:cNvPr id="5" name="Footer Placeholder 4">
            <a:extLst>
              <a:ext uri="{FF2B5EF4-FFF2-40B4-BE49-F238E27FC236}">
                <a16:creationId xmlns:a16="http://schemas.microsoft.com/office/drawing/2014/main" id="{A245ABB7-4BD3-471A-937B-2DF270C0CA72}"/>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796361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data is evaluated to determine its score based on the weighted average crash rates from intersection to intersection giving more weight to fatal and injury crashes</a:t>
            </a:r>
          </a:p>
        </p:txBody>
      </p:sp>
      <p:sp>
        <p:nvSpPr>
          <p:cNvPr id="5" name="Footer Placeholder 4">
            <a:extLst>
              <a:ext uri="{FF2B5EF4-FFF2-40B4-BE49-F238E27FC236}">
                <a16:creationId xmlns:a16="http://schemas.microsoft.com/office/drawing/2014/main" id="{3E04D8F1-272A-4D9B-B79D-18E3156DFBDB}"/>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246545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A2EC5D72-5EB2-4343-8721-3A00A2CEF255}"/>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78585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Each section of pavement is evaluated to determine its score based on the pavement condition index, and adjustments based on smoothness and other factors.</a:t>
            </a:r>
          </a:p>
          <a:p>
            <a:endParaRPr lang="en-US" dirty="0"/>
          </a:p>
        </p:txBody>
      </p:sp>
      <p:sp>
        <p:nvSpPr>
          <p:cNvPr id="5" name="Footer Placeholder 4">
            <a:extLst>
              <a:ext uri="{FF2B5EF4-FFF2-40B4-BE49-F238E27FC236}">
                <a16:creationId xmlns:a16="http://schemas.microsoft.com/office/drawing/2014/main" id="{E96F0545-85C7-4C0F-85F9-853AECD4B3F6}"/>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547545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B0BEC026-BB49-49BF-9A50-1E19709B7BFB}"/>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454114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Each Segment of traffic data is evaluated to determine its score based on the desired level of service (LOS) for the road section.</a:t>
            </a:r>
          </a:p>
          <a:p>
            <a:endParaRPr lang="en-US" dirty="0"/>
          </a:p>
        </p:txBody>
      </p:sp>
      <p:sp>
        <p:nvSpPr>
          <p:cNvPr id="5" name="Footer Placeholder 4">
            <a:extLst>
              <a:ext uri="{FF2B5EF4-FFF2-40B4-BE49-F238E27FC236}">
                <a16:creationId xmlns:a16="http://schemas.microsoft.com/office/drawing/2014/main" id="{4CEBE72F-C94D-43CB-A473-7723329D18E5}"/>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358685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defTabSz="685800"/>
            <a:fld id="{91654368-397A-4088-99FA-A3F4721E33F7}" type="datetime1">
              <a:rPr lang="en-US" sz="1350" kern="0" smtClean="0">
                <a:solidFill>
                  <a:sysClr val="windowText" lastClr="000000"/>
                </a:solidFill>
              </a:rPr>
              <a:t>12/1/2020</a:t>
            </a:fld>
            <a:endParaRPr lang="en-US" sz="1350" kern="0" dirty="0">
              <a:solidFill>
                <a:sysClr val="windowText" lastClr="000000"/>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defTabSz="685800"/>
            <a:endParaRPr lang="en-US" sz="1350" kern="0" dirty="0">
              <a:solidFill>
                <a:sysClr val="windowText" lastClr="000000"/>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defTabSz="685800"/>
            <a:fld id="{2B5A6398-5B92-4880-B42C-2D0285FB01C7}" type="slidenum">
              <a:rPr lang="en-US" sz="1350" kern="0" smtClean="0">
                <a:solidFill>
                  <a:sysClr val="windowText" lastClr="000000"/>
                </a:solidFill>
              </a:rPr>
              <a:pPr defTabSz="685800"/>
              <a:t>‹#›</a:t>
            </a:fld>
            <a:endParaRPr lang="en-US" sz="1350" kern="0" dirty="0">
              <a:solidFill>
                <a:sysClr val="windowText" lastClr="000000"/>
              </a:solidFill>
            </a:endParaRPr>
          </a:p>
        </p:txBody>
      </p:sp>
    </p:spTree>
    <p:extLst>
      <p:ext uri="{BB962C8B-B14F-4D97-AF65-F5344CB8AC3E}">
        <p14:creationId xmlns:p14="http://schemas.microsoft.com/office/powerpoint/2010/main" val="3517247754"/>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3D6BF1-9BE0-44B2-AF3C-8F20EC4A9401}"/>
              </a:ext>
            </a:extLst>
          </p:cNvPr>
          <p:cNvSpPr>
            <a:spLocks noGrp="1"/>
          </p:cNvSpPr>
          <p:nvPr>
            <p:ph type="dt" sz="half" idx="10"/>
          </p:nvPr>
        </p:nvSpPr>
        <p:spPr/>
        <p:txBody>
          <a:bodyPr/>
          <a:lstStyle/>
          <a:p>
            <a:fld id="{1B8F0E18-F52A-48C8-A291-F0970F163D2E}" type="datetime1">
              <a:rPr lang="en-US" smtClean="0"/>
              <a:t>12/1/2020</a:t>
            </a:fld>
            <a:endParaRPr lang="en-US"/>
          </a:p>
        </p:txBody>
      </p:sp>
      <p:sp>
        <p:nvSpPr>
          <p:cNvPr id="3" name="Footer Placeholder 2">
            <a:extLst>
              <a:ext uri="{FF2B5EF4-FFF2-40B4-BE49-F238E27FC236}">
                <a16:creationId xmlns:a16="http://schemas.microsoft.com/office/drawing/2014/main" id="{2C8991D4-8B7A-412D-92DD-00CFA2582B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AF2FC9-3C93-4343-A70F-739EE5701191}"/>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3649582673"/>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486C-A566-4C59-990E-17963E582E6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675A4A-27DF-4CD2-AEBE-413DBE75CFE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6211EA-A4D8-4923-8BF9-9F94D5CFF0D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28EE72D-BA60-4F7C-AFCE-60088663F184}"/>
              </a:ext>
            </a:extLst>
          </p:cNvPr>
          <p:cNvSpPr>
            <a:spLocks noGrp="1"/>
          </p:cNvSpPr>
          <p:nvPr>
            <p:ph type="dt" sz="half" idx="10"/>
          </p:nvPr>
        </p:nvSpPr>
        <p:spPr/>
        <p:txBody>
          <a:bodyPr/>
          <a:lstStyle/>
          <a:p>
            <a:fld id="{E82B01E6-07C5-4B2C-AED0-BDE5B5CF6764}" type="datetime1">
              <a:rPr lang="en-US" smtClean="0"/>
              <a:t>12/1/2020</a:t>
            </a:fld>
            <a:endParaRPr lang="en-US"/>
          </a:p>
        </p:txBody>
      </p:sp>
      <p:sp>
        <p:nvSpPr>
          <p:cNvPr id="6" name="Footer Placeholder 5">
            <a:extLst>
              <a:ext uri="{FF2B5EF4-FFF2-40B4-BE49-F238E27FC236}">
                <a16:creationId xmlns:a16="http://schemas.microsoft.com/office/drawing/2014/main" id="{BB00C582-3467-40BA-BAB6-FBB2E037D9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677DB8-A85A-4D4A-8064-E7403D390BD9}"/>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3358452241"/>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2A9EC-4902-4F26-8146-85C76E1796B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73D0C11-4193-4DE9-99F6-9F979A20224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846E922-D9B5-410B-9859-7991EFE2271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915711A-EA98-42E1-85CF-A146C6BF38EF}"/>
              </a:ext>
            </a:extLst>
          </p:cNvPr>
          <p:cNvSpPr>
            <a:spLocks noGrp="1"/>
          </p:cNvSpPr>
          <p:nvPr>
            <p:ph type="dt" sz="half" idx="10"/>
          </p:nvPr>
        </p:nvSpPr>
        <p:spPr/>
        <p:txBody>
          <a:bodyPr/>
          <a:lstStyle/>
          <a:p>
            <a:fld id="{FE64C8A3-E2C6-4E50-AA66-ADFB3F0AA33A}" type="datetime1">
              <a:rPr lang="en-US" smtClean="0"/>
              <a:t>12/1/2020</a:t>
            </a:fld>
            <a:endParaRPr lang="en-US"/>
          </a:p>
        </p:txBody>
      </p:sp>
      <p:sp>
        <p:nvSpPr>
          <p:cNvPr id="6" name="Footer Placeholder 5">
            <a:extLst>
              <a:ext uri="{FF2B5EF4-FFF2-40B4-BE49-F238E27FC236}">
                <a16:creationId xmlns:a16="http://schemas.microsoft.com/office/drawing/2014/main" id="{AF579308-E57C-49B1-AA31-7AF0742E6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2127D-B3F6-42E5-B366-55360D4F1CC7}"/>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2636533794"/>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9E512-CDA9-4DFF-B202-5972A20E0C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64115C-48B7-4C96-B106-B790A2B3EB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E38D59-AAA9-4B65-889C-0FD3F1BA18FD}"/>
              </a:ext>
            </a:extLst>
          </p:cNvPr>
          <p:cNvSpPr>
            <a:spLocks noGrp="1"/>
          </p:cNvSpPr>
          <p:nvPr>
            <p:ph type="dt" sz="half" idx="10"/>
          </p:nvPr>
        </p:nvSpPr>
        <p:spPr/>
        <p:txBody>
          <a:bodyPr/>
          <a:lstStyle/>
          <a:p>
            <a:fld id="{D25D57FC-34FC-4232-AB37-BFE76831DBE3}" type="datetime1">
              <a:rPr lang="en-US" smtClean="0"/>
              <a:t>12/1/2020</a:t>
            </a:fld>
            <a:endParaRPr lang="en-US"/>
          </a:p>
        </p:txBody>
      </p:sp>
      <p:sp>
        <p:nvSpPr>
          <p:cNvPr id="5" name="Footer Placeholder 4">
            <a:extLst>
              <a:ext uri="{FF2B5EF4-FFF2-40B4-BE49-F238E27FC236}">
                <a16:creationId xmlns:a16="http://schemas.microsoft.com/office/drawing/2014/main" id="{6A0D6924-EE55-47CB-BE88-108E3CD897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78955-0F1C-4E9F-843F-44D78A4FA09A}"/>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378823727"/>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B2619E-8A0A-4A95-BEA5-299784C2B6D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54F323-04E4-47A6-87CE-49755ED3DB5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61256-5A34-4B1F-B78C-811B2DF7B935}"/>
              </a:ext>
            </a:extLst>
          </p:cNvPr>
          <p:cNvSpPr>
            <a:spLocks noGrp="1"/>
          </p:cNvSpPr>
          <p:nvPr>
            <p:ph type="dt" sz="half" idx="10"/>
          </p:nvPr>
        </p:nvSpPr>
        <p:spPr/>
        <p:txBody>
          <a:bodyPr/>
          <a:lstStyle/>
          <a:p>
            <a:fld id="{7A3A2861-AE70-41C7-8681-87416023A1DF}" type="datetime1">
              <a:rPr lang="en-US" smtClean="0"/>
              <a:t>12/1/2020</a:t>
            </a:fld>
            <a:endParaRPr lang="en-US"/>
          </a:p>
        </p:txBody>
      </p:sp>
      <p:sp>
        <p:nvSpPr>
          <p:cNvPr id="5" name="Footer Placeholder 4">
            <a:extLst>
              <a:ext uri="{FF2B5EF4-FFF2-40B4-BE49-F238E27FC236}">
                <a16:creationId xmlns:a16="http://schemas.microsoft.com/office/drawing/2014/main" id="{AE8EC625-263C-4D30-BB1A-F3836C891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E4321A-2FB5-4C9C-A375-705A64F50011}"/>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340241762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36660"/>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336164"/>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077CF-2BE1-4A5F-B63E-65A266FBF5CA}"/>
              </a:ext>
            </a:extLst>
          </p:cNvPr>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065A7E2-D4CF-4D8A-99D9-190C7CB8E94D}"/>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4EF9F-4788-43DF-83FB-05D445920835}"/>
              </a:ext>
            </a:extLst>
          </p:cNvPr>
          <p:cNvSpPr>
            <a:spLocks noGrp="1"/>
          </p:cNvSpPr>
          <p:nvPr>
            <p:ph type="dt" sz="half" idx="10"/>
          </p:nvPr>
        </p:nvSpPr>
        <p:spPr>
          <a:xfrm>
            <a:off x="628650" y="6356351"/>
            <a:ext cx="2057400" cy="365125"/>
          </a:xfrm>
          <a:prstGeom prst="rect">
            <a:avLst/>
          </a:prstGeom>
        </p:spPr>
        <p:txBody>
          <a:bodyPr/>
          <a:lstStyle/>
          <a:p>
            <a:fld id="{B7FF07F6-3AF9-40D2-9088-822408A36742}" type="datetime1">
              <a:rPr lang="en-US" smtClean="0"/>
              <a:t>12/1/2020</a:t>
            </a:fld>
            <a:endParaRPr lang="en-US"/>
          </a:p>
        </p:txBody>
      </p:sp>
      <p:sp>
        <p:nvSpPr>
          <p:cNvPr id="5" name="Footer Placeholder 4">
            <a:extLst>
              <a:ext uri="{FF2B5EF4-FFF2-40B4-BE49-F238E27FC236}">
                <a16:creationId xmlns:a16="http://schemas.microsoft.com/office/drawing/2014/main" id="{DF0F521A-F8EE-4042-BD17-EF90025BA43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5B84E7-EBF3-49F4-97A0-5975354FA4D2}"/>
              </a:ext>
            </a:extLst>
          </p:cNvPr>
          <p:cNvSpPr>
            <a:spLocks noGrp="1"/>
          </p:cNvSpPr>
          <p:nvPr>
            <p:ph type="sldNum" sz="quarter" idx="12"/>
          </p:nvPr>
        </p:nvSpPr>
        <p:spPr>
          <a:xfrm>
            <a:off x="6457950" y="6356351"/>
            <a:ext cx="2057400" cy="365125"/>
          </a:xfrm>
          <a:prstGeom prst="rect">
            <a:avLst/>
          </a:prstGeom>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164133126"/>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90FC3-08A4-436E-B673-AE8B671A831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B49CC14-09E7-4085-9CFD-699E87676DE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5E3DFCC-97C2-41EC-B209-C67118B4EF99}"/>
              </a:ext>
            </a:extLst>
          </p:cNvPr>
          <p:cNvSpPr>
            <a:spLocks noGrp="1"/>
          </p:cNvSpPr>
          <p:nvPr>
            <p:ph type="dt" sz="half" idx="10"/>
          </p:nvPr>
        </p:nvSpPr>
        <p:spPr/>
        <p:txBody>
          <a:bodyPr/>
          <a:lstStyle/>
          <a:p>
            <a:fld id="{3DDB7B48-24CE-4874-A46D-49961BE71D44}" type="datetime1">
              <a:rPr lang="en-US" smtClean="0"/>
              <a:t>12/1/2020</a:t>
            </a:fld>
            <a:endParaRPr lang="en-US"/>
          </a:p>
        </p:txBody>
      </p:sp>
      <p:sp>
        <p:nvSpPr>
          <p:cNvPr id="5" name="Footer Placeholder 4">
            <a:extLst>
              <a:ext uri="{FF2B5EF4-FFF2-40B4-BE49-F238E27FC236}">
                <a16:creationId xmlns:a16="http://schemas.microsoft.com/office/drawing/2014/main" id="{3880895B-C01B-41B6-B2AA-3C3D7691FA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81F654-9144-4060-A625-C5C49EB0D995}"/>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2795049209"/>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077CF-2BE1-4A5F-B63E-65A266FBF5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65A7E2-D4CF-4D8A-99D9-190C7CB8E9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4EF9F-4788-43DF-83FB-05D445920835}"/>
              </a:ext>
            </a:extLst>
          </p:cNvPr>
          <p:cNvSpPr>
            <a:spLocks noGrp="1"/>
          </p:cNvSpPr>
          <p:nvPr>
            <p:ph type="dt" sz="half" idx="10"/>
          </p:nvPr>
        </p:nvSpPr>
        <p:spPr/>
        <p:txBody>
          <a:bodyPr/>
          <a:lstStyle/>
          <a:p>
            <a:fld id="{B10D1AE4-4670-4557-85B6-4C985788692B}" type="datetime1">
              <a:rPr lang="en-US" smtClean="0"/>
              <a:t>12/1/2020</a:t>
            </a:fld>
            <a:endParaRPr lang="en-US"/>
          </a:p>
        </p:txBody>
      </p:sp>
      <p:sp>
        <p:nvSpPr>
          <p:cNvPr id="5" name="Footer Placeholder 4">
            <a:extLst>
              <a:ext uri="{FF2B5EF4-FFF2-40B4-BE49-F238E27FC236}">
                <a16:creationId xmlns:a16="http://schemas.microsoft.com/office/drawing/2014/main" id="{DF0F521A-F8EE-4042-BD17-EF90025BA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B84E7-EBF3-49F4-97A0-5975354FA4D2}"/>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3238316462"/>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76738-EED8-4E25-9704-19C64816578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7B9CA77-4553-461E-8A0F-0C2F695A8DE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715DF4-C3A9-4367-AEB4-3C5C95D6A65E}"/>
              </a:ext>
            </a:extLst>
          </p:cNvPr>
          <p:cNvSpPr>
            <a:spLocks noGrp="1"/>
          </p:cNvSpPr>
          <p:nvPr>
            <p:ph type="dt" sz="half" idx="10"/>
          </p:nvPr>
        </p:nvSpPr>
        <p:spPr/>
        <p:txBody>
          <a:bodyPr/>
          <a:lstStyle/>
          <a:p>
            <a:fld id="{B237A0E6-4FD1-483C-883B-F2A3AC8E9BC9}" type="datetime1">
              <a:rPr lang="en-US" smtClean="0"/>
              <a:t>12/1/2020</a:t>
            </a:fld>
            <a:endParaRPr lang="en-US"/>
          </a:p>
        </p:txBody>
      </p:sp>
      <p:sp>
        <p:nvSpPr>
          <p:cNvPr id="5" name="Footer Placeholder 4">
            <a:extLst>
              <a:ext uri="{FF2B5EF4-FFF2-40B4-BE49-F238E27FC236}">
                <a16:creationId xmlns:a16="http://schemas.microsoft.com/office/drawing/2014/main" id="{D7F02193-7775-428B-BF70-84EBDE91B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A1EEA3-23DA-4FBF-A942-F4CDB372C060}"/>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2553759809"/>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069A0-C567-473B-AD1D-43A967166D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D7A72F-07EE-418A-B223-D5EC28B0704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86AA8-BD8C-4D24-BA23-637A7F3370B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AB4EC8-3EDC-45FC-BAE3-C3394A834C7C}"/>
              </a:ext>
            </a:extLst>
          </p:cNvPr>
          <p:cNvSpPr>
            <a:spLocks noGrp="1"/>
          </p:cNvSpPr>
          <p:nvPr>
            <p:ph type="dt" sz="half" idx="10"/>
          </p:nvPr>
        </p:nvSpPr>
        <p:spPr/>
        <p:txBody>
          <a:bodyPr/>
          <a:lstStyle/>
          <a:p>
            <a:fld id="{225F682B-579B-4AB7-92BA-2F507D901D31}" type="datetime1">
              <a:rPr lang="en-US" smtClean="0"/>
              <a:t>12/1/2020</a:t>
            </a:fld>
            <a:endParaRPr lang="en-US"/>
          </a:p>
        </p:txBody>
      </p:sp>
      <p:sp>
        <p:nvSpPr>
          <p:cNvPr id="6" name="Footer Placeholder 5">
            <a:extLst>
              <a:ext uri="{FF2B5EF4-FFF2-40B4-BE49-F238E27FC236}">
                <a16:creationId xmlns:a16="http://schemas.microsoft.com/office/drawing/2014/main" id="{58552137-2C8A-434A-984C-985E07F7C3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A349EE-2AF6-4668-9B85-CAA56AD98CC2}"/>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2276412257"/>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6A77-B7DA-4EE8-B468-78CE391A1F6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5FBB02-32C5-45D8-B892-32F9E98DD7C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DA1BA9A-3937-4B3E-A51A-6CFAAC2E867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3448C9-976B-455F-93AC-434B12777D7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7159D21-5A8E-4C96-8C7F-FBC05DF7253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B12158-E7BF-4865-9512-D3DC5B2D3F56}"/>
              </a:ext>
            </a:extLst>
          </p:cNvPr>
          <p:cNvSpPr>
            <a:spLocks noGrp="1"/>
          </p:cNvSpPr>
          <p:nvPr>
            <p:ph type="dt" sz="half" idx="10"/>
          </p:nvPr>
        </p:nvSpPr>
        <p:spPr/>
        <p:txBody>
          <a:bodyPr/>
          <a:lstStyle/>
          <a:p>
            <a:fld id="{A020CCC1-0605-40C8-8AE6-3951D9DE7E36}" type="datetime1">
              <a:rPr lang="en-US" smtClean="0"/>
              <a:t>12/1/2020</a:t>
            </a:fld>
            <a:endParaRPr lang="en-US"/>
          </a:p>
        </p:txBody>
      </p:sp>
      <p:sp>
        <p:nvSpPr>
          <p:cNvPr id="8" name="Footer Placeholder 7">
            <a:extLst>
              <a:ext uri="{FF2B5EF4-FFF2-40B4-BE49-F238E27FC236}">
                <a16:creationId xmlns:a16="http://schemas.microsoft.com/office/drawing/2014/main" id="{0265DEBA-5392-4AE4-99D5-EBB5E5E114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C0A478-C89F-4D06-AC47-DD3597034857}"/>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894954158"/>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043A6-0F54-451B-8F63-06DC468BA8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3F6F6B-1BFC-48C3-AD2B-35DEFBB0834E}"/>
              </a:ext>
            </a:extLst>
          </p:cNvPr>
          <p:cNvSpPr>
            <a:spLocks noGrp="1"/>
          </p:cNvSpPr>
          <p:nvPr>
            <p:ph type="dt" sz="half" idx="10"/>
          </p:nvPr>
        </p:nvSpPr>
        <p:spPr/>
        <p:txBody>
          <a:bodyPr/>
          <a:lstStyle/>
          <a:p>
            <a:fld id="{871BA4E5-F9A7-43AC-947A-789191B5CA52}" type="datetime1">
              <a:rPr lang="en-US" smtClean="0"/>
              <a:t>12/1/2020</a:t>
            </a:fld>
            <a:endParaRPr lang="en-US"/>
          </a:p>
        </p:txBody>
      </p:sp>
      <p:sp>
        <p:nvSpPr>
          <p:cNvPr id="4" name="Footer Placeholder 3">
            <a:extLst>
              <a:ext uri="{FF2B5EF4-FFF2-40B4-BE49-F238E27FC236}">
                <a16:creationId xmlns:a16="http://schemas.microsoft.com/office/drawing/2014/main" id="{BF587D0E-74A0-480B-A145-D252C694E3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A2D7A2-BAF5-47B7-9C98-9C87770493BD}"/>
              </a:ext>
            </a:extLst>
          </p:cNvPr>
          <p:cNvSpPr>
            <a:spLocks noGrp="1"/>
          </p:cNvSpPr>
          <p:nvPr>
            <p:ph type="sldNum" sz="quarter" idx="12"/>
          </p:nvPr>
        </p:nvSpPr>
        <p:spPr/>
        <p:txBody>
          <a:bodyPr/>
          <a:lstStyle/>
          <a:p>
            <a:fld id="{78320380-6AB6-4565-8F49-C48968FB1BAC}" type="slidenum">
              <a:rPr lang="en-US" smtClean="0"/>
              <a:t>‹#›</a:t>
            </a:fld>
            <a:endParaRPr lang="en-US"/>
          </a:p>
        </p:txBody>
      </p:sp>
    </p:spTree>
    <p:extLst>
      <p:ext uri="{BB962C8B-B14F-4D97-AF65-F5344CB8AC3E}">
        <p14:creationId xmlns:p14="http://schemas.microsoft.com/office/powerpoint/2010/main" val="904068576"/>
      </p:ext>
    </p:extLst>
  </p:cSld>
  <p:clrMapOvr>
    <a:masterClrMapping/>
  </p:clrMapOvr>
  <p:transition spd="slow"/>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F1E2495-3993-4828-B442-68DF98683CB7}"/>
              </a:ext>
            </a:extLst>
          </p:cNvPr>
          <p:cNvSpPr txBox="1"/>
          <p:nvPr userDrawn="1"/>
        </p:nvSpPr>
        <p:spPr>
          <a:xfrm>
            <a:off x="827584" y="728990"/>
            <a:ext cx="7859216" cy="261610"/>
          </a:xfrm>
          <a:prstGeom prst="rect">
            <a:avLst/>
          </a:prstGeom>
          <a:noFill/>
        </p:spPr>
        <p:txBody>
          <a:bodyPr wrap="square" rtlCol="0">
            <a:spAutoFit/>
          </a:bodyPr>
          <a:lstStyle/>
          <a:p>
            <a:r>
              <a:rPr lang="en-US" sz="1100" kern="1000" spc="30" baseline="0" dirty="0">
                <a:solidFill>
                  <a:schemeClr val="tx1"/>
                </a:solidFill>
                <a:latin typeface="Century Gothic" panose="020B0502020202020204" pitchFamily="34" charset="0"/>
                <a:cs typeface="Arial" panose="020B0604020202020204" pitchFamily="34" charset="0"/>
              </a:rPr>
              <a:t>IOWA DOT |   PROJECT PRIORITIZATION &amp; SCOPING TOOL</a:t>
            </a:r>
          </a:p>
        </p:txBody>
      </p:sp>
      <p:sp>
        <p:nvSpPr>
          <p:cNvPr id="8" name="Rectangle 7">
            <a:extLst>
              <a:ext uri="{FF2B5EF4-FFF2-40B4-BE49-F238E27FC236}">
                <a16:creationId xmlns:a16="http://schemas.microsoft.com/office/drawing/2014/main" id="{7EAE621C-84D7-4ECF-8275-CD727B672EFA}"/>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46A4200-21B7-46F2-870F-A3EF90A0783B}"/>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0D5FBEC-61C0-4057-8507-062F8292B2D9}"/>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3FC6220-241D-4D8F-AD59-C86C86B2CEEA}"/>
              </a:ext>
            </a:extLst>
          </p:cNvPr>
          <p:cNvSpPr txBox="1"/>
          <p:nvPr userDrawn="1"/>
        </p:nvSpPr>
        <p:spPr>
          <a:xfrm>
            <a:off x="0" y="260648"/>
            <a:ext cx="792088" cy="400110"/>
          </a:xfrm>
          <a:prstGeom prst="rect">
            <a:avLst/>
          </a:prstGeom>
          <a:noFill/>
        </p:spPr>
        <p:txBody>
          <a:bodyPr wrap="square" rtlCol="0">
            <a:spAutoFit/>
          </a:bodyPr>
          <a:lstStyle/>
          <a:p>
            <a:pPr algn="ctr"/>
            <a:fld id="{5EF72394-20AE-4583-8A01-A144B1C77253}" type="slidenum">
              <a:rPr lang="en-US" sz="2000">
                <a:solidFill>
                  <a:schemeClr val="bg2"/>
                </a:solidFill>
                <a:latin typeface="Century Gothic" panose="020B0502020202020204" pitchFamily="34" charset="0"/>
              </a:rPr>
              <a:pPr algn="ctr"/>
              <a:t>‹#›</a:t>
            </a:fld>
            <a:endParaRPr lang="en-US" sz="2000" dirty="0">
              <a:solidFill>
                <a:schemeClr val="bg2"/>
              </a:solidFill>
              <a:latin typeface="Century Gothic" panose="020B0502020202020204" pitchFamily="34" charset="0"/>
            </a:endParaRPr>
          </a:p>
        </p:txBody>
      </p:sp>
    </p:spTree>
    <p:extLst>
      <p:ext uri="{BB962C8B-B14F-4D97-AF65-F5344CB8AC3E}">
        <p14:creationId xmlns:p14="http://schemas.microsoft.com/office/powerpoint/2010/main" val="342617621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16" r:id="rId3"/>
  </p:sldLayoutIdLst>
  <p:transition spd="slow"/>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CE77C-8FDA-4E9F-96CD-3EC9358E22F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2E3DCF-B056-45DF-A107-24DB168CC30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E9750-28DF-4915-BE17-2F98B2DCD42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EF678CD-0477-4185-BC00-1E14CE601CD1}" type="datetime1">
              <a:rPr lang="en-US" smtClean="0"/>
              <a:t>12/1/2020</a:t>
            </a:fld>
            <a:endParaRPr lang="en-US"/>
          </a:p>
        </p:txBody>
      </p:sp>
      <p:sp>
        <p:nvSpPr>
          <p:cNvPr id="5" name="Footer Placeholder 4">
            <a:extLst>
              <a:ext uri="{FF2B5EF4-FFF2-40B4-BE49-F238E27FC236}">
                <a16:creationId xmlns:a16="http://schemas.microsoft.com/office/drawing/2014/main" id="{EE669D50-182B-4C75-A191-88E2103C170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1A9D59-4FFD-4265-BD02-5C29CAEEEC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8320380-6AB6-4565-8F49-C48968FB1BAC}" type="slidenum">
              <a:rPr lang="en-US" smtClean="0"/>
              <a:t>‹#›</a:t>
            </a:fld>
            <a:endParaRPr lang="en-US"/>
          </a:p>
        </p:txBody>
      </p:sp>
    </p:spTree>
    <p:extLst>
      <p:ext uri="{BB962C8B-B14F-4D97-AF65-F5344CB8AC3E}">
        <p14:creationId xmlns:p14="http://schemas.microsoft.com/office/powerpoint/2010/main" val="424832532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ransition spd="slow"/>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3.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8.xml"/><Relationship Id="rId16" Type="http://schemas.openxmlformats.org/officeDocument/2006/relationships/diagramColors" Target="../diagrams/colors3.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mailto:Bryan.bradley@iowadot.us"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474664"/>
            <a:ext cx="3638550" cy="3506786"/>
          </a:xfrm>
        </p:spPr>
        <p:txBody>
          <a:bodyPr>
            <a:noAutofit/>
          </a:bodyPr>
          <a:lstStyle/>
          <a:p>
            <a:pPr algn="l"/>
            <a:r>
              <a:rPr lang="en-US" sz="3600" spc="100" dirty="0"/>
              <a:t>IOWA DOT </a:t>
            </a:r>
            <a:r>
              <a:rPr lang="en-US" sz="3600" b="1" spc="100" dirty="0">
                <a:solidFill>
                  <a:schemeClr val="tx2"/>
                </a:solidFill>
              </a:rPr>
              <a:t>PROJECT PRIORITIZATION  </a:t>
            </a:r>
            <a:br>
              <a:rPr lang="en-US" sz="3600" b="1" spc="100" dirty="0">
                <a:solidFill>
                  <a:schemeClr val="tx2"/>
                </a:solidFill>
              </a:rPr>
            </a:br>
            <a:r>
              <a:rPr lang="en-US" sz="3600" spc="100" dirty="0"/>
              <a:t>&amp;</a:t>
            </a:r>
            <a:r>
              <a:rPr lang="en-US" sz="3600" b="1" spc="100" dirty="0"/>
              <a:t> </a:t>
            </a:r>
            <a:r>
              <a:rPr lang="en-US" sz="3600" b="1" spc="100" dirty="0">
                <a:solidFill>
                  <a:schemeClr val="tx2"/>
                </a:solidFill>
              </a:rPr>
              <a:t>SCOPING</a:t>
            </a:r>
            <a:r>
              <a:rPr lang="en-US" sz="3600" b="1" spc="100" dirty="0"/>
              <a:t> </a:t>
            </a:r>
            <a:br>
              <a:rPr lang="en-US" sz="3600" b="1" spc="100" dirty="0"/>
            </a:br>
            <a:r>
              <a:rPr lang="en-US" sz="3600" spc="100" dirty="0"/>
              <a:t>TOOL</a:t>
            </a:r>
            <a:br>
              <a:rPr lang="en-US" sz="3600" b="1" spc="100" dirty="0"/>
            </a:br>
            <a:br>
              <a:rPr lang="en-US" sz="3600" b="1" spc="100" dirty="0"/>
            </a:br>
            <a:r>
              <a:rPr lang="en-US" sz="3200" spc="100" dirty="0">
                <a:solidFill>
                  <a:schemeClr val="tx2"/>
                </a:solidFill>
              </a:rPr>
              <a:t>CRITERIA WEIGHTS</a:t>
            </a:r>
            <a:endParaRPr lang="en-US" sz="3600" spc="100" dirty="0">
              <a:solidFill>
                <a:schemeClr val="tx2"/>
              </a:solidFill>
              <a:ea typeface="Microsoft Sans Serif" panose="020B0604020202020204" pitchFamily="34" charset="0"/>
              <a:cs typeface="Microsoft Sans Serif" panose="020B0604020202020204" pitchFamily="34" charset="0"/>
            </a:endParaRPr>
          </a:p>
        </p:txBody>
      </p:sp>
      <p:sp>
        <p:nvSpPr>
          <p:cNvPr id="4" name="Text Placeholder 3"/>
          <p:cNvSpPr>
            <a:spLocks noGrp="1"/>
          </p:cNvSpPr>
          <p:nvPr>
            <p:ph type="subTitle" idx="1"/>
          </p:nvPr>
        </p:nvSpPr>
        <p:spPr>
          <a:xfrm>
            <a:off x="4687876" y="6013450"/>
            <a:ext cx="3197247" cy="496133"/>
          </a:xfrm>
        </p:spPr>
        <p:txBody>
          <a:bodyPr>
            <a:noAutofit/>
          </a:bodyPr>
          <a:lstStyle/>
          <a:p>
            <a:pPr algn="l"/>
            <a:r>
              <a:rPr lang="en-US" sz="1600" b="1" dirty="0">
                <a:solidFill>
                  <a:schemeClr val="tx1"/>
                </a:solidFill>
                <a:ea typeface="Microsoft Sans Serif" panose="020B0604020202020204" pitchFamily="34" charset="0"/>
                <a:cs typeface="Microsoft Sans Serif" panose="020B0604020202020204" pitchFamily="34" charset="0"/>
              </a:rPr>
              <a:t>Bryan Bradley</a:t>
            </a:r>
            <a:br>
              <a:rPr lang="en-US" sz="1600" b="1" dirty="0">
                <a:solidFill>
                  <a:schemeClr val="tx1"/>
                </a:solidFill>
                <a:ea typeface="Microsoft Sans Serif" panose="020B0604020202020204" pitchFamily="34" charset="0"/>
                <a:cs typeface="Microsoft Sans Serif" panose="020B0604020202020204" pitchFamily="34" charset="0"/>
              </a:rPr>
            </a:br>
            <a:r>
              <a:rPr lang="en-US" sz="1600" b="1" dirty="0">
                <a:solidFill>
                  <a:schemeClr val="tx1"/>
                </a:solidFill>
                <a:ea typeface="Microsoft Sans Serif" panose="020B0604020202020204" pitchFamily="34" charset="0"/>
                <a:cs typeface="Microsoft Sans Serif" panose="020B0604020202020204" pitchFamily="34" charset="0"/>
              </a:rPr>
              <a:t>Location &amp; Environment Bureau</a:t>
            </a:r>
          </a:p>
        </p:txBody>
      </p:sp>
      <p:pic>
        <p:nvPicPr>
          <p:cNvPr id="7" name="Picture 6">
            <a:extLst>
              <a:ext uri="{FF2B5EF4-FFF2-40B4-BE49-F238E27FC236}">
                <a16:creationId xmlns:a16="http://schemas.microsoft.com/office/drawing/2014/main" id="{319929EE-F1F5-46C5-8DD8-8EBBFB079F89}"/>
              </a:ext>
            </a:extLst>
          </p:cNvPr>
          <p:cNvPicPr>
            <a:picLocks noChangeAspect="1"/>
          </p:cNvPicPr>
          <p:nvPr/>
        </p:nvPicPr>
        <p:blipFill>
          <a:blip r:embed="rId3"/>
          <a:stretch>
            <a:fillRect/>
          </a:stretch>
        </p:blipFill>
        <p:spPr>
          <a:xfrm>
            <a:off x="0" y="0"/>
            <a:ext cx="4213203" cy="6858000"/>
          </a:xfrm>
          <a:prstGeom prst="rect">
            <a:avLst/>
          </a:prstGeom>
        </p:spPr>
      </p:pic>
      <p:sp>
        <p:nvSpPr>
          <p:cNvPr id="5" name="Text Placeholder 3">
            <a:extLst>
              <a:ext uri="{FF2B5EF4-FFF2-40B4-BE49-F238E27FC236}">
                <a16:creationId xmlns:a16="http://schemas.microsoft.com/office/drawing/2014/main" id="{BA9B95E5-4C88-4F73-8331-C6C6FE7FA765}"/>
              </a:ext>
            </a:extLst>
          </p:cNvPr>
          <p:cNvSpPr txBox="1">
            <a:spLocks/>
          </p:cNvSpPr>
          <p:nvPr/>
        </p:nvSpPr>
        <p:spPr>
          <a:xfrm>
            <a:off x="4687876" y="5393909"/>
            <a:ext cx="4186271" cy="263942"/>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tint val="75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600" dirty="0">
                <a:solidFill>
                  <a:schemeClr val="tx1"/>
                </a:solidFill>
                <a:ea typeface="Microsoft Sans Serif" panose="020B0604020202020204" pitchFamily="34" charset="0"/>
                <a:cs typeface="Microsoft Sans Serif" panose="020B0604020202020204" pitchFamily="34" charset="0"/>
              </a:rPr>
              <a:t>December 8, 2020</a:t>
            </a:r>
          </a:p>
        </p:txBody>
      </p:sp>
      <p:cxnSp>
        <p:nvCxnSpPr>
          <p:cNvPr id="9" name="Straight Connector 8">
            <a:extLst>
              <a:ext uri="{FF2B5EF4-FFF2-40B4-BE49-F238E27FC236}">
                <a16:creationId xmlns:a16="http://schemas.microsoft.com/office/drawing/2014/main" id="{6147A7B5-4CC5-49A9-95C3-3F157FB08206}"/>
              </a:ext>
            </a:extLst>
          </p:cNvPr>
          <p:cNvCxnSpPr/>
          <p:nvPr/>
        </p:nvCxnSpPr>
        <p:spPr>
          <a:xfrm>
            <a:off x="4687876" y="3238500"/>
            <a:ext cx="319724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499EEB-6A67-40C6-9320-9E0E501B9FAD}"/>
              </a:ext>
            </a:extLst>
          </p:cNvPr>
          <p:cNvCxnSpPr/>
          <p:nvPr/>
        </p:nvCxnSpPr>
        <p:spPr>
          <a:xfrm>
            <a:off x="4687876" y="4229100"/>
            <a:ext cx="319724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DEEF9EAC-7F2D-4DB9-858F-BD068C707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2B4F-9503-4175-94C8-CC926E5E8C5B}"/>
              </a:ext>
            </a:extLst>
          </p:cNvPr>
          <p:cNvSpPr>
            <a:spLocks noGrp="1"/>
          </p:cNvSpPr>
          <p:nvPr>
            <p:ph type="sldNum" sz="quarter" idx="12"/>
          </p:nvPr>
        </p:nvSpPr>
        <p:spPr/>
        <p:txBody>
          <a:bodyPr/>
          <a:lstStyle/>
          <a:p>
            <a:fld id="{78320380-6AB6-4565-8F49-C48968FB1BAC}" type="slidenum">
              <a:rPr lang="en-US" smtClean="0"/>
              <a:t>1</a:t>
            </a:fld>
            <a:endParaRPr lang="en-US"/>
          </a:p>
        </p:txBody>
      </p:sp>
    </p:spTree>
    <p:extLst>
      <p:ext uri="{BB962C8B-B14F-4D97-AF65-F5344CB8AC3E}">
        <p14:creationId xmlns:p14="http://schemas.microsoft.com/office/powerpoint/2010/main" val="4261336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319110" y="3363485"/>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3273452" y="2139903"/>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5"/>
          <a:srcRect l="2542" t="3553" r="274" b="2366"/>
          <a:stretch/>
        </p:blipFill>
        <p:spPr>
          <a:xfrm>
            <a:off x="516565" y="1613459"/>
            <a:ext cx="1097280" cy="87782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6"/>
          <a:srcRect l="21132" r="5250"/>
          <a:stretch/>
        </p:blipFill>
        <p:spPr>
          <a:xfrm>
            <a:off x="7863881" y="1908129"/>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7"/>
          <a:srcRect l="29232" t="3616" r="13212" b="1622"/>
          <a:stretch/>
        </p:blipFill>
        <p:spPr>
          <a:xfrm>
            <a:off x="5860443" y="5393950"/>
            <a:ext cx="1097280" cy="877824"/>
          </a:xfrm>
          <a:prstGeom prst="rect">
            <a:avLst/>
          </a:prstGeom>
        </p:spPr>
      </p:pic>
      <p:pic>
        <p:nvPicPr>
          <p:cNvPr id="22" name="Picture 21">
            <a:extLst>
              <a:ext uri="{FF2B5EF4-FFF2-40B4-BE49-F238E27FC236}">
                <a16:creationId xmlns:a16="http://schemas.microsoft.com/office/drawing/2014/main" id="{8F3CE776-4BA4-469E-A15E-422CE0E2B8AC}"/>
              </a:ext>
            </a:extLst>
          </p:cNvPr>
          <p:cNvPicPr>
            <a:picLocks noChangeAspect="1"/>
          </p:cNvPicPr>
          <p:nvPr/>
        </p:nvPicPr>
        <p:blipFill>
          <a:blip r:embed="rId8"/>
          <a:stretch>
            <a:fillRect/>
          </a:stretch>
        </p:blipFill>
        <p:spPr>
          <a:xfrm>
            <a:off x="5372279" y="4572044"/>
            <a:ext cx="551752" cy="568861"/>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9"/>
          <a:srcRect l="17206" t="533" r="11892" b="-533"/>
          <a:stretch/>
        </p:blipFill>
        <p:spPr>
          <a:xfrm>
            <a:off x="2103384" y="5393950"/>
            <a:ext cx="1097280" cy="877824"/>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10"/>
          <a:srcRect t="2872" b="2872"/>
          <a:stretch/>
        </p:blipFill>
        <p:spPr>
          <a:xfrm flipH="1">
            <a:off x="7695008" y="3694220"/>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11"/>
          <a:srcRect l="19038" t="5769" r="15000"/>
          <a:stretch/>
        </p:blipFill>
        <p:spPr>
          <a:xfrm>
            <a:off x="3197924" y="463596"/>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2908564" y="2181436"/>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7" name="Oval 36">
            <a:extLst>
              <a:ext uri="{FF2B5EF4-FFF2-40B4-BE49-F238E27FC236}">
                <a16:creationId xmlns:a16="http://schemas.microsoft.com/office/drawing/2014/main" id="{9729D083-AFC3-4873-8327-379C85021D2C}"/>
              </a:ext>
            </a:extLst>
          </p:cNvPr>
          <p:cNvSpPr/>
          <p:nvPr/>
        </p:nvSpPr>
        <p:spPr>
          <a:xfrm>
            <a:off x="4363898" y="1513040"/>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8" name="Oval 37">
            <a:extLst>
              <a:ext uri="{FF2B5EF4-FFF2-40B4-BE49-F238E27FC236}">
                <a16:creationId xmlns:a16="http://schemas.microsoft.com/office/drawing/2014/main" id="{3C0477E8-A436-40FF-B084-58D5EF0513BB}"/>
              </a:ext>
            </a:extLst>
          </p:cNvPr>
          <p:cNvSpPr/>
          <p:nvPr/>
        </p:nvSpPr>
        <p:spPr>
          <a:xfrm>
            <a:off x="2735551" y="3504992"/>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9" name="Oval 38">
            <a:extLst>
              <a:ext uri="{FF2B5EF4-FFF2-40B4-BE49-F238E27FC236}">
                <a16:creationId xmlns:a16="http://schemas.microsoft.com/office/drawing/2014/main" id="{B06DD41E-B6D0-493D-BF3F-B1B3A8B293AE}"/>
              </a:ext>
            </a:extLst>
          </p:cNvPr>
          <p:cNvSpPr/>
          <p:nvPr/>
        </p:nvSpPr>
        <p:spPr>
          <a:xfrm>
            <a:off x="3855026" y="4681694"/>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0" name="Oval 39">
            <a:extLst>
              <a:ext uri="{FF2B5EF4-FFF2-40B4-BE49-F238E27FC236}">
                <a16:creationId xmlns:a16="http://schemas.microsoft.com/office/drawing/2014/main" id="{7DE4092F-E58F-4E6A-817B-92F8E61B890C}"/>
              </a:ext>
            </a:extLst>
          </p:cNvPr>
          <p:cNvSpPr/>
          <p:nvPr/>
        </p:nvSpPr>
        <p:spPr>
          <a:xfrm>
            <a:off x="5346866" y="4500658"/>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1" name="Oval 40">
            <a:extLst>
              <a:ext uri="{FF2B5EF4-FFF2-40B4-BE49-F238E27FC236}">
                <a16:creationId xmlns:a16="http://schemas.microsoft.com/office/drawing/2014/main" id="{E0BB5F8C-0ECE-4FC9-877F-0F18BA5F48FA}"/>
              </a:ext>
            </a:extLst>
          </p:cNvPr>
          <p:cNvSpPr/>
          <p:nvPr/>
        </p:nvSpPr>
        <p:spPr>
          <a:xfrm>
            <a:off x="5919283" y="3499699"/>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5734362" y="2285956"/>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3" name="TextBox 2">
            <a:extLst>
              <a:ext uri="{FF2B5EF4-FFF2-40B4-BE49-F238E27FC236}">
                <a16:creationId xmlns:a16="http://schemas.microsoft.com/office/drawing/2014/main" id="{F7D521A4-4BBF-4416-A7CE-39AC5629DFA6}"/>
              </a:ext>
            </a:extLst>
          </p:cNvPr>
          <p:cNvSpPr txBox="1"/>
          <p:nvPr/>
        </p:nvSpPr>
        <p:spPr>
          <a:xfrm>
            <a:off x="564266" y="1310015"/>
            <a:ext cx="1033970" cy="369332"/>
          </a:xfrm>
          <a:prstGeom prst="rect">
            <a:avLst/>
          </a:prstGeom>
          <a:noFill/>
        </p:spPr>
        <p:txBody>
          <a:bodyPr wrap="square" lIns="0" rIns="0" rtlCol="0">
            <a:spAutoFit/>
          </a:bodyPr>
          <a:lstStyle/>
          <a:p>
            <a:pPr algn="r"/>
            <a:r>
              <a:rPr lang="en-US" b="1" dirty="0">
                <a:solidFill>
                  <a:schemeClr val="tx2"/>
                </a:solidFill>
              </a:rPr>
              <a:t>TRAFFIC</a:t>
            </a:r>
          </a:p>
        </p:txBody>
      </p:sp>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1690149" y="1622759"/>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1775454" y="1578052"/>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sp>
        <p:nvSpPr>
          <p:cNvPr id="46" name="TextBox 45">
            <a:extLst>
              <a:ext uri="{FF2B5EF4-FFF2-40B4-BE49-F238E27FC236}">
                <a16:creationId xmlns:a16="http://schemas.microsoft.com/office/drawing/2014/main" id="{059168B4-17D4-4101-977E-F06FEBA29A54}"/>
              </a:ext>
            </a:extLst>
          </p:cNvPr>
          <p:cNvSpPr txBox="1"/>
          <p:nvPr/>
        </p:nvSpPr>
        <p:spPr>
          <a:xfrm>
            <a:off x="3243644" y="141661"/>
            <a:ext cx="1051560" cy="369332"/>
          </a:xfrm>
          <a:prstGeom prst="rect">
            <a:avLst/>
          </a:prstGeom>
          <a:noFill/>
        </p:spPr>
        <p:txBody>
          <a:bodyPr wrap="square" lIns="0" rIns="0" rtlCol="0">
            <a:spAutoFit/>
          </a:bodyPr>
          <a:lstStyle/>
          <a:p>
            <a:pPr algn="r"/>
            <a:r>
              <a:rPr lang="en-US" b="1" dirty="0">
                <a:solidFill>
                  <a:schemeClr val="accent1"/>
                </a:solidFill>
              </a:rPr>
              <a:t>MOBILITY</a:t>
            </a:r>
          </a:p>
        </p:txBody>
      </p:sp>
      <p:sp>
        <p:nvSpPr>
          <p:cNvPr id="48" name="TextBox 47">
            <a:extLst>
              <a:ext uri="{FF2B5EF4-FFF2-40B4-BE49-F238E27FC236}">
                <a16:creationId xmlns:a16="http://schemas.microsoft.com/office/drawing/2014/main" id="{9EB61122-1E32-4A62-B922-51A32537ADEA}"/>
              </a:ext>
            </a:extLst>
          </p:cNvPr>
          <p:cNvSpPr txBox="1"/>
          <p:nvPr/>
        </p:nvSpPr>
        <p:spPr>
          <a:xfrm>
            <a:off x="4370564" y="430211"/>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4370564" y="463596"/>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6A6672B-C404-4356-B163-2EACA6C539F5}"/>
              </a:ext>
            </a:extLst>
          </p:cNvPr>
          <p:cNvSpPr txBox="1"/>
          <p:nvPr/>
        </p:nvSpPr>
        <p:spPr>
          <a:xfrm>
            <a:off x="376623" y="3059668"/>
            <a:ext cx="1033970" cy="369332"/>
          </a:xfrm>
          <a:prstGeom prst="rect">
            <a:avLst/>
          </a:prstGeom>
          <a:noFill/>
        </p:spPr>
        <p:txBody>
          <a:bodyPr wrap="square" lIns="0" rIns="0" rtlCol="0">
            <a:spAutoFit/>
          </a:bodyPr>
          <a:lstStyle/>
          <a:p>
            <a:pPr algn="r"/>
            <a:r>
              <a:rPr lang="en-US" b="1" dirty="0">
                <a:solidFill>
                  <a:schemeClr val="accent2"/>
                </a:solidFill>
              </a:rPr>
              <a:t>BRIDGE</a:t>
            </a:r>
          </a:p>
        </p:txBody>
      </p:sp>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1490573" y="3360348"/>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1575878" y="3331589"/>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sp>
        <p:nvSpPr>
          <p:cNvPr id="54" name="TextBox 53">
            <a:extLst>
              <a:ext uri="{FF2B5EF4-FFF2-40B4-BE49-F238E27FC236}">
                <a16:creationId xmlns:a16="http://schemas.microsoft.com/office/drawing/2014/main" id="{1FCB7DC6-46CC-41A7-B5FC-35769901ECBE}"/>
              </a:ext>
            </a:extLst>
          </p:cNvPr>
          <p:cNvSpPr txBox="1"/>
          <p:nvPr/>
        </p:nvSpPr>
        <p:spPr>
          <a:xfrm>
            <a:off x="2097633" y="5077823"/>
            <a:ext cx="1100291" cy="369332"/>
          </a:xfrm>
          <a:prstGeom prst="rect">
            <a:avLst/>
          </a:prstGeom>
          <a:noFill/>
        </p:spPr>
        <p:txBody>
          <a:bodyPr wrap="square" lIns="0" rIns="0" rtlCol="0">
            <a:spAutoFit/>
          </a:bodyPr>
          <a:lstStyle/>
          <a:p>
            <a:pPr algn="r"/>
            <a:r>
              <a:rPr lang="en-US" b="1" dirty="0">
                <a:solidFill>
                  <a:schemeClr val="accent3"/>
                </a:solidFill>
              </a:rPr>
              <a:t>PAVEMENT</a:t>
            </a:r>
          </a:p>
        </p:txBody>
      </p:sp>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3283558" y="5391491"/>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3368863" y="5357416"/>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sp>
        <p:nvSpPr>
          <p:cNvPr id="57" name="TextBox 56">
            <a:extLst>
              <a:ext uri="{FF2B5EF4-FFF2-40B4-BE49-F238E27FC236}">
                <a16:creationId xmlns:a16="http://schemas.microsoft.com/office/drawing/2014/main" id="{0B1141CD-B9F9-4D65-9B36-4AAEE6ECE834}"/>
              </a:ext>
            </a:extLst>
          </p:cNvPr>
          <p:cNvSpPr txBox="1"/>
          <p:nvPr/>
        </p:nvSpPr>
        <p:spPr>
          <a:xfrm>
            <a:off x="5870549" y="5085927"/>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7047559" y="5391491"/>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7132864" y="5359595"/>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sp>
        <p:nvSpPr>
          <p:cNvPr id="62" name="TextBox 61">
            <a:extLst>
              <a:ext uri="{FF2B5EF4-FFF2-40B4-BE49-F238E27FC236}">
                <a16:creationId xmlns:a16="http://schemas.microsoft.com/office/drawing/2014/main" id="{EF67105E-D4E4-4921-9BE1-5AD958017C26}"/>
              </a:ext>
            </a:extLst>
          </p:cNvPr>
          <p:cNvSpPr txBox="1"/>
          <p:nvPr/>
        </p:nvSpPr>
        <p:spPr>
          <a:xfrm>
            <a:off x="7695008" y="3195676"/>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7599320" y="3691761"/>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6655981" y="3664311"/>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sp>
        <p:nvSpPr>
          <p:cNvPr id="65" name="TextBox 64">
            <a:extLst>
              <a:ext uri="{FF2B5EF4-FFF2-40B4-BE49-F238E27FC236}">
                <a16:creationId xmlns:a16="http://schemas.microsoft.com/office/drawing/2014/main" id="{B03F1A09-B066-4B1E-9362-95262E83C3B7}"/>
              </a:ext>
            </a:extLst>
          </p:cNvPr>
          <p:cNvSpPr txBox="1"/>
          <p:nvPr/>
        </p:nvSpPr>
        <p:spPr>
          <a:xfrm>
            <a:off x="7873987" y="1598671"/>
            <a:ext cx="1051560" cy="369332"/>
          </a:xfrm>
          <a:prstGeom prst="rect">
            <a:avLst/>
          </a:prstGeom>
          <a:noFill/>
        </p:spPr>
        <p:txBody>
          <a:bodyPr wrap="square" lIns="0" rIns="0" rtlCol="0">
            <a:spAutoFit/>
          </a:bodyPr>
          <a:lstStyle/>
          <a:p>
            <a:r>
              <a:rPr lang="en-US" b="1" dirty="0">
                <a:solidFill>
                  <a:schemeClr val="accent6"/>
                </a:solidFill>
              </a:rPr>
              <a:t>SAFETY</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7787236" y="1908129"/>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6516632" y="1881459"/>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sp>
        <p:nvSpPr>
          <p:cNvPr id="4" name="Footer Placeholder 3">
            <a:extLst>
              <a:ext uri="{FF2B5EF4-FFF2-40B4-BE49-F238E27FC236}">
                <a16:creationId xmlns:a16="http://schemas.microsoft.com/office/drawing/2014/main" id="{A539218E-1B3F-4899-94F7-8EDE2EFF60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5BA86A-75BB-46A2-9321-4EB6F7DFB9F9}"/>
              </a:ext>
            </a:extLst>
          </p:cNvPr>
          <p:cNvSpPr>
            <a:spLocks noGrp="1"/>
          </p:cNvSpPr>
          <p:nvPr>
            <p:ph type="sldNum" sz="quarter" idx="12"/>
          </p:nvPr>
        </p:nvSpPr>
        <p:spPr/>
        <p:txBody>
          <a:bodyPr/>
          <a:lstStyle/>
          <a:p>
            <a:fld id="{78320380-6AB6-4565-8F49-C48968FB1BAC}" type="slidenum">
              <a:rPr lang="en-US" smtClean="0"/>
              <a:t>10</a:t>
            </a:fld>
            <a:endParaRPr lang="en-US"/>
          </a:p>
        </p:txBody>
      </p:sp>
    </p:spTree>
    <p:extLst>
      <p:ext uri="{BB962C8B-B14F-4D97-AF65-F5344CB8AC3E}">
        <p14:creationId xmlns:p14="http://schemas.microsoft.com/office/powerpoint/2010/main" val="2936759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3"/>
          <a:stretch>
            <a:fillRect/>
          </a:stretch>
        </p:blipFill>
        <p:spPr>
          <a:xfrm>
            <a:off x="-6470623" y="663528"/>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4"/>
          <a:srcRect l="2542" t="3553" r="274" b="2366"/>
          <a:stretch/>
        </p:blipFill>
        <p:spPr>
          <a:xfrm>
            <a:off x="-9227510" y="137084"/>
            <a:ext cx="1097280" cy="87782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5"/>
          <a:srcRect l="21132" r="5250"/>
          <a:stretch/>
        </p:blipFill>
        <p:spPr>
          <a:xfrm>
            <a:off x="-1880194" y="431754"/>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6"/>
          <a:srcRect l="29232" t="3616" r="13212" b="1622"/>
          <a:stretch/>
        </p:blipFill>
        <p:spPr>
          <a:xfrm>
            <a:off x="-3883632" y="3917575"/>
            <a:ext cx="1097280" cy="877824"/>
          </a:xfrm>
          <a:prstGeom prst="rect">
            <a:avLst/>
          </a:prstGeom>
        </p:spPr>
      </p:pic>
      <p:pic>
        <p:nvPicPr>
          <p:cNvPr id="22" name="Picture 21">
            <a:extLst>
              <a:ext uri="{FF2B5EF4-FFF2-40B4-BE49-F238E27FC236}">
                <a16:creationId xmlns:a16="http://schemas.microsoft.com/office/drawing/2014/main" id="{8F3CE776-4BA4-469E-A15E-422CE0E2B8AC}"/>
              </a:ext>
            </a:extLst>
          </p:cNvPr>
          <p:cNvPicPr>
            <a:picLocks noChangeAspect="1"/>
          </p:cNvPicPr>
          <p:nvPr/>
        </p:nvPicPr>
        <p:blipFill>
          <a:blip r:embed="rId7"/>
          <a:stretch>
            <a:fillRect/>
          </a:stretch>
        </p:blipFill>
        <p:spPr>
          <a:xfrm>
            <a:off x="-4371796" y="3095669"/>
            <a:ext cx="551752" cy="568861"/>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8"/>
          <a:srcRect l="17206" t="533" r="11892" b="-533"/>
          <a:stretch/>
        </p:blipFill>
        <p:spPr>
          <a:xfrm>
            <a:off x="-7640691" y="3917575"/>
            <a:ext cx="1097280" cy="877824"/>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9"/>
          <a:srcRect t="2872" b="2872"/>
          <a:stretch/>
        </p:blipFill>
        <p:spPr>
          <a:xfrm flipH="1">
            <a:off x="-2049067" y="2217845"/>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10"/>
          <a:srcRect l="19038" t="5769" r="15000"/>
          <a:stretch/>
        </p:blipFill>
        <p:spPr>
          <a:xfrm>
            <a:off x="-6546151" y="-1012779"/>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6835511" y="705061"/>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7" name="Oval 36">
            <a:extLst>
              <a:ext uri="{FF2B5EF4-FFF2-40B4-BE49-F238E27FC236}">
                <a16:creationId xmlns:a16="http://schemas.microsoft.com/office/drawing/2014/main" id="{9729D083-AFC3-4873-8327-379C85021D2C}"/>
              </a:ext>
            </a:extLst>
          </p:cNvPr>
          <p:cNvSpPr/>
          <p:nvPr/>
        </p:nvSpPr>
        <p:spPr>
          <a:xfrm>
            <a:off x="-5380177" y="36665"/>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9" name="Oval 38">
            <a:extLst>
              <a:ext uri="{FF2B5EF4-FFF2-40B4-BE49-F238E27FC236}">
                <a16:creationId xmlns:a16="http://schemas.microsoft.com/office/drawing/2014/main" id="{B06DD41E-B6D0-493D-BF3F-B1B3A8B293AE}"/>
              </a:ext>
            </a:extLst>
          </p:cNvPr>
          <p:cNvSpPr/>
          <p:nvPr/>
        </p:nvSpPr>
        <p:spPr>
          <a:xfrm>
            <a:off x="-5889049" y="3205319"/>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0" name="Oval 39">
            <a:extLst>
              <a:ext uri="{FF2B5EF4-FFF2-40B4-BE49-F238E27FC236}">
                <a16:creationId xmlns:a16="http://schemas.microsoft.com/office/drawing/2014/main" id="{7DE4092F-E58F-4E6A-817B-92F8E61B890C}"/>
              </a:ext>
            </a:extLst>
          </p:cNvPr>
          <p:cNvSpPr/>
          <p:nvPr/>
        </p:nvSpPr>
        <p:spPr>
          <a:xfrm>
            <a:off x="-4397209" y="3024283"/>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1" name="Oval 40">
            <a:extLst>
              <a:ext uri="{FF2B5EF4-FFF2-40B4-BE49-F238E27FC236}">
                <a16:creationId xmlns:a16="http://schemas.microsoft.com/office/drawing/2014/main" id="{E0BB5F8C-0ECE-4FC9-877F-0F18BA5F48FA}"/>
              </a:ext>
            </a:extLst>
          </p:cNvPr>
          <p:cNvSpPr/>
          <p:nvPr/>
        </p:nvSpPr>
        <p:spPr>
          <a:xfrm>
            <a:off x="-3824792" y="2023324"/>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4009713" y="809581"/>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3" name="TextBox 2">
            <a:extLst>
              <a:ext uri="{FF2B5EF4-FFF2-40B4-BE49-F238E27FC236}">
                <a16:creationId xmlns:a16="http://schemas.microsoft.com/office/drawing/2014/main" id="{F7D521A4-4BBF-4416-A7CE-39AC5629DFA6}"/>
              </a:ext>
            </a:extLst>
          </p:cNvPr>
          <p:cNvSpPr txBox="1"/>
          <p:nvPr/>
        </p:nvSpPr>
        <p:spPr>
          <a:xfrm>
            <a:off x="-9179809" y="-166360"/>
            <a:ext cx="1033970" cy="369332"/>
          </a:xfrm>
          <a:prstGeom prst="rect">
            <a:avLst/>
          </a:prstGeom>
          <a:noFill/>
        </p:spPr>
        <p:txBody>
          <a:bodyPr wrap="square" lIns="0" rIns="0" rtlCol="0">
            <a:spAutoFit/>
          </a:bodyPr>
          <a:lstStyle/>
          <a:p>
            <a:pPr algn="r"/>
            <a:r>
              <a:rPr lang="en-US" b="1" dirty="0">
                <a:solidFill>
                  <a:schemeClr val="tx2"/>
                </a:solidFill>
              </a:rPr>
              <a:t>TRAFFIC</a:t>
            </a:r>
          </a:p>
        </p:txBody>
      </p:sp>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8053926" y="146384"/>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7968621" y="101677"/>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sp>
        <p:nvSpPr>
          <p:cNvPr id="46" name="TextBox 45">
            <a:extLst>
              <a:ext uri="{FF2B5EF4-FFF2-40B4-BE49-F238E27FC236}">
                <a16:creationId xmlns:a16="http://schemas.microsoft.com/office/drawing/2014/main" id="{059168B4-17D4-4101-977E-F06FEBA29A54}"/>
              </a:ext>
            </a:extLst>
          </p:cNvPr>
          <p:cNvSpPr txBox="1"/>
          <p:nvPr/>
        </p:nvSpPr>
        <p:spPr>
          <a:xfrm>
            <a:off x="-6500431" y="-1334714"/>
            <a:ext cx="1051560" cy="369332"/>
          </a:xfrm>
          <a:prstGeom prst="rect">
            <a:avLst/>
          </a:prstGeom>
          <a:noFill/>
        </p:spPr>
        <p:txBody>
          <a:bodyPr wrap="square" lIns="0" rIns="0" rtlCol="0">
            <a:spAutoFit/>
          </a:bodyPr>
          <a:lstStyle/>
          <a:p>
            <a:pPr algn="r"/>
            <a:r>
              <a:rPr lang="en-US" b="1" dirty="0">
                <a:solidFill>
                  <a:schemeClr val="accent1"/>
                </a:solidFill>
              </a:rPr>
              <a:t>MOBILITY</a:t>
            </a:r>
          </a:p>
        </p:txBody>
      </p:sp>
      <p:sp>
        <p:nvSpPr>
          <p:cNvPr id="48" name="TextBox 47">
            <a:extLst>
              <a:ext uri="{FF2B5EF4-FFF2-40B4-BE49-F238E27FC236}">
                <a16:creationId xmlns:a16="http://schemas.microsoft.com/office/drawing/2014/main" id="{9EB61122-1E32-4A62-B922-51A32537ADEA}"/>
              </a:ext>
            </a:extLst>
          </p:cNvPr>
          <p:cNvSpPr txBox="1"/>
          <p:nvPr/>
        </p:nvSpPr>
        <p:spPr>
          <a:xfrm>
            <a:off x="-5373511" y="-1046164"/>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5373511" y="-1012779"/>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1FCB7DC6-46CC-41A7-B5FC-35769901ECBE}"/>
              </a:ext>
            </a:extLst>
          </p:cNvPr>
          <p:cNvSpPr txBox="1"/>
          <p:nvPr/>
        </p:nvSpPr>
        <p:spPr>
          <a:xfrm>
            <a:off x="-7646442" y="3601448"/>
            <a:ext cx="1100291" cy="369332"/>
          </a:xfrm>
          <a:prstGeom prst="rect">
            <a:avLst/>
          </a:prstGeom>
          <a:noFill/>
        </p:spPr>
        <p:txBody>
          <a:bodyPr wrap="square" lIns="0" rIns="0" rtlCol="0">
            <a:spAutoFit/>
          </a:bodyPr>
          <a:lstStyle/>
          <a:p>
            <a:pPr algn="r"/>
            <a:r>
              <a:rPr lang="en-US" b="1" dirty="0">
                <a:solidFill>
                  <a:schemeClr val="accent3"/>
                </a:solidFill>
              </a:rPr>
              <a:t>PAVEMENT</a:t>
            </a:r>
          </a:p>
        </p:txBody>
      </p:sp>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6460517" y="3915116"/>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6375212" y="3881041"/>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sp>
        <p:nvSpPr>
          <p:cNvPr id="57" name="TextBox 56">
            <a:extLst>
              <a:ext uri="{FF2B5EF4-FFF2-40B4-BE49-F238E27FC236}">
                <a16:creationId xmlns:a16="http://schemas.microsoft.com/office/drawing/2014/main" id="{0B1141CD-B9F9-4D65-9B36-4AAEE6ECE834}"/>
              </a:ext>
            </a:extLst>
          </p:cNvPr>
          <p:cNvSpPr txBox="1"/>
          <p:nvPr/>
        </p:nvSpPr>
        <p:spPr>
          <a:xfrm>
            <a:off x="-3873526" y="3609552"/>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2696516" y="3915116"/>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2611211" y="3883220"/>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sp>
        <p:nvSpPr>
          <p:cNvPr id="62" name="TextBox 61">
            <a:extLst>
              <a:ext uri="{FF2B5EF4-FFF2-40B4-BE49-F238E27FC236}">
                <a16:creationId xmlns:a16="http://schemas.microsoft.com/office/drawing/2014/main" id="{EF67105E-D4E4-4921-9BE1-5AD958017C26}"/>
              </a:ext>
            </a:extLst>
          </p:cNvPr>
          <p:cNvSpPr txBox="1"/>
          <p:nvPr/>
        </p:nvSpPr>
        <p:spPr>
          <a:xfrm>
            <a:off x="-2049067" y="1719301"/>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2144755" y="2215386"/>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3088094" y="2187936"/>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sp>
        <p:nvSpPr>
          <p:cNvPr id="65" name="TextBox 64">
            <a:extLst>
              <a:ext uri="{FF2B5EF4-FFF2-40B4-BE49-F238E27FC236}">
                <a16:creationId xmlns:a16="http://schemas.microsoft.com/office/drawing/2014/main" id="{B03F1A09-B066-4B1E-9362-95262E83C3B7}"/>
              </a:ext>
            </a:extLst>
          </p:cNvPr>
          <p:cNvSpPr txBox="1"/>
          <p:nvPr/>
        </p:nvSpPr>
        <p:spPr>
          <a:xfrm>
            <a:off x="-1870088" y="122296"/>
            <a:ext cx="1051560" cy="369332"/>
          </a:xfrm>
          <a:prstGeom prst="rect">
            <a:avLst/>
          </a:prstGeom>
          <a:noFill/>
        </p:spPr>
        <p:txBody>
          <a:bodyPr wrap="square" lIns="0" rIns="0" rtlCol="0">
            <a:spAutoFit/>
          </a:bodyPr>
          <a:lstStyle/>
          <a:p>
            <a:r>
              <a:rPr lang="en-US" b="1" dirty="0">
                <a:solidFill>
                  <a:schemeClr val="accent6"/>
                </a:solidFill>
              </a:rPr>
              <a:t>SAFETY</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1956839" y="431754"/>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3227443" y="405084"/>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pic>
        <p:nvPicPr>
          <p:cNvPr id="45" name="Picture 44">
            <a:extLst>
              <a:ext uri="{FF2B5EF4-FFF2-40B4-BE49-F238E27FC236}">
                <a16:creationId xmlns:a16="http://schemas.microsoft.com/office/drawing/2014/main" id="{DB649BE8-E890-4E8C-892B-F12084EFA216}"/>
              </a:ext>
            </a:extLst>
          </p:cNvPr>
          <p:cNvPicPr>
            <a:picLocks noChangeAspect="1"/>
          </p:cNvPicPr>
          <p:nvPr/>
        </p:nvPicPr>
        <p:blipFill rotWithShape="1">
          <a:blip r:embed="rId11"/>
          <a:srcRect l="5688" r="5688"/>
          <a:stretch/>
        </p:blipFill>
        <p:spPr>
          <a:xfrm>
            <a:off x="1645920" y="2926080"/>
            <a:ext cx="2743200" cy="2194560"/>
          </a:xfrm>
          <a:prstGeom prst="rect">
            <a:avLst/>
          </a:prstGeom>
        </p:spPr>
      </p:pic>
      <p:sp>
        <p:nvSpPr>
          <p:cNvPr id="47" name="Oval 46">
            <a:extLst>
              <a:ext uri="{FF2B5EF4-FFF2-40B4-BE49-F238E27FC236}">
                <a16:creationId xmlns:a16="http://schemas.microsoft.com/office/drawing/2014/main" id="{068673B4-E1AB-4915-9771-8CB9DF3CAC89}"/>
              </a:ext>
            </a:extLst>
          </p:cNvPr>
          <p:cNvSpPr/>
          <p:nvPr/>
        </p:nvSpPr>
        <p:spPr>
          <a:xfrm>
            <a:off x="3657600" y="365760"/>
            <a:ext cx="1828800" cy="1828800"/>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000" b="1" dirty="0"/>
              <a:t>15%</a:t>
            </a:r>
          </a:p>
        </p:txBody>
      </p:sp>
      <p:sp>
        <p:nvSpPr>
          <p:cNvPr id="50" name="TextBox 49">
            <a:extLst>
              <a:ext uri="{FF2B5EF4-FFF2-40B4-BE49-F238E27FC236}">
                <a16:creationId xmlns:a16="http://schemas.microsoft.com/office/drawing/2014/main" id="{0DB39BD8-7D60-4AAD-AB41-B246BDA56496}"/>
              </a:ext>
            </a:extLst>
          </p:cNvPr>
          <p:cNvSpPr txBox="1"/>
          <p:nvPr/>
        </p:nvSpPr>
        <p:spPr>
          <a:xfrm>
            <a:off x="2521307" y="2350451"/>
            <a:ext cx="1867813" cy="707886"/>
          </a:xfrm>
          <a:prstGeom prst="rect">
            <a:avLst/>
          </a:prstGeom>
          <a:noFill/>
        </p:spPr>
        <p:txBody>
          <a:bodyPr wrap="square" lIns="0" rIns="0" rtlCol="0">
            <a:spAutoFit/>
          </a:bodyPr>
          <a:lstStyle/>
          <a:p>
            <a:pPr algn="r"/>
            <a:r>
              <a:rPr lang="en-US" sz="4000" b="1" dirty="0">
                <a:solidFill>
                  <a:schemeClr val="accent2"/>
                </a:solidFill>
              </a:rPr>
              <a:t>BRIDGE</a:t>
            </a:r>
          </a:p>
        </p:txBody>
      </p:sp>
      <p:cxnSp>
        <p:nvCxnSpPr>
          <p:cNvPr id="60" name="Straight Connector 59">
            <a:extLst>
              <a:ext uri="{FF2B5EF4-FFF2-40B4-BE49-F238E27FC236}">
                <a16:creationId xmlns:a16="http://schemas.microsoft.com/office/drawing/2014/main" id="{8F20682F-C4B5-46CE-A252-C6F0CB34768A}"/>
              </a:ext>
            </a:extLst>
          </p:cNvPr>
          <p:cNvCxnSpPr>
            <a:cxnSpLocks/>
          </p:cNvCxnSpPr>
          <p:nvPr/>
        </p:nvCxnSpPr>
        <p:spPr>
          <a:xfrm>
            <a:off x="4572000" y="2926080"/>
            <a:ext cx="0" cy="219456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2E96A6F6-0D5A-4A54-8E0C-D588C66BD5A8}"/>
              </a:ext>
            </a:extLst>
          </p:cNvPr>
          <p:cNvSpPr txBox="1"/>
          <p:nvPr/>
        </p:nvSpPr>
        <p:spPr>
          <a:xfrm>
            <a:off x="4572001" y="2852192"/>
            <a:ext cx="2413438" cy="1538883"/>
          </a:xfrm>
          <a:prstGeom prst="rect">
            <a:avLst/>
          </a:prstGeom>
          <a:noFill/>
        </p:spPr>
        <p:txBody>
          <a:bodyPr wrap="square" lIns="182880" tIns="0" rIns="0" bIns="0" rtlCol="0">
            <a:spAutoFit/>
          </a:bodyPr>
          <a:lstStyle/>
          <a:p>
            <a:r>
              <a:rPr lang="en-US" sz="2000" dirty="0"/>
              <a:t>Bridge condition index, which includes age, load capacity, traffic count, and a few other factors.</a:t>
            </a:r>
          </a:p>
        </p:txBody>
      </p:sp>
      <p:pic>
        <p:nvPicPr>
          <p:cNvPr id="68" name="Picture 67">
            <a:extLst>
              <a:ext uri="{FF2B5EF4-FFF2-40B4-BE49-F238E27FC236}">
                <a16:creationId xmlns:a16="http://schemas.microsoft.com/office/drawing/2014/main" id="{89028740-FDD9-420C-8EA7-9EB7C2DE9F2A}"/>
              </a:ext>
            </a:extLst>
          </p:cNvPr>
          <p:cNvPicPr>
            <a:picLocks noChangeAspect="1"/>
          </p:cNvPicPr>
          <p:nvPr/>
        </p:nvPicPr>
        <p:blipFill>
          <a:blip r:embed="rId3"/>
          <a:stretch>
            <a:fillRect/>
          </a:stretch>
        </p:blipFill>
        <p:spPr>
          <a:xfrm>
            <a:off x="85064" y="5351460"/>
            <a:ext cx="1431898" cy="1421476"/>
          </a:xfrm>
          <a:prstGeom prst="rect">
            <a:avLst/>
          </a:prstGeom>
        </p:spPr>
      </p:pic>
      <p:sp>
        <p:nvSpPr>
          <p:cNvPr id="4" name="Footer Placeholder 3">
            <a:extLst>
              <a:ext uri="{FF2B5EF4-FFF2-40B4-BE49-F238E27FC236}">
                <a16:creationId xmlns:a16="http://schemas.microsoft.com/office/drawing/2014/main" id="{94732081-65FC-409B-AF62-B2D08885E7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7AFD2F-2125-4703-ADD1-F107ED51DBA1}"/>
              </a:ext>
            </a:extLst>
          </p:cNvPr>
          <p:cNvSpPr>
            <a:spLocks noGrp="1"/>
          </p:cNvSpPr>
          <p:nvPr>
            <p:ph type="sldNum" sz="quarter" idx="12"/>
          </p:nvPr>
        </p:nvSpPr>
        <p:spPr/>
        <p:txBody>
          <a:bodyPr/>
          <a:lstStyle/>
          <a:p>
            <a:fld id="{78320380-6AB6-4565-8F49-C48968FB1BAC}" type="slidenum">
              <a:rPr lang="en-US" smtClean="0"/>
              <a:t>11</a:t>
            </a:fld>
            <a:endParaRPr lang="en-US"/>
          </a:p>
        </p:txBody>
      </p:sp>
    </p:spTree>
    <p:extLst>
      <p:ext uri="{BB962C8B-B14F-4D97-AF65-F5344CB8AC3E}">
        <p14:creationId xmlns:p14="http://schemas.microsoft.com/office/powerpoint/2010/main" val="3028136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319110" y="3363485"/>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3273452" y="2139903"/>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5"/>
          <a:srcRect l="2542" t="3553" r="274" b="2366"/>
          <a:stretch/>
        </p:blipFill>
        <p:spPr>
          <a:xfrm>
            <a:off x="516565" y="1613459"/>
            <a:ext cx="1097280" cy="87782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6"/>
          <a:srcRect l="21132" r="5250"/>
          <a:stretch/>
        </p:blipFill>
        <p:spPr>
          <a:xfrm>
            <a:off x="7863881" y="1908129"/>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7"/>
          <a:srcRect l="29232" t="3616" r="13212" b="1622"/>
          <a:stretch/>
        </p:blipFill>
        <p:spPr>
          <a:xfrm>
            <a:off x="5860443" y="5393950"/>
            <a:ext cx="1097280" cy="877824"/>
          </a:xfrm>
          <a:prstGeom prst="rect">
            <a:avLst/>
          </a:prstGeom>
        </p:spPr>
      </p:pic>
      <p:pic>
        <p:nvPicPr>
          <p:cNvPr id="22" name="Picture 21">
            <a:extLst>
              <a:ext uri="{FF2B5EF4-FFF2-40B4-BE49-F238E27FC236}">
                <a16:creationId xmlns:a16="http://schemas.microsoft.com/office/drawing/2014/main" id="{8F3CE776-4BA4-469E-A15E-422CE0E2B8AC}"/>
              </a:ext>
            </a:extLst>
          </p:cNvPr>
          <p:cNvPicPr>
            <a:picLocks noChangeAspect="1"/>
          </p:cNvPicPr>
          <p:nvPr/>
        </p:nvPicPr>
        <p:blipFill>
          <a:blip r:embed="rId8"/>
          <a:stretch>
            <a:fillRect/>
          </a:stretch>
        </p:blipFill>
        <p:spPr>
          <a:xfrm>
            <a:off x="5372279" y="4572044"/>
            <a:ext cx="551752" cy="568861"/>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9"/>
          <a:srcRect l="17206" t="533" r="11892" b="-533"/>
          <a:stretch/>
        </p:blipFill>
        <p:spPr>
          <a:xfrm>
            <a:off x="2103384" y="5393950"/>
            <a:ext cx="1097280" cy="877824"/>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10"/>
          <a:srcRect t="2872" b="2872"/>
          <a:stretch/>
        </p:blipFill>
        <p:spPr>
          <a:xfrm flipH="1">
            <a:off x="7695008" y="3694220"/>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11"/>
          <a:srcRect l="19038" t="5769" r="15000"/>
          <a:stretch/>
        </p:blipFill>
        <p:spPr>
          <a:xfrm>
            <a:off x="3197924" y="463596"/>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2908564" y="2181436"/>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7" name="Oval 36">
            <a:extLst>
              <a:ext uri="{FF2B5EF4-FFF2-40B4-BE49-F238E27FC236}">
                <a16:creationId xmlns:a16="http://schemas.microsoft.com/office/drawing/2014/main" id="{9729D083-AFC3-4873-8327-379C85021D2C}"/>
              </a:ext>
            </a:extLst>
          </p:cNvPr>
          <p:cNvSpPr/>
          <p:nvPr/>
        </p:nvSpPr>
        <p:spPr>
          <a:xfrm>
            <a:off x="4363898" y="1513040"/>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8" name="Oval 37">
            <a:extLst>
              <a:ext uri="{FF2B5EF4-FFF2-40B4-BE49-F238E27FC236}">
                <a16:creationId xmlns:a16="http://schemas.microsoft.com/office/drawing/2014/main" id="{3C0477E8-A436-40FF-B084-58D5EF0513BB}"/>
              </a:ext>
            </a:extLst>
          </p:cNvPr>
          <p:cNvSpPr/>
          <p:nvPr/>
        </p:nvSpPr>
        <p:spPr>
          <a:xfrm>
            <a:off x="2735551" y="3504992"/>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9" name="Oval 38">
            <a:extLst>
              <a:ext uri="{FF2B5EF4-FFF2-40B4-BE49-F238E27FC236}">
                <a16:creationId xmlns:a16="http://schemas.microsoft.com/office/drawing/2014/main" id="{B06DD41E-B6D0-493D-BF3F-B1B3A8B293AE}"/>
              </a:ext>
            </a:extLst>
          </p:cNvPr>
          <p:cNvSpPr/>
          <p:nvPr/>
        </p:nvSpPr>
        <p:spPr>
          <a:xfrm>
            <a:off x="3855026" y="4681694"/>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0" name="Oval 39">
            <a:extLst>
              <a:ext uri="{FF2B5EF4-FFF2-40B4-BE49-F238E27FC236}">
                <a16:creationId xmlns:a16="http://schemas.microsoft.com/office/drawing/2014/main" id="{7DE4092F-E58F-4E6A-817B-92F8E61B890C}"/>
              </a:ext>
            </a:extLst>
          </p:cNvPr>
          <p:cNvSpPr/>
          <p:nvPr/>
        </p:nvSpPr>
        <p:spPr>
          <a:xfrm>
            <a:off x="5346866" y="4500658"/>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1" name="Oval 40">
            <a:extLst>
              <a:ext uri="{FF2B5EF4-FFF2-40B4-BE49-F238E27FC236}">
                <a16:creationId xmlns:a16="http://schemas.microsoft.com/office/drawing/2014/main" id="{E0BB5F8C-0ECE-4FC9-877F-0F18BA5F48FA}"/>
              </a:ext>
            </a:extLst>
          </p:cNvPr>
          <p:cNvSpPr/>
          <p:nvPr/>
        </p:nvSpPr>
        <p:spPr>
          <a:xfrm>
            <a:off x="5919283" y="3499699"/>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5734362" y="2285956"/>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3" name="TextBox 2">
            <a:extLst>
              <a:ext uri="{FF2B5EF4-FFF2-40B4-BE49-F238E27FC236}">
                <a16:creationId xmlns:a16="http://schemas.microsoft.com/office/drawing/2014/main" id="{F7D521A4-4BBF-4416-A7CE-39AC5629DFA6}"/>
              </a:ext>
            </a:extLst>
          </p:cNvPr>
          <p:cNvSpPr txBox="1"/>
          <p:nvPr/>
        </p:nvSpPr>
        <p:spPr>
          <a:xfrm>
            <a:off x="564266" y="1310015"/>
            <a:ext cx="1033970" cy="369332"/>
          </a:xfrm>
          <a:prstGeom prst="rect">
            <a:avLst/>
          </a:prstGeom>
          <a:noFill/>
        </p:spPr>
        <p:txBody>
          <a:bodyPr wrap="square" lIns="0" rIns="0" rtlCol="0">
            <a:spAutoFit/>
          </a:bodyPr>
          <a:lstStyle/>
          <a:p>
            <a:pPr algn="r"/>
            <a:r>
              <a:rPr lang="en-US" b="1" dirty="0">
                <a:solidFill>
                  <a:schemeClr val="tx2"/>
                </a:solidFill>
              </a:rPr>
              <a:t>TRAFFIC</a:t>
            </a:r>
          </a:p>
        </p:txBody>
      </p:sp>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1690149" y="1622759"/>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1775454" y="1578052"/>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sp>
        <p:nvSpPr>
          <p:cNvPr id="46" name="TextBox 45">
            <a:extLst>
              <a:ext uri="{FF2B5EF4-FFF2-40B4-BE49-F238E27FC236}">
                <a16:creationId xmlns:a16="http://schemas.microsoft.com/office/drawing/2014/main" id="{059168B4-17D4-4101-977E-F06FEBA29A54}"/>
              </a:ext>
            </a:extLst>
          </p:cNvPr>
          <p:cNvSpPr txBox="1"/>
          <p:nvPr/>
        </p:nvSpPr>
        <p:spPr>
          <a:xfrm>
            <a:off x="3243644" y="141661"/>
            <a:ext cx="1051560" cy="369332"/>
          </a:xfrm>
          <a:prstGeom prst="rect">
            <a:avLst/>
          </a:prstGeom>
          <a:noFill/>
        </p:spPr>
        <p:txBody>
          <a:bodyPr wrap="square" lIns="0" rIns="0" rtlCol="0">
            <a:spAutoFit/>
          </a:bodyPr>
          <a:lstStyle/>
          <a:p>
            <a:pPr algn="r"/>
            <a:r>
              <a:rPr lang="en-US" b="1" dirty="0">
                <a:solidFill>
                  <a:schemeClr val="accent1"/>
                </a:solidFill>
              </a:rPr>
              <a:t>MOBILITY</a:t>
            </a:r>
          </a:p>
        </p:txBody>
      </p:sp>
      <p:sp>
        <p:nvSpPr>
          <p:cNvPr id="48" name="TextBox 47">
            <a:extLst>
              <a:ext uri="{FF2B5EF4-FFF2-40B4-BE49-F238E27FC236}">
                <a16:creationId xmlns:a16="http://schemas.microsoft.com/office/drawing/2014/main" id="{9EB61122-1E32-4A62-B922-51A32537ADEA}"/>
              </a:ext>
            </a:extLst>
          </p:cNvPr>
          <p:cNvSpPr txBox="1"/>
          <p:nvPr/>
        </p:nvSpPr>
        <p:spPr>
          <a:xfrm>
            <a:off x="4370564" y="430211"/>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4370564" y="463596"/>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6A6672B-C404-4356-B163-2EACA6C539F5}"/>
              </a:ext>
            </a:extLst>
          </p:cNvPr>
          <p:cNvSpPr txBox="1"/>
          <p:nvPr/>
        </p:nvSpPr>
        <p:spPr>
          <a:xfrm>
            <a:off x="376623" y="3059668"/>
            <a:ext cx="1033970" cy="369332"/>
          </a:xfrm>
          <a:prstGeom prst="rect">
            <a:avLst/>
          </a:prstGeom>
          <a:noFill/>
        </p:spPr>
        <p:txBody>
          <a:bodyPr wrap="square" lIns="0" rIns="0" rtlCol="0">
            <a:spAutoFit/>
          </a:bodyPr>
          <a:lstStyle/>
          <a:p>
            <a:pPr algn="r"/>
            <a:r>
              <a:rPr lang="en-US" b="1" dirty="0">
                <a:solidFill>
                  <a:schemeClr val="accent2"/>
                </a:solidFill>
              </a:rPr>
              <a:t>BRIDGE</a:t>
            </a:r>
          </a:p>
        </p:txBody>
      </p:sp>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1490573" y="3360348"/>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1575878" y="3331589"/>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sp>
        <p:nvSpPr>
          <p:cNvPr id="54" name="TextBox 53">
            <a:extLst>
              <a:ext uri="{FF2B5EF4-FFF2-40B4-BE49-F238E27FC236}">
                <a16:creationId xmlns:a16="http://schemas.microsoft.com/office/drawing/2014/main" id="{1FCB7DC6-46CC-41A7-B5FC-35769901ECBE}"/>
              </a:ext>
            </a:extLst>
          </p:cNvPr>
          <p:cNvSpPr txBox="1"/>
          <p:nvPr/>
        </p:nvSpPr>
        <p:spPr>
          <a:xfrm>
            <a:off x="2097633" y="5077823"/>
            <a:ext cx="1100291" cy="369332"/>
          </a:xfrm>
          <a:prstGeom prst="rect">
            <a:avLst/>
          </a:prstGeom>
          <a:noFill/>
        </p:spPr>
        <p:txBody>
          <a:bodyPr wrap="square" lIns="0" rIns="0" rtlCol="0">
            <a:spAutoFit/>
          </a:bodyPr>
          <a:lstStyle/>
          <a:p>
            <a:pPr algn="r"/>
            <a:r>
              <a:rPr lang="en-US" b="1" dirty="0">
                <a:solidFill>
                  <a:schemeClr val="accent3"/>
                </a:solidFill>
              </a:rPr>
              <a:t>PAVEMENT</a:t>
            </a:r>
          </a:p>
        </p:txBody>
      </p:sp>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3283558" y="5391491"/>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3368863" y="5357416"/>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sp>
        <p:nvSpPr>
          <p:cNvPr id="57" name="TextBox 56">
            <a:extLst>
              <a:ext uri="{FF2B5EF4-FFF2-40B4-BE49-F238E27FC236}">
                <a16:creationId xmlns:a16="http://schemas.microsoft.com/office/drawing/2014/main" id="{0B1141CD-B9F9-4D65-9B36-4AAEE6ECE834}"/>
              </a:ext>
            </a:extLst>
          </p:cNvPr>
          <p:cNvSpPr txBox="1"/>
          <p:nvPr/>
        </p:nvSpPr>
        <p:spPr>
          <a:xfrm>
            <a:off x="5870549" y="5085927"/>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7047559" y="5391491"/>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7132864" y="5359595"/>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sp>
        <p:nvSpPr>
          <p:cNvPr id="62" name="TextBox 61">
            <a:extLst>
              <a:ext uri="{FF2B5EF4-FFF2-40B4-BE49-F238E27FC236}">
                <a16:creationId xmlns:a16="http://schemas.microsoft.com/office/drawing/2014/main" id="{EF67105E-D4E4-4921-9BE1-5AD958017C26}"/>
              </a:ext>
            </a:extLst>
          </p:cNvPr>
          <p:cNvSpPr txBox="1"/>
          <p:nvPr/>
        </p:nvSpPr>
        <p:spPr>
          <a:xfrm>
            <a:off x="7695008" y="3195676"/>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7599320" y="3691761"/>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6655981" y="3664311"/>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sp>
        <p:nvSpPr>
          <p:cNvPr id="65" name="TextBox 64">
            <a:extLst>
              <a:ext uri="{FF2B5EF4-FFF2-40B4-BE49-F238E27FC236}">
                <a16:creationId xmlns:a16="http://schemas.microsoft.com/office/drawing/2014/main" id="{B03F1A09-B066-4B1E-9362-95262E83C3B7}"/>
              </a:ext>
            </a:extLst>
          </p:cNvPr>
          <p:cNvSpPr txBox="1"/>
          <p:nvPr/>
        </p:nvSpPr>
        <p:spPr>
          <a:xfrm>
            <a:off x="7873987" y="1598671"/>
            <a:ext cx="1051560" cy="369332"/>
          </a:xfrm>
          <a:prstGeom prst="rect">
            <a:avLst/>
          </a:prstGeom>
          <a:noFill/>
        </p:spPr>
        <p:txBody>
          <a:bodyPr wrap="square" lIns="0" rIns="0" rtlCol="0">
            <a:spAutoFit/>
          </a:bodyPr>
          <a:lstStyle/>
          <a:p>
            <a:r>
              <a:rPr lang="en-US" b="1" dirty="0">
                <a:solidFill>
                  <a:schemeClr val="accent6"/>
                </a:solidFill>
              </a:rPr>
              <a:t>SAFETY</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7787236" y="1908129"/>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6516632" y="1881459"/>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sp>
        <p:nvSpPr>
          <p:cNvPr id="4" name="Footer Placeholder 3">
            <a:extLst>
              <a:ext uri="{FF2B5EF4-FFF2-40B4-BE49-F238E27FC236}">
                <a16:creationId xmlns:a16="http://schemas.microsoft.com/office/drawing/2014/main" id="{0BE86F2B-98D1-4AAE-9E5A-A644FD205C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0F5C9B-27D4-4488-890E-0900B2C37D72}"/>
              </a:ext>
            </a:extLst>
          </p:cNvPr>
          <p:cNvSpPr>
            <a:spLocks noGrp="1"/>
          </p:cNvSpPr>
          <p:nvPr>
            <p:ph type="sldNum" sz="quarter" idx="12"/>
          </p:nvPr>
        </p:nvSpPr>
        <p:spPr/>
        <p:txBody>
          <a:bodyPr/>
          <a:lstStyle/>
          <a:p>
            <a:fld id="{78320380-6AB6-4565-8F49-C48968FB1BAC}" type="slidenum">
              <a:rPr lang="en-US" smtClean="0"/>
              <a:t>12</a:t>
            </a:fld>
            <a:endParaRPr lang="en-US"/>
          </a:p>
        </p:txBody>
      </p:sp>
    </p:spTree>
    <p:extLst>
      <p:ext uri="{BB962C8B-B14F-4D97-AF65-F5344CB8AC3E}">
        <p14:creationId xmlns:p14="http://schemas.microsoft.com/office/powerpoint/2010/main" val="748399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9254192" y="2195131"/>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6299850" y="971549"/>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5"/>
          <a:srcRect l="2542" t="3553" r="274" b="2366"/>
          <a:stretch/>
        </p:blipFill>
        <p:spPr>
          <a:xfrm>
            <a:off x="-9056737" y="445105"/>
            <a:ext cx="1097280" cy="87782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6"/>
          <a:srcRect l="21132" r="5250"/>
          <a:stretch/>
        </p:blipFill>
        <p:spPr>
          <a:xfrm>
            <a:off x="-1709421" y="739775"/>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7"/>
          <a:srcRect l="29232" t="3616" r="13212" b="1622"/>
          <a:stretch/>
        </p:blipFill>
        <p:spPr>
          <a:xfrm>
            <a:off x="-3712859" y="4225596"/>
            <a:ext cx="1097280" cy="877824"/>
          </a:xfrm>
          <a:prstGeom prst="rect">
            <a:avLst/>
          </a:prstGeom>
        </p:spPr>
      </p:pic>
      <p:pic>
        <p:nvPicPr>
          <p:cNvPr id="22" name="Picture 21">
            <a:extLst>
              <a:ext uri="{FF2B5EF4-FFF2-40B4-BE49-F238E27FC236}">
                <a16:creationId xmlns:a16="http://schemas.microsoft.com/office/drawing/2014/main" id="{8F3CE776-4BA4-469E-A15E-422CE0E2B8AC}"/>
              </a:ext>
            </a:extLst>
          </p:cNvPr>
          <p:cNvPicPr>
            <a:picLocks noChangeAspect="1"/>
          </p:cNvPicPr>
          <p:nvPr/>
        </p:nvPicPr>
        <p:blipFill>
          <a:blip r:embed="rId8"/>
          <a:stretch>
            <a:fillRect/>
          </a:stretch>
        </p:blipFill>
        <p:spPr>
          <a:xfrm>
            <a:off x="-4201023" y="3403690"/>
            <a:ext cx="551752" cy="568861"/>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9"/>
          <a:srcRect l="17206" t="533" r="11892" b="-533"/>
          <a:stretch/>
        </p:blipFill>
        <p:spPr>
          <a:xfrm>
            <a:off x="-7469918" y="4225596"/>
            <a:ext cx="1097280" cy="877824"/>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10"/>
          <a:srcRect t="2872" b="2872"/>
          <a:stretch/>
        </p:blipFill>
        <p:spPr>
          <a:xfrm flipH="1">
            <a:off x="-1878294" y="2525866"/>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6664738" y="1013082"/>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8" name="Oval 37">
            <a:extLst>
              <a:ext uri="{FF2B5EF4-FFF2-40B4-BE49-F238E27FC236}">
                <a16:creationId xmlns:a16="http://schemas.microsoft.com/office/drawing/2014/main" id="{3C0477E8-A436-40FF-B084-58D5EF0513BB}"/>
              </a:ext>
            </a:extLst>
          </p:cNvPr>
          <p:cNvSpPr/>
          <p:nvPr/>
        </p:nvSpPr>
        <p:spPr>
          <a:xfrm>
            <a:off x="-6837751" y="2336638"/>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9" name="Oval 38">
            <a:extLst>
              <a:ext uri="{FF2B5EF4-FFF2-40B4-BE49-F238E27FC236}">
                <a16:creationId xmlns:a16="http://schemas.microsoft.com/office/drawing/2014/main" id="{B06DD41E-B6D0-493D-BF3F-B1B3A8B293AE}"/>
              </a:ext>
            </a:extLst>
          </p:cNvPr>
          <p:cNvSpPr/>
          <p:nvPr/>
        </p:nvSpPr>
        <p:spPr>
          <a:xfrm>
            <a:off x="-5718276" y="3513340"/>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0" name="Oval 39">
            <a:extLst>
              <a:ext uri="{FF2B5EF4-FFF2-40B4-BE49-F238E27FC236}">
                <a16:creationId xmlns:a16="http://schemas.microsoft.com/office/drawing/2014/main" id="{7DE4092F-E58F-4E6A-817B-92F8E61B890C}"/>
              </a:ext>
            </a:extLst>
          </p:cNvPr>
          <p:cNvSpPr/>
          <p:nvPr/>
        </p:nvSpPr>
        <p:spPr>
          <a:xfrm>
            <a:off x="-4226436" y="3332304"/>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1" name="Oval 40">
            <a:extLst>
              <a:ext uri="{FF2B5EF4-FFF2-40B4-BE49-F238E27FC236}">
                <a16:creationId xmlns:a16="http://schemas.microsoft.com/office/drawing/2014/main" id="{E0BB5F8C-0ECE-4FC9-877F-0F18BA5F48FA}"/>
              </a:ext>
            </a:extLst>
          </p:cNvPr>
          <p:cNvSpPr/>
          <p:nvPr/>
        </p:nvSpPr>
        <p:spPr>
          <a:xfrm>
            <a:off x="-3654019" y="2331345"/>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3838940" y="1117602"/>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3" name="TextBox 2">
            <a:extLst>
              <a:ext uri="{FF2B5EF4-FFF2-40B4-BE49-F238E27FC236}">
                <a16:creationId xmlns:a16="http://schemas.microsoft.com/office/drawing/2014/main" id="{F7D521A4-4BBF-4416-A7CE-39AC5629DFA6}"/>
              </a:ext>
            </a:extLst>
          </p:cNvPr>
          <p:cNvSpPr txBox="1"/>
          <p:nvPr/>
        </p:nvSpPr>
        <p:spPr>
          <a:xfrm>
            <a:off x="-9009036" y="141661"/>
            <a:ext cx="1033970" cy="369332"/>
          </a:xfrm>
          <a:prstGeom prst="rect">
            <a:avLst/>
          </a:prstGeom>
          <a:noFill/>
        </p:spPr>
        <p:txBody>
          <a:bodyPr wrap="square" lIns="0" rIns="0" rtlCol="0">
            <a:spAutoFit/>
          </a:bodyPr>
          <a:lstStyle/>
          <a:p>
            <a:pPr algn="r"/>
            <a:r>
              <a:rPr lang="en-US" b="1" dirty="0">
                <a:solidFill>
                  <a:schemeClr val="tx2"/>
                </a:solidFill>
              </a:rPr>
              <a:t>TRAFFIC</a:t>
            </a:r>
          </a:p>
        </p:txBody>
      </p:sp>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7883153" y="454405"/>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7797848" y="409698"/>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sp>
        <p:nvSpPr>
          <p:cNvPr id="51" name="TextBox 50">
            <a:extLst>
              <a:ext uri="{FF2B5EF4-FFF2-40B4-BE49-F238E27FC236}">
                <a16:creationId xmlns:a16="http://schemas.microsoft.com/office/drawing/2014/main" id="{06A6672B-C404-4356-B163-2EACA6C539F5}"/>
              </a:ext>
            </a:extLst>
          </p:cNvPr>
          <p:cNvSpPr txBox="1"/>
          <p:nvPr/>
        </p:nvSpPr>
        <p:spPr>
          <a:xfrm>
            <a:off x="-9196679" y="1891314"/>
            <a:ext cx="1033970" cy="369332"/>
          </a:xfrm>
          <a:prstGeom prst="rect">
            <a:avLst/>
          </a:prstGeom>
          <a:noFill/>
        </p:spPr>
        <p:txBody>
          <a:bodyPr wrap="square" lIns="0" rIns="0" rtlCol="0">
            <a:spAutoFit/>
          </a:bodyPr>
          <a:lstStyle/>
          <a:p>
            <a:pPr algn="r"/>
            <a:r>
              <a:rPr lang="en-US" b="1" dirty="0">
                <a:solidFill>
                  <a:schemeClr val="accent2"/>
                </a:solidFill>
              </a:rPr>
              <a:t>BRIDGE</a:t>
            </a:r>
          </a:p>
        </p:txBody>
      </p:sp>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8082729" y="2191994"/>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7997424" y="2163235"/>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sp>
        <p:nvSpPr>
          <p:cNvPr id="54" name="TextBox 53">
            <a:extLst>
              <a:ext uri="{FF2B5EF4-FFF2-40B4-BE49-F238E27FC236}">
                <a16:creationId xmlns:a16="http://schemas.microsoft.com/office/drawing/2014/main" id="{1FCB7DC6-46CC-41A7-B5FC-35769901ECBE}"/>
              </a:ext>
            </a:extLst>
          </p:cNvPr>
          <p:cNvSpPr txBox="1"/>
          <p:nvPr/>
        </p:nvSpPr>
        <p:spPr>
          <a:xfrm>
            <a:off x="-7475669" y="3909469"/>
            <a:ext cx="1100291" cy="369332"/>
          </a:xfrm>
          <a:prstGeom prst="rect">
            <a:avLst/>
          </a:prstGeom>
          <a:noFill/>
        </p:spPr>
        <p:txBody>
          <a:bodyPr wrap="square" lIns="0" rIns="0" rtlCol="0">
            <a:spAutoFit/>
          </a:bodyPr>
          <a:lstStyle/>
          <a:p>
            <a:pPr algn="r"/>
            <a:r>
              <a:rPr lang="en-US" b="1" dirty="0">
                <a:solidFill>
                  <a:schemeClr val="accent3"/>
                </a:solidFill>
              </a:rPr>
              <a:t>PAVEMENT</a:t>
            </a:r>
          </a:p>
        </p:txBody>
      </p:sp>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6289744" y="4223137"/>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6204439" y="4189062"/>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sp>
        <p:nvSpPr>
          <p:cNvPr id="57" name="TextBox 56">
            <a:extLst>
              <a:ext uri="{FF2B5EF4-FFF2-40B4-BE49-F238E27FC236}">
                <a16:creationId xmlns:a16="http://schemas.microsoft.com/office/drawing/2014/main" id="{0B1141CD-B9F9-4D65-9B36-4AAEE6ECE834}"/>
              </a:ext>
            </a:extLst>
          </p:cNvPr>
          <p:cNvSpPr txBox="1"/>
          <p:nvPr/>
        </p:nvSpPr>
        <p:spPr>
          <a:xfrm>
            <a:off x="-3702753" y="3917573"/>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2525743" y="4223137"/>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2440438" y="4191241"/>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sp>
        <p:nvSpPr>
          <p:cNvPr id="62" name="TextBox 61">
            <a:extLst>
              <a:ext uri="{FF2B5EF4-FFF2-40B4-BE49-F238E27FC236}">
                <a16:creationId xmlns:a16="http://schemas.microsoft.com/office/drawing/2014/main" id="{EF67105E-D4E4-4921-9BE1-5AD958017C26}"/>
              </a:ext>
            </a:extLst>
          </p:cNvPr>
          <p:cNvSpPr txBox="1"/>
          <p:nvPr/>
        </p:nvSpPr>
        <p:spPr>
          <a:xfrm>
            <a:off x="-1878294" y="2027322"/>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1973982" y="2523407"/>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2917321" y="2495957"/>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sp>
        <p:nvSpPr>
          <p:cNvPr id="65" name="TextBox 64">
            <a:extLst>
              <a:ext uri="{FF2B5EF4-FFF2-40B4-BE49-F238E27FC236}">
                <a16:creationId xmlns:a16="http://schemas.microsoft.com/office/drawing/2014/main" id="{B03F1A09-B066-4B1E-9362-95262E83C3B7}"/>
              </a:ext>
            </a:extLst>
          </p:cNvPr>
          <p:cNvSpPr txBox="1"/>
          <p:nvPr/>
        </p:nvSpPr>
        <p:spPr>
          <a:xfrm>
            <a:off x="-1699315" y="430317"/>
            <a:ext cx="1051560" cy="369332"/>
          </a:xfrm>
          <a:prstGeom prst="rect">
            <a:avLst/>
          </a:prstGeom>
          <a:noFill/>
        </p:spPr>
        <p:txBody>
          <a:bodyPr wrap="square" lIns="0" rIns="0" rtlCol="0">
            <a:spAutoFit/>
          </a:bodyPr>
          <a:lstStyle/>
          <a:p>
            <a:r>
              <a:rPr lang="en-US" b="1" dirty="0">
                <a:solidFill>
                  <a:schemeClr val="accent6"/>
                </a:solidFill>
              </a:rPr>
              <a:t>SAFETY</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1786066" y="739775"/>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3056670" y="713105"/>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pic>
        <p:nvPicPr>
          <p:cNvPr id="45" name="Picture 44">
            <a:extLst>
              <a:ext uri="{FF2B5EF4-FFF2-40B4-BE49-F238E27FC236}">
                <a16:creationId xmlns:a16="http://schemas.microsoft.com/office/drawing/2014/main" id="{BA2B5C92-9A6A-459F-BAF1-76E998B7AC94}"/>
              </a:ext>
            </a:extLst>
          </p:cNvPr>
          <p:cNvPicPr>
            <a:picLocks noChangeAspect="1"/>
          </p:cNvPicPr>
          <p:nvPr/>
        </p:nvPicPr>
        <p:blipFill rotWithShape="1">
          <a:blip r:embed="rId11"/>
          <a:srcRect l="19038" t="5769" r="15000"/>
          <a:stretch/>
        </p:blipFill>
        <p:spPr>
          <a:xfrm>
            <a:off x="1645920" y="2926080"/>
            <a:ext cx="2743200" cy="2194560"/>
          </a:xfrm>
          <a:prstGeom prst="rect">
            <a:avLst/>
          </a:prstGeom>
        </p:spPr>
      </p:pic>
      <p:sp>
        <p:nvSpPr>
          <p:cNvPr id="47" name="Oval 46">
            <a:extLst>
              <a:ext uri="{FF2B5EF4-FFF2-40B4-BE49-F238E27FC236}">
                <a16:creationId xmlns:a16="http://schemas.microsoft.com/office/drawing/2014/main" id="{BADB3974-1049-4E61-82D5-0DA59DFF666C}"/>
              </a:ext>
            </a:extLst>
          </p:cNvPr>
          <p:cNvSpPr/>
          <p:nvPr/>
        </p:nvSpPr>
        <p:spPr>
          <a:xfrm>
            <a:off x="3657600" y="365760"/>
            <a:ext cx="1828800" cy="1828800"/>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000" b="1" dirty="0"/>
              <a:t>14%</a:t>
            </a:r>
          </a:p>
        </p:txBody>
      </p:sp>
      <p:sp>
        <p:nvSpPr>
          <p:cNvPr id="50" name="TextBox 49">
            <a:extLst>
              <a:ext uri="{FF2B5EF4-FFF2-40B4-BE49-F238E27FC236}">
                <a16:creationId xmlns:a16="http://schemas.microsoft.com/office/drawing/2014/main" id="{0DC1437E-A659-45DC-9A7D-3B70922E0A5C}"/>
              </a:ext>
            </a:extLst>
          </p:cNvPr>
          <p:cNvSpPr txBox="1"/>
          <p:nvPr/>
        </p:nvSpPr>
        <p:spPr>
          <a:xfrm>
            <a:off x="2179865" y="2343395"/>
            <a:ext cx="2209255" cy="707886"/>
          </a:xfrm>
          <a:prstGeom prst="rect">
            <a:avLst/>
          </a:prstGeom>
          <a:noFill/>
        </p:spPr>
        <p:txBody>
          <a:bodyPr wrap="square" lIns="0" rIns="0" rtlCol="0">
            <a:spAutoFit/>
          </a:bodyPr>
          <a:lstStyle/>
          <a:p>
            <a:pPr algn="r"/>
            <a:r>
              <a:rPr lang="en-US" sz="4000" b="1" dirty="0">
                <a:solidFill>
                  <a:schemeClr val="accent1"/>
                </a:solidFill>
              </a:rPr>
              <a:t>MOBILITY</a:t>
            </a:r>
          </a:p>
        </p:txBody>
      </p:sp>
      <p:sp>
        <p:nvSpPr>
          <p:cNvPr id="60" name="TextBox 59">
            <a:extLst>
              <a:ext uri="{FF2B5EF4-FFF2-40B4-BE49-F238E27FC236}">
                <a16:creationId xmlns:a16="http://schemas.microsoft.com/office/drawing/2014/main" id="{445F51B1-B257-4CAA-B59D-3CA450E1AE42}"/>
              </a:ext>
            </a:extLst>
          </p:cNvPr>
          <p:cNvSpPr txBox="1"/>
          <p:nvPr/>
        </p:nvSpPr>
        <p:spPr>
          <a:xfrm>
            <a:off x="4527659" y="2866243"/>
            <a:ext cx="2833715" cy="1846659"/>
          </a:xfrm>
          <a:prstGeom prst="rect">
            <a:avLst/>
          </a:prstGeom>
          <a:noFill/>
        </p:spPr>
        <p:txBody>
          <a:bodyPr wrap="square" lIns="182880" tIns="0" rIns="0" bIns="0" rtlCol="0">
            <a:spAutoFit/>
          </a:bodyPr>
          <a:lstStyle/>
          <a:p>
            <a:r>
              <a:rPr lang="en-US" sz="2000" dirty="0"/>
              <a:t>Based on actual hours of delay when available, or when not available, the relationship between numbers of access points and traffic volumes.</a:t>
            </a:r>
          </a:p>
        </p:txBody>
      </p:sp>
      <p:cxnSp>
        <p:nvCxnSpPr>
          <p:cNvPr id="61" name="Straight Connector 60">
            <a:extLst>
              <a:ext uri="{FF2B5EF4-FFF2-40B4-BE49-F238E27FC236}">
                <a16:creationId xmlns:a16="http://schemas.microsoft.com/office/drawing/2014/main" id="{C4C47C37-F8E3-4563-A9A4-B079FC84369C}"/>
              </a:ext>
            </a:extLst>
          </p:cNvPr>
          <p:cNvCxnSpPr>
            <a:cxnSpLocks/>
          </p:cNvCxnSpPr>
          <p:nvPr/>
        </p:nvCxnSpPr>
        <p:spPr>
          <a:xfrm>
            <a:off x="4527660" y="2926080"/>
            <a:ext cx="0" cy="21611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8" name="Picture 67">
            <a:extLst>
              <a:ext uri="{FF2B5EF4-FFF2-40B4-BE49-F238E27FC236}">
                <a16:creationId xmlns:a16="http://schemas.microsoft.com/office/drawing/2014/main" id="{CC6D2E53-1A77-4568-93A2-2EE297A09033}"/>
              </a:ext>
            </a:extLst>
          </p:cNvPr>
          <p:cNvPicPr>
            <a:picLocks noChangeAspect="1"/>
          </p:cNvPicPr>
          <p:nvPr/>
        </p:nvPicPr>
        <p:blipFill>
          <a:blip r:embed="rId4"/>
          <a:stretch>
            <a:fillRect/>
          </a:stretch>
        </p:blipFill>
        <p:spPr>
          <a:xfrm>
            <a:off x="85064" y="5351460"/>
            <a:ext cx="1431898" cy="1421476"/>
          </a:xfrm>
          <a:prstGeom prst="rect">
            <a:avLst/>
          </a:prstGeom>
        </p:spPr>
      </p:pic>
      <p:sp>
        <p:nvSpPr>
          <p:cNvPr id="4" name="Footer Placeholder 3">
            <a:extLst>
              <a:ext uri="{FF2B5EF4-FFF2-40B4-BE49-F238E27FC236}">
                <a16:creationId xmlns:a16="http://schemas.microsoft.com/office/drawing/2014/main" id="{58D7474D-66C7-48DE-8A78-924C456C62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A1C010-3BDA-4E11-8CB3-0A89512A96DB}"/>
              </a:ext>
            </a:extLst>
          </p:cNvPr>
          <p:cNvSpPr>
            <a:spLocks noGrp="1"/>
          </p:cNvSpPr>
          <p:nvPr>
            <p:ph type="sldNum" sz="quarter" idx="12"/>
          </p:nvPr>
        </p:nvSpPr>
        <p:spPr/>
        <p:txBody>
          <a:bodyPr/>
          <a:lstStyle/>
          <a:p>
            <a:fld id="{78320380-6AB6-4565-8F49-C48968FB1BAC}" type="slidenum">
              <a:rPr lang="en-US" smtClean="0"/>
              <a:t>13</a:t>
            </a:fld>
            <a:endParaRPr lang="en-US"/>
          </a:p>
        </p:txBody>
      </p:sp>
    </p:spTree>
    <p:extLst>
      <p:ext uri="{BB962C8B-B14F-4D97-AF65-F5344CB8AC3E}">
        <p14:creationId xmlns:p14="http://schemas.microsoft.com/office/powerpoint/2010/main" val="147931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319110" y="3363485"/>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3273452" y="2139903"/>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5"/>
          <a:srcRect l="2542" t="3553" r="274" b="2366"/>
          <a:stretch/>
        </p:blipFill>
        <p:spPr>
          <a:xfrm>
            <a:off x="516565" y="1613459"/>
            <a:ext cx="1097280" cy="87782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6"/>
          <a:srcRect l="21132" r="5250"/>
          <a:stretch/>
        </p:blipFill>
        <p:spPr>
          <a:xfrm>
            <a:off x="7863881" y="1908129"/>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7"/>
          <a:srcRect l="29232" t="3616" r="13212" b="1622"/>
          <a:stretch/>
        </p:blipFill>
        <p:spPr>
          <a:xfrm>
            <a:off x="5860443" y="5393950"/>
            <a:ext cx="1097280" cy="877824"/>
          </a:xfrm>
          <a:prstGeom prst="rect">
            <a:avLst/>
          </a:prstGeom>
        </p:spPr>
      </p:pic>
      <p:pic>
        <p:nvPicPr>
          <p:cNvPr id="22" name="Picture 21">
            <a:extLst>
              <a:ext uri="{FF2B5EF4-FFF2-40B4-BE49-F238E27FC236}">
                <a16:creationId xmlns:a16="http://schemas.microsoft.com/office/drawing/2014/main" id="{8F3CE776-4BA4-469E-A15E-422CE0E2B8AC}"/>
              </a:ext>
            </a:extLst>
          </p:cNvPr>
          <p:cNvPicPr>
            <a:picLocks noChangeAspect="1"/>
          </p:cNvPicPr>
          <p:nvPr/>
        </p:nvPicPr>
        <p:blipFill>
          <a:blip r:embed="rId8"/>
          <a:stretch>
            <a:fillRect/>
          </a:stretch>
        </p:blipFill>
        <p:spPr>
          <a:xfrm>
            <a:off x="5372279" y="4572044"/>
            <a:ext cx="551752" cy="568861"/>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9"/>
          <a:srcRect l="17206" t="533" r="11892" b="-533"/>
          <a:stretch/>
        </p:blipFill>
        <p:spPr>
          <a:xfrm>
            <a:off x="2103384" y="5393950"/>
            <a:ext cx="1097280" cy="877824"/>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10"/>
          <a:srcRect t="2872" b="2872"/>
          <a:stretch/>
        </p:blipFill>
        <p:spPr>
          <a:xfrm flipH="1">
            <a:off x="7695008" y="3694220"/>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11"/>
          <a:srcRect l="19038" t="5769" r="15000"/>
          <a:stretch/>
        </p:blipFill>
        <p:spPr>
          <a:xfrm>
            <a:off x="3197924" y="463596"/>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2908564" y="2181436"/>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7" name="Oval 36">
            <a:extLst>
              <a:ext uri="{FF2B5EF4-FFF2-40B4-BE49-F238E27FC236}">
                <a16:creationId xmlns:a16="http://schemas.microsoft.com/office/drawing/2014/main" id="{9729D083-AFC3-4873-8327-379C85021D2C}"/>
              </a:ext>
            </a:extLst>
          </p:cNvPr>
          <p:cNvSpPr/>
          <p:nvPr/>
        </p:nvSpPr>
        <p:spPr>
          <a:xfrm>
            <a:off x="4363898" y="1513040"/>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8" name="Oval 37">
            <a:extLst>
              <a:ext uri="{FF2B5EF4-FFF2-40B4-BE49-F238E27FC236}">
                <a16:creationId xmlns:a16="http://schemas.microsoft.com/office/drawing/2014/main" id="{3C0477E8-A436-40FF-B084-58D5EF0513BB}"/>
              </a:ext>
            </a:extLst>
          </p:cNvPr>
          <p:cNvSpPr/>
          <p:nvPr/>
        </p:nvSpPr>
        <p:spPr>
          <a:xfrm>
            <a:off x="2735551" y="3504992"/>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9" name="Oval 38">
            <a:extLst>
              <a:ext uri="{FF2B5EF4-FFF2-40B4-BE49-F238E27FC236}">
                <a16:creationId xmlns:a16="http://schemas.microsoft.com/office/drawing/2014/main" id="{B06DD41E-B6D0-493D-BF3F-B1B3A8B293AE}"/>
              </a:ext>
            </a:extLst>
          </p:cNvPr>
          <p:cNvSpPr/>
          <p:nvPr/>
        </p:nvSpPr>
        <p:spPr>
          <a:xfrm>
            <a:off x="3855026" y="4681694"/>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0" name="Oval 39">
            <a:extLst>
              <a:ext uri="{FF2B5EF4-FFF2-40B4-BE49-F238E27FC236}">
                <a16:creationId xmlns:a16="http://schemas.microsoft.com/office/drawing/2014/main" id="{7DE4092F-E58F-4E6A-817B-92F8E61B890C}"/>
              </a:ext>
            </a:extLst>
          </p:cNvPr>
          <p:cNvSpPr/>
          <p:nvPr/>
        </p:nvSpPr>
        <p:spPr>
          <a:xfrm>
            <a:off x="5346866" y="4500658"/>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1" name="Oval 40">
            <a:extLst>
              <a:ext uri="{FF2B5EF4-FFF2-40B4-BE49-F238E27FC236}">
                <a16:creationId xmlns:a16="http://schemas.microsoft.com/office/drawing/2014/main" id="{E0BB5F8C-0ECE-4FC9-877F-0F18BA5F48FA}"/>
              </a:ext>
            </a:extLst>
          </p:cNvPr>
          <p:cNvSpPr/>
          <p:nvPr/>
        </p:nvSpPr>
        <p:spPr>
          <a:xfrm>
            <a:off x="5919283" y="3499699"/>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5734362" y="2285956"/>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3" name="TextBox 2">
            <a:extLst>
              <a:ext uri="{FF2B5EF4-FFF2-40B4-BE49-F238E27FC236}">
                <a16:creationId xmlns:a16="http://schemas.microsoft.com/office/drawing/2014/main" id="{F7D521A4-4BBF-4416-A7CE-39AC5629DFA6}"/>
              </a:ext>
            </a:extLst>
          </p:cNvPr>
          <p:cNvSpPr txBox="1"/>
          <p:nvPr/>
        </p:nvSpPr>
        <p:spPr>
          <a:xfrm>
            <a:off x="564266" y="1310015"/>
            <a:ext cx="1033970" cy="369332"/>
          </a:xfrm>
          <a:prstGeom prst="rect">
            <a:avLst/>
          </a:prstGeom>
          <a:noFill/>
        </p:spPr>
        <p:txBody>
          <a:bodyPr wrap="square" lIns="0" rIns="0" rtlCol="0">
            <a:spAutoFit/>
          </a:bodyPr>
          <a:lstStyle/>
          <a:p>
            <a:pPr algn="r"/>
            <a:r>
              <a:rPr lang="en-US" b="1" dirty="0">
                <a:solidFill>
                  <a:schemeClr val="tx2"/>
                </a:solidFill>
              </a:rPr>
              <a:t>TRAFFIC</a:t>
            </a:r>
          </a:p>
        </p:txBody>
      </p:sp>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1690149" y="1622759"/>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1775454" y="1578052"/>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sp>
        <p:nvSpPr>
          <p:cNvPr id="46" name="TextBox 45">
            <a:extLst>
              <a:ext uri="{FF2B5EF4-FFF2-40B4-BE49-F238E27FC236}">
                <a16:creationId xmlns:a16="http://schemas.microsoft.com/office/drawing/2014/main" id="{059168B4-17D4-4101-977E-F06FEBA29A54}"/>
              </a:ext>
            </a:extLst>
          </p:cNvPr>
          <p:cNvSpPr txBox="1"/>
          <p:nvPr/>
        </p:nvSpPr>
        <p:spPr>
          <a:xfrm>
            <a:off x="3243644" y="141661"/>
            <a:ext cx="1051560" cy="369332"/>
          </a:xfrm>
          <a:prstGeom prst="rect">
            <a:avLst/>
          </a:prstGeom>
          <a:noFill/>
        </p:spPr>
        <p:txBody>
          <a:bodyPr wrap="square" lIns="0" rIns="0" rtlCol="0">
            <a:spAutoFit/>
          </a:bodyPr>
          <a:lstStyle/>
          <a:p>
            <a:pPr algn="r"/>
            <a:r>
              <a:rPr lang="en-US" b="1" dirty="0">
                <a:solidFill>
                  <a:schemeClr val="accent1"/>
                </a:solidFill>
              </a:rPr>
              <a:t>MOBILITY</a:t>
            </a:r>
          </a:p>
        </p:txBody>
      </p:sp>
      <p:sp>
        <p:nvSpPr>
          <p:cNvPr id="48" name="TextBox 47">
            <a:extLst>
              <a:ext uri="{FF2B5EF4-FFF2-40B4-BE49-F238E27FC236}">
                <a16:creationId xmlns:a16="http://schemas.microsoft.com/office/drawing/2014/main" id="{9EB61122-1E32-4A62-B922-51A32537ADEA}"/>
              </a:ext>
            </a:extLst>
          </p:cNvPr>
          <p:cNvSpPr txBox="1"/>
          <p:nvPr/>
        </p:nvSpPr>
        <p:spPr>
          <a:xfrm>
            <a:off x="4370564" y="430211"/>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4370564" y="463596"/>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6A6672B-C404-4356-B163-2EACA6C539F5}"/>
              </a:ext>
            </a:extLst>
          </p:cNvPr>
          <p:cNvSpPr txBox="1"/>
          <p:nvPr/>
        </p:nvSpPr>
        <p:spPr>
          <a:xfrm>
            <a:off x="376623" y="3059668"/>
            <a:ext cx="1033970" cy="369332"/>
          </a:xfrm>
          <a:prstGeom prst="rect">
            <a:avLst/>
          </a:prstGeom>
          <a:noFill/>
        </p:spPr>
        <p:txBody>
          <a:bodyPr wrap="square" lIns="0" rIns="0" rtlCol="0">
            <a:spAutoFit/>
          </a:bodyPr>
          <a:lstStyle/>
          <a:p>
            <a:pPr algn="r"/>
            <a:r>
              <a:rPr lang="en-US" b="1" dirty="0">
                <a:solidFill>
                  <a:schemeClr val="accent2"/>
                </a:solidFill>
              </a:rPr>
              <a:t>BRIDGE</a:t>
            </a:r>
          </a:p>
        </p:txBody>
      </p:sp>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1490573" y="3360348"/>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1575878" y="3331589"/>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sp>
        <p:nvSpPr>
          <p:cNvPr id="54" name="TextBox 53">
            <a:extLst>
              <a:ext uri="{FF2B5EF4-FFF2-40B4-BE49-F238E27FC236}">
                <a16:creationId xmlns:a16="http://schemas.microsoft.com/office/drawing/2014/main" id="{1FCB7DC6-46CC-41A7-B5FC-35769901ECBE}"/>
              </a:ext>
            </a:extLst>
          </p:cNvPr>
          <p:cNvSpPr txBox="1"/>
          <p:nvPr/>
        </p:nvSpPr>
        <p:spPr>
          <a:xfrm>
            <a:off x="2097633" y="5077823"/>
            <a:ext cx="1100291" cy="369332"/>
          </a:xfrm>
          <a:prstGeom prst="rect">
            <a:avLst/>
          </a:prstGeom>
          <a:noFill/>
        </p:spPr>
        <p:txBody>
          <a:bodyPr wrap="square" lIns="0" rIns="0" rtlCol="0">
            <a:spAutoFit/>
          </a:bodyPr>
          <a:lstStyle/>
          <a:p>
            <a:pPr algn="r"/>
            <a:r>
              <a:rPr lang="en-US" b="1" dirty="0">
                <a:solidFill>
                  <a:schemeClr val="accent3"/>
                </a:solidFill>
              </a:rPr>
              <a:t>PAVEMENT</a:t>
            </a:r>
          </a:p>
        </p:txBody>
      </p:sp>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3283558" y="5391491"/>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3368863" y="5357416"/>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sp>
        <p:nvSpPr>
          <p:cNvPr id="57" name="TextBox 56">
            <a:extLst>
              <a:ext uri="{FF2B5EF4-FFF2-40B4-BE49-F238E27FC236}">
                <a16:creationId xmlns:a16="http://schemas.microsoft.com/office/drawing/2014/main" id="{0B1141CD-B9F9-4D65-9B36-4AAEE6ECE834}"/>
              </a:ext>
            </a:extLst>
          </p:cNvPr>
          <p:cNvSpPr txBox="1"/>
          <p:nvPr/>
        </p:nvSpPr>
        <p:spPr>
          <a:xfrm>
            <a:off x="5870549" y="5085927"/>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7047559" y="5391491"/>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7132864" y="5359595"/>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sp>
        <p:nvSpPr>
          <p:cNvPr id="62" name="TextBox 61">
            <a:extLst>
              <a:ext uri="{FF2B5EF4-FFF2-40B4-BE49-F238E27FC236}">
                <a16:creationId xmlns:a16="http://schemas.microsoft.com/office/drawing/2014/main" id="{EF67105E-D4E4-4921-9BE1-5AD958017C26}"/>
              </a:ext>
            </a:extLst>
          </p:cNvPr>
          <p:cNvSpPr txBox="1"/>
          <p:nvPr/>
        </p:nvSpPr>
        <p:spPr>
          <a:xfrm>
            <a:off x="7695008" y="3195676"/>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7599320" y="3691761"/>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6655981" y="3664311"/>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sp>
        <p:nvSpPr>
          <p:cNvPr id="65" name="TextBox 64">
            <a:extLst>
              <a:ext uri="{FF2B5EF4-FFF2-40B4-BE49-F238E27FC236}">
                <a16:creationId xmlns:a16="http://schemas.microsoft.com/office/drawing/2014/main" id="{B03F1A09-B066-4B1E-9362-95262E83C3B7}"/>
              </a:ext>
            </a:extLst>
          </p:cNvPr>
          <p:cNvSpPr txBox="1"/>
          <p:nvPr/>
        </p:nvSpPr>
        <p:spPr>
          <a:xfrm>
            <a:off x="7873987" y="1598671"/>
            <a:ext cx="1051560" cy="369332"/>
          </a:xfrm>
          <a:prstGeom prst="rect">
            <a:avLst/>
          </a:prstGeom>
          <a:noFill/>
        </p:spPr>
        <p:txBody>
          <a:bodyPr wrap="square" lIns="0" rIns="0" rtlCol="0">
            <a:spAutoFit/>
          </a:bodyPr>
          <a:lstStyle/>
          <a:p>
            <a:r>
              <a:rPr lang="en-US" b="1" dirty="0">
                <a:solidFill>
                  <a:schemeClr val="accent6"/>
                </a:solidFill>
              </a:rPr>
              <a:t>SAFETY</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7787236" y="1908129"/>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6516632" y="1881459"/>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sp>
        <p:nvSpPr>
          <p:cNvPr id="4" name="Footer Placeholder 3">
            <a:extLst>
              <a:ext uri="{FF2B5EF4-FFF2-40B4-BE49-F238E27FC236}">
                <a16:creationId xmlns:a16="http://schemas.microsoft.com/office/drawing/2014/main" id="{A7C7096D-ABEB-4F00-A440-061C392A6B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5F73AC-69A0-4D4E-A5AA-78350946B3FA}"/>
              </a:ext>
            </a:extLst>
          </p:cNvPr>
          <p:cNvSpPr>
            <a:spLocks noGrp="1"/>
          </p:cNvSpPr>
          <p:nvPr>
            <p:ph type="sldNum" sz="quarter" idx="12"/>
          </p:nvPr>
        </p:nvSpPr>
        <p:spPr/>
        <p:txBody>
          <a:bodyPr/>
          <a:lstStyle/>
          <a:p>
            <a:fld id="{78320380-6AB6-4565-8F49-C48968FB1BAC}" type="slidenum">
              <a:rPr lang="en-US" smtClean="0"/>
              <a:t>14</a:t>
            </a:fld>
            <a:endParaRPr lang="en-US"/>
          </a:p>
        </p:txBody>
      </p:sp>
    </p:spTree>
    <p:extLst>
      <p:ext uri="{BB962C8B-B14F-4D97-AF65-F5344CB8AC3E}">
        <p14:creationId xmlns:p14="http://schemas.microsoft.com/office/powerpoint/2010/main" val="1756850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9282090" y="2223644"/>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6327748" y="1000062"/>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5"/>
          <a:srcRect l="2542" t="3553" r="274" b="2366"/>
          <a:stretch/>
        </p:blipFill>
        <p:spPr>
          <a:xfrm>
            <a:off x="-9084635" y="473618"/>
            <a:ext cx="1097280" cy="87782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6"/>
          <a:srcRect l="21132" r="5250"/>
          <a:stretch/>
        </p:blipFill>
        <p:spPr>
          <a:xfrm>
            <a:off x="-1737319" y="768288"/>
            <a:ext cx="1097280" cy="877824"/>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7"/>
          <a:srcRect l="17206" t="533" r="11892" b="-533"/>
          <a:stretch/>
        </p:blipFill>
        <p:spPr>
          <a:xfrm>
            <a:off x="-7497816" y="4254109"/>
            <a:ext cx="1097280" cy="877824"/>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8"/>
          <a:srcRect t="2872" b="2872"/>
          <a:stretch/>
        </p:blipFill>
        <p:spPr>
          <a:xfrm flipH="1">
            <a:off x="-1906192" y="2554379"/>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9"/>
          <a:srcRect l="19038" t="5769" r="15000"/>
          <a:stretch/>
        </p:blipFill>
        <p:spPr>
          <a:xfrm>
            <a:off x="-6403276" y="-676245"/>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6692636" y="1041595"/>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7" name="Oval 36">
            <a:extLst>
              <a:ext uri="{FF2B5EF4-FFF2-40B4-BE49-F238E27FC236}">
                <a16:creationId xmlns:a16="http://schemas.microsoft.com/office/drawing/2014/main" id="{9729D083-AFC3-4873-8327-379C85021D2C}"/>
              </a:ext>
            </a:extLst>
          </p:cNvPr>
          <p:cNvSpPr/>
          <p:nvPr/>
        </p:nvSpPr>
        <p:spPr>
          <a:xfrm>
            <a:off x="-5237302" y="373199"/>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8" name="Oval 37">
            <a:extLst>
              <a:ext uri="{FF2B5EF4-FFF2-40B4-BE49-F238E27FC236}">
                <a16:creationId xmlns:a16="http://schemas.microsoft.com/office/drawing/2014/main" id="{3C0477E8-A436-40FF-B084-58D5EF0513BB}"/>
              </a:ext>
            </a:extLst>
          </p:cNvPr>
          <p:cNvSpPr/>
          <p:nvPr/>
        </p:nvSpPr>
        <p:spPr>
          <a:xfrm>
            <a:off x="-6865649" y="2365151"/>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9" name="Oval 38">
            <a:extLst>
              <a:ext uri="{FF2B5EF4-FFF2-40B4-BE49-F238E27FC236}">
                <a16:creationId xmlns:a16="http://schemas.microsoft.com/office/drawing/2014/main" id="{B06DD41E-B6D0-493D-BF3F-B1B3A8B293AE}"/>
              </a:ext>
            </a:extLst>
          </p:cNvPr>
          <p:cNvSpPr/>
          <p:nvPr/>
        </p:nvSpPr>
        <p:spPr>
          <a:xfrm>
            <a:off x="-5746174" y="3541853"/>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1" name="Oval 40">
            <a:extLst>
              <a:ext uri="{FF2B5EF4-FFF2-40B4-BE49-F238E27FC236}">
                <a16:creationId xmlns:a16="http://schemas.microsoft.com/office/drawing/2014/main" id="{E0BB5F8C-0ECE-4FC9-877F-0F18BA5F48FA}"/>
              </a:ext>
            </a:extLst>
          </p:cNvPr>
          <p:cNvSpPr/>
          <p:nvPr/>
        </p:nvSpPr>
        <p:spPr>
          <a:xfrm>
            <a:off x="-3681917" y="2359858"/>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3866838" y="1146115"/>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3" name="TextBox 2">
            <a:extLst>
              <a:ext uri="{FF2B5EF4-FFF2-40B4-BE49-F238E27FC236}">
                <a16:creationId xmlns:a16="http://schemas.microsoft.com/office/drawing/2014/main" id="{F7D521A4-4BBF-4416-A7CE-39AC5629DFA6}"/>
              </a:ext>
            </a:extLst>
          </p:cNvPr>
          <p:cNvSpPr txBox="1"/>
          <p:nvPr/>
        </p:nvSpPr>
        <p:spPr>
          <a:xfrm>
            <a:off x="-9036934" y="170174"/>
            <a:ext cx="1033970" cy="369332"/>
          </a:xfrm>
          <a:prstGeom prst="rect">
            <a:avLst/>
          </a:prstGeom>
          <a:noFill/>
        </p:spPr>
        <p:txBody>
          <a:bodyPr wrap="square" lIns="0" rIns="0" rtlCol="0">
            <a:spAutoFit/>
          </a:bodyPr>
          <a:lstStyle/>
          <a:p>
            <a:pPr algn="r"/>
            <a:r>
              <a:rPr lang="en-US" b="1" dirty="0">
                <a:solidFill>
                  <a:schemeClr val="tx2"/>
                </a:solidFill>
              </a:rPr>
              <a:t>TRAFFIC</a:t>
            </a:r>
          </a:p>
        </p:txBody>
      </p:sp>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7911051" y="482918"/>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7825746" y="438211"/>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sp>
        <p:nvSpPr>
          <p:cNvPr id="46" name="TextBox 45">
            <a:extLst>
              <a:ext uri="{FF2B5EF4-FFF2-40B4-BE49-F238E27FC236}">
                <a16:creationId xmlns:a16="http://schemas.microsoft.com/office/drawing/2014/main" id="{059168B4-17D4-4101-977E-F06FEBA29A54}"/>
              </a:ext>
            </a:extLst>
          </p:cNvPr>
          <p:cNvSpPr txBox="1"/>
          <p:nvPr/>
        </p:nvSpPr>
        <p:spPr>
          <a:xfrm>
            <a:off x="-6357556" y="-998180"/>
            <a:ext cx="1051560" cy="369332"/>
          </a:xfrm>
          <a:prstGeom prst="rect">
            <a:avLst/>
          </a:prstGeom>
          <a:noFill/>
        </p:spPr>
        <p:txBody>
          <a:bodyPr wrap="square" lIns="0" rIns="0" rtlCol="0">
            <a:spAutoFit/>
          </a:bodyPr>
          <a:lstStyle/>
          <a:p>
            <a:pPr algn="r"/>
            <a:r>
              <a:rPr lang="en-US" b="1" dirty="0">
                <a:solidFill>
                  <a:schemeClr val="accent1"/>
                </a:solidFill>
              </a:rPr>
              <a:t>MOBILITY</a:t>
            </a:r>
          </a:p>
        </p:txBody>
      </p:sp>
      <p:sp>
        <p:nvSpPr>
          <p:cNvPr id="48" name="TextBox 47">
            <a:extLst>
              <a:ext uri="{FF2B5EF4-FFF2-40B4-BE49-F238E27FC236}">
                <a16:creationId xmlns:a16="http://schemas.microsoft.com/office/drawing/2014/main" id="{9EB61122-1E32-4A62-B922-51A32537ADEA}"/>
              </a:ext>
            </a:extLst>
          </p:cNvPr>
          <p:cNvSpPr txBox="1"/>
          <p:nvPr/>
        </p:nvSpPr>
        <p:spPr>
          <a:xfrm>
            <a:off x="-5230636" y="-709630"/>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5230636" y="-676245"/>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6A6672B-C404-4356-B163-2EACA6C539F5}"/>
              </a:ext>
            </a:extLst>
          </p:cNvPr>
          <p:cNvSpPr txBox="1"/>
          <p:nvPr/>
        </p:nvSpPr>
        <p:spPr>
          <a:xfrm>
            <a:off x="-9224577" y="1919827"/>
            <a:ext cx="1033970" cy="369332"/>
          </a:xfrm>
          <a:prstGeom prst="rect">
            <a:avLst/>
          </a:prstGeom>
          <a:noFill/>
        </p:spPr>
        <p:txBody>
          <a:bodyPr wrap="square" lIns="0" rIns="0" rtlCol="0">
            <a:spAutoFit/>
          </a:bodyPr>
          <a:lstStyle/>
          <a:p>
            <a:pPr algn="r"/>
            <a:r>
              <a:rPr lang="en-US" b="1" dirty="0">
                <a:solidFill>
                  <a:schemeClr val="accent2"/>
                </a:solidFill>
              </a:rPr>
              <a:t>BRIDGE</a:t>
            </a:r>
          </a:p>
        </p:txBody>
      </p:sp>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8110627" y="2220507"/>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8025322" y="2191748"/>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sp>
        <p:nvSpPr>
          <p:cNvPr id="54" name="TextBox 53">
            <a:extLst>
              <a:ext uri="{FF2B5EF4-FFF2-40B4-BE49-F238E27FC236}">
                <a16:creationId xmlns:a16="http://schemas.microsoft.com/office/drawing/2014/main" id="{1FCB7DC6-46CC-41A7-B5FC-35769901ECBE}"/>
              </a:ext>
            </a:extLst>
          </p:cNvPr>
          <p:cNvSpPr txBox="1"/>
          <p:nvPr/>
        </p:nvSpPr>
        <p:spPr>
          <a:xfrm>
            <a:off x="-7503567" y="3937982"/>
            <a:ext cx="1100291" cy="369332"/>
          </a:xfrm>
          <a:prstGeom prst="rect">
            <a:avLst/>
          </a:prstGeom>
          <a:noFill/>
        </p:spPr>
        <p:txBody>
          <a:bodyPr wrap="square" lIns="0" rIns="0" rtlCol="0">
            <a:spAutoFit/>
          </a:bodyPr>
          <a:lstStyle/>
          <a:p>
            <a:pPr algn="r"/>
            <a:r>
              <a:rPr lang="en-US" b="1" dirty="0">
                <a:solidFill>
                  <a:schemeClr val="accent3"/>
                </a:solidFill>
              </a:rPr>
              <a:t>PAVEMENT</a:t>
            </a:r>
          </a:p>
        </p:txBody>
      </p:sp>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6317642" y="4251650"/>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6232337" y="4217575"/>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sp>
        <p:nvSpPr>
          <p:cNvPr id="62" name="TextBox 61">
            <a:extLst>
              <a:ext uri="{FF2B5EF4-FFF2-40B4-BE49-F238E27FC236}">
                <a16:creationId xmlns:a16="http://schemas.microsoft.com/office/drawing/2014/main" id="{EF67105E-D4E4-4921-9BE1-5AD958017C26}"/>
              </a:ext>
            </a:extLst>
          </p:cNvPr>
          <p:cNvSpPr txBox="1"/>
          <p:nvPr/>
        </p:nvSpPr>
        <p:spPr>
          <a:xfrm>
            <a:off x="-1906192" y="2055835"/>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2001880" y="2551920"/>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2945219" y="2524470"/>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sp>
        <p:nvSpPr>
          <p:cNvPr id="65" name="TextBox 64">
            <a:extLst>
              <a:ext uri="{FF2B5EF4-FFF2-40B4-BE49-F238E27FC236}">
                <a16:creationId xmlns:a16="http://schemas.microsoft.com/office/drawing/2014/main" id="{B03F1A09-B066-4B1E-9362-95262E83C3B7}"/>
              </a:ext>
            </a:extLst>
          </p:cNvPr>
          <p:cNvSpPr txBox="1"/>
          <p:nvPr/>
        </p:nvSpPr>
        <p:spPr>
          <a:xfrm>
            <a:off x="-1727213" y="458830"/>
            <a:ext cx="1051560" cy="369332"/>
          </a:xfrm>
          <a:prstGeom prst="rect">
            <a:avLst/>
          </a:prstGeom>
          <a:noFill/>
        </p:spPr>
        <p:txBody>
          <a:bodyPr wrap="square" lIns="0" rIns="0" rtlCol="0">
            <a:spAutoFit/>
          </a:bodyPr>
          <a:lstStyle/>
          <a:p>
            <a:r>
              <a:rPr lang="en-US" b="1" dirty="0">
                <a:solidFill>
                  <a:schemeClr val="accent6"/>
                </a:solidFill>
              </a:rPr>
              <a:t>SAFETY</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1813964" y="768288"/>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3084568" y="741618"/>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pic>
        <p:nvPicPr>
          <p:cNvPr id="45" name="Picture 44">
            <a:extLst>
              <a:ext uri="{FF2B5EF4-FFF2-40B4-BE49-F238E27FC236}">
                <a16:creationId xmlns:a16="http://schemas.microsoft.com/office/drawing/2014/main" id="{3A61828E-BDE9-47BC-9DA2-8498E83E5C77}"/>
              </a:ext>
            </a:extLst>
          </p:cNvPr>
          <p:cNvPicPr>
            <a:picLocks noChangeAspect="1"/>
          </p:cNvPicPr>
          <p:nvPr/>
        </p:nvPicPr>
        <p:blipFill rotWithShape="1">
          <a:blip r:embed="rId10"/>
          <a:srcRect l="29232" t="3616" r="13212" b="1622"/>
          <a:stretch/>
        </p:blipFill>
        <p:spPr>
          <a:xfrm>
            <a:off x="1645920" y="2926080"/>
            <a:ext cx="2743200" cy="2194560"/>
          </a:xfrm>
          <a:prstGeom prst="rect">
            <a:avLst/>
          </a:prstGeom>
        </p:spPr>
      </p:pic>
      <p:sp>
        <p:nvSpPr>
          <p:cNvPr id="47" name="Oval 46">
            <a:extLst>
              <a:ext uri="{FF2B5EF4-FFF2-40B4-BE49-F238E27FC236}">
                <a16:creationId xmlns:a16="http://schemas.microsoft.com/office/drawing/2014/main" id="{4332BFC8-6F1B-4DD2-8E33-307D5C7E203D}"/>
              </a:ext>
            </a:extLst>
          </p:cNvPr>
          <p:cNvSpPr/>
          <p:nvPr/>
        </p:nvSpPr>
        <p:spPr>
          <a:xfrm>
            <a:off x="3657600" y="365760"/>
            <a:ext cx="1828800" cy="1828800"/>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000" b="1" dirty="0"/>
              <a:t>12%</a:t>
            </a:r>
          </a:p>
        </p:txBody>
      </p:sp>
      <p:sp>
        <p:nvSpPr>
          <p:cNvPr id="50" name="TextBox 49">
            <a:extLst>
              <a:ext uri="{FF2B5EF4-FFF2-40B4-BE49-F238E27FC236}">
                <a16:creationId xmlns:a16="http://schemas.microsoft.com/office/drawing/2014/main" id="{7AA6DCEB-AA01-424F-A086-87DBB6C1C855}"/>
              </a:ext>
            </a:extLst>
          </p:cNvPr>
          <p:cNvSpPr txBox="1"/>
          <p:nvPr/>
        </p:nvSpPr>
        <p:spPr>
          <a:xfrm>
            <a:off x="2382982" y="2344314"/>
            <a:ext cx="2006138" cy="707886"/>
          </a:xfrm>
          <a:prstGeom prst="rect">
            <a:avLst/>
          </a:prstGeom>
          <a:noFill/>
        </p:spPr>
        <p:txBody>
          <a:bodyPr wrap="square" lIns="0" rIns="0" rtlCol="0">
            <a:spAutoFit/>
          </a:bodyPr>
          <a:lstStyle/>
          <a:p>
            <a:pPr algn="r"/>
            <a:r>
              <a:rPr lang="en-US" sz="4000" b="1" dirty="0">
                <a:solidFill>
                  <a:schemeClr val="accent5">
                    <a:lumMod val="60000"/>
                    <a:lumOff val="40000"/>
                  </a:schemeClr>
                </a:solidFill>
              </a:rPr>
              <a:t>FREIGHT</a:t>
            </a:r>
          </a:p>
        </p:txBody>
      </p:sp>
      <p:cxnSp>
        <p:nvCxnSpPr>
          <p:cNvPr id="60" name="Straight Connector 59">
            <a:extLst>
              <a:ext uri="{FF2B5EF4-FFF2-40B4-BE49-F238E27FC236}">
                <a16:creationId xmlns:a16="http://schemas.microsoft.com/office/drawing/2014/main" id="{73C22657-CE2A-4AE3-B32D-395F9B012B6F}"/>
              </a:ext>
            </a:extLst>
          </p:cNvPr>
          <p:cNvCxnSpPr>
            <a:cxnSpLocks/>
          </p:cNvCxnSpPr>
          <p:nvPr/>
        </p:nvCxnSpPr>
        <p:spPr>
          <a:xfrm>
            <a:off x="4526026" y="2930268"/>
            <a:ext cx="0" cy="2260568"/>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7FD33D43-ADDE-4C0C-AB3A-C6973B09C2F0}"/>
              </a:ext>
            </a:extLst>
          </p:cNvPr>
          <p:cNvSpPr txBox="1"/>
          <p:nvPr/>
        </p:nvSpPr>
        <p:spPr>
          <a:xfrm>
            <a:off x="4526026" y="2879900"/>
            <a:ext cx="2401245" cy="1538883"/>
          </a:xfrm>
          <a:prstGeom prst="rect">
            <a:avLst/>
          </a:prstGeom>
          <a:noFill/>
        </p:spPr>
        <p:txBody>
          <a:bodyPr wrap="square" lIns="182880" tIns="0" rIns="0" bIns="0" rtlCol="0">
            <a:spAutoFit/>
          </a:bodyPr>
          <a:lstStyle/>
          <a:p>
            <a:r>
              <a:rPr lang="en-US" sz="2000" dirty="0"/>
              <a:t>Projects criticality to the statewide freight network. Lower score indicates greater criticality.</a:t>
            </a:r>
          </a:p>
        </p:txBody>
      </p:sp>
      <p:pic>
        <p:nvPicPr>
          <p:cNvPr id="68" name="Picture 67">
            <a:extLst>
              <a:ext uri="{FF2B5EF4-FFF2-40B4-BE49-F238E27FC236}">
                <a16:creationId xmlns:a16="http://schemas.microsoft.com/office/drawing/2014/main" id="{5E0ACA34-83B9-44CC-9694-983F0252C092}"/>
              </a:ext>
            </a:extLst>
          </p:cNvPr>
          <p:cNvPicPr>
            <a:picLocks noChangeAspect="1"/>
          </p:cNvPicPr>
          <p:nvPr/>
        </p:nvPicPr>
        <p:blipFill>
          <a:blip r:embed="rId4"/>
          <a:stretch>
            <a:fillRect/>
          </a:stretch>
        </p:blipFill>
        <p:spPr>
          <a:xfrm>
            <a:off x="85064" y="5351460"/>
            <a:ext cx="1431898" cy="1421476"/>
          </a:xfrm>
          <a:prstGeom prst="rect">
            <a:avLst/>
          </a:prstGeom>
        </p:spPr>
      </p:pic>
      <p:sp>
        <p:nvSpPr>
          <p:cNvPr id="4" name="Footer Placeholder 3">
            <a:extLst>
              <a:ext uri="{FF2B5EF4-FFF2-40B4-BE49-F238E27FC236}">
                <a16:creationId xmlns:a16="http://schemas.microsoft.com/office/drawing/2014/main" id="{BAFA3F94-7DFF-4A82-9E9B-EB45FC2C94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92BFE6-36F7-42DE-93DB-F927557D70C2}"/>
              </a:ext>
            </a:extLst>
          </p:cNvPr>
          <p:cNvSpPr>
            <a:spLocks noGrp="1"/>
          </p:cNvSpPr>
          <p:nvPr>
            <p:ph type="sldNum" sz="quarter" idx="12"/>
          </p:nvPr>
        </p:nvSpPr>
        <p:spPr/>
        <p:txBody>
          <a:bodyPr/>
          <a:lstStyle/>
          <a:p>
            <a:fld id="{78320380-6AB6-4565-8F49-C48968FB1BAC}" type="slidenum">
              <a:rPr lang="en-US" smtClean="0"/>
              <a:t>15</a:t>
            </a:fld>
            <a:endParaRPr lang="en-US"/>
          </a:p>
        </p:txBody>
      </p:sp>
    </p:spTree>
    <p:extLst>
      <p:ext uri="{BB962C8B-B14F-4D97-AF65-F5344CB8AC3E}">
        <p14:creationId xmlns:p14="http://schemas.microsoft.com/office/powerpoint/2010/main" val="1120498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319110" y="3363485"/>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3273452" y="2139903"/>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5"/>
          <a:srcRect l="2542" t="3553" r="274" b="2366"/>
          <a:stretch/>
        </p:blipFill>
        <p:spPr>
          <a:xfrm>
            <a:off x="516565" y="1613459"/>
            <a:ext cx="1097280" cy="87782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6"/>
          <a:srcRect l="21132" r="5250"/>
          <a:stretch/>
        </p:blipFill>
        <p:spPr>
          <a:xfrm>
            <a:off x="7863881" y="1908129"/>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7"/>
          <a:srcRect l="29232" t="3616" r="13212" b="1622"/>
          <a:stretch/>
        </p:blipFill>
        <p:spPr>
          <a:xfrm>
            <a:off x="5860443" y="5393950"/>
            <a:ext cx="1097280" cy="877824"/>
          </a:xfrm>
          <a:prstGeom prst="rect">
            <a:avLst/>
          </a:prstGeom>
        </p:spPr>
      </p:pic>
      <p:pic>
        <p:nvPicPr>
          <p:cNvPr id="22" name="Picture 21">
            <a:extLst>
              <a:ext uri="{FF2B5EF4-FFF2-40B4-BE49-F238E27FC236}">
                <a16:creationId xmlns:a16="http://schemas.microsoft.com/office/drawing/2014/main" id="{8F3CE776-4BA4-469E-A15E-422CE0E2B8AC}"/>
              </a:ext>
            </a:extLst>
          </p:cNvPr>
          <p:cNvPicPr>
            <a:picLocks noChangeAspect="1"/>
          </p:cNvPicPr>
          <p:nvPr/>
        </p:nvPicPr>
        <p:blipFill>
          <a:blip r:embed="rId8"/>
          <a:stretch>
            <a:fillRect/>
          </a:stretch>
        </p:blipFill>
        <p:spPr>
          <a:xfrm>
            <a:off x="5372279" y="4572044"/>
            <a:ext cx="551752" cy="568861"/>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9"/>
          <a:srcRect l="17206" t="533" r="11892" b="-533"/>
          <a:stretch/>
        </p:blipFill>
        <p:spPr>
          <a:xfrm>
            <a:off x="2103384" y="5393950"/>
            <a:ext cx="1097280" cy="877824"/>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10"/>
          <a:srcRect t="2872" b="2872"/>
          <a:stretch/>
        </p:blipFill>
        <p:spPr>
          <a:xfrm flipH="1">
            <a:off x="7695008" y="3694220"/>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11"/>
          <a:srcRect l="19038" t="5769" r="15000"/>
          <a:stretch/>
        </p:blipFill>
        <p:spPr>
          <a:xfrm>
            <a:off x="3197924" y="463596"/>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2908564" y="2181436"/>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7" name="Oval 36">
            <a:extLst>
              <a:ext uri="{FF2B5EF4-FFF2-40B4-BE49-F238E27FC236}">
                <a16:creationId xmlns:a16="http://schemas.microsoft.com/office/drawing/2014/main" id="{9729D083-AFC3-4873-8327-379C85021D2C}"/>
              </a:ext>
            </a:extLst>
          </p:cNvPr>
          <p:cNvSpPr/>
          <p:nvPr/>
        </p:nvSpPr>
        <p:spPr>
          <a:xfrm>
            <a:off x="4363898" y="1513040"/>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8" name="Oval 37">
            <a:extLst>
              <a:ext uri="{FF2B5EF4-FFF2-40B4-BE49-F238E27FC236}">
                <a16:creationId xmlns:a16="http://schemas.microsoft.com/office/drawing/2014/main" id="{3C0477E8-A436-40FF-B084-58D5EF0513BB}"/>
              </a:ext>
            </a:extLst>
          </p:cNvPr>
          <p:cNvSpPr/>
          <p:nvPr/>
        </p:nvSpPr>
        <p:spPr>
          <a:xfrm>
            <a:off x="2735551" y="3504992"/>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9" name="Oval 38">
            <a:extLst>
              <a:ext uri="{FF2B5EF4-FFF2-40B4-BE49-F238E27FC236}">
                <a16:creationId xmlns:a16="http://schemas.microsoft.com/office/drawing/2014/main" id="{B06DD41E-B6D0-493D-BF3F-B1B3A8B293AE}"/>
              </a:ext>
            </a:extLst>
          </p:cNvPr>
          <p:cNvSpPr/>
          <p:nvPr/>
        </p:nvSpPr>
        <p:spPr>
          <a:xfrm>
            <a:off x="3855026" y="4681694"/>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0" name="Oval 39">
            <a:extLst>
              <a:ext uri="{FF2B5EF4-FFF2-40B4-BE49-F238E27FC236}">
                <a16:creationId xmlns:a16="http://schemas.microsoft.com/office/drawing/2014/main" id="{7DE4092F-E58F-4E6A-817B-92F8E61B890C}"/>
              </a:ext>
            </a:extLst>
          </p:cNvPr>
          <p:cNvSpPr/>
          <p:nvPr/>
        </p:nvSpPr>
        <p:spPr>
          <a:xfrm>
            <a:off x="5346866" y="4500658"/>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1" name="Oval 40">
            <a:extLst>
              <a:ext uri="{FF2B5EF4-FFF2-40B4-BE49-F238E27FC236}">
                <a16:creationId xmlns:a16="http://schemas.microsoft.com/office/drawing/2014/main" id="{E0BB5F8C-0ECE-4FC9-877F-0F18BA5F48FA}"/>
              </a:ext>
            </a:extLst>
          </p:cNvPr>
          <p:cNvSpPr/>
          <p:nvPr/>
        </p:nvSpPr>
        <p:spPr>
          <a:xfrm>
            <a:off x="5919283" y="3499699"/>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5734362" y="2285956"/>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3" name="TextBox 2">
            <a:extLst>
              <a:ext uri="{FF2B5EF4-FFF2-40B4-BE49-F238E27FC236}">
                <a16:creationId xmlns:a16="http://schemas.microsoft.com/office/drawing/2014/main" id="{F7D521A4-4BBF-4416-A7CE-39AC5629DFA6}"/>
              </a:ext>
            </a:extLst>
          </p:cNvPr>
          <p:cNvSpPr txBox="1"/>
          <p:nvPr/>
        </p:nvSpPr>
        <p:spPr>
          <a:xfrm>
            <a:off x="564266" y="1310015"/>
            <a:ext cx="1033970" cy="369332"/>
          </a:xfrm>
          <a:prstGeom prst="rect">
            <a:avLst/>
          </a:prstGeom>
          <a:noFill/>
        </p:spPr>
        <p:txBody>
          <a:bodyPr wrap="square" lIns="0" rIns="0" rtlCol="0">
            <a:spAutoFit/>
          </a:bodyPr>
          <a:lstStyle/>
          <a:p>
            <a:pPr algn="r"/>
            <a:r>
              <a:rPr lang="en-US" b="1" dirty="0">
                <a:solidFill>
                  <a:schemeClr val="tx2"/>
                </a:solidFill>
              </a:rPr>
              <a:t>TRAFFIC</a:t>
            </a:r>
          </a:p>
        </p:txBody>
      </p:sp>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1690149" y="1622759"/>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1775454" y="1578052"/>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sp>
        <p:nvSpPr>
          <p:cNvPr id="46" name="TextBox 45">
            <a:extLst>
              <a:ext uri="{FF2B5EF4-FFF2-40B4-BE49-F238E27FC236}">
                <a16:creationId xmlns:a16="http://schemas.microsoft.com/office/drawing/2014/main" id="{059168B4-17D4-4101-977E-F06FEBA29A54}"/>
              </a:ext>
            </a:extLst>
          </p:cNvPr>
          <p:cNvSpPr txBox="1"/>
          <p:nvPr/>
        </p:nvSpPr>
        <p:spPr>
          <a:xfrm>
            <a:off x="3243644" y="141661"/>
            <a:ext cx="1051560" cy="369332"/>
          </a:xfrm>
          <a:prstGeom prst="rect">
            <a:avLst/>
          </a:prstGeom>
          <a:noFill/>
        </p:spPr>
        <p:txBody>
          <a:bodyPr wrap="square" lIns="0" rIns="0" rtlCol="0">
            <a:spAutoFit/>
          </a:bodyPr>
          <a:lstStyle/>
          <a:p>
            <a:pPr algn="r"/>
            <a:r>
              <a:rPr lang="en-US" b="1" dirty="0">
                <a:solidFill>
                  <a:schemeClr val="accent1"/>
                </a:solidFill>
              </a:rPr>
              <a:t>MOBILITY</a:t>
            </a:r>
          </a:p>
        </p:txBody>
      </p:sp>
      <p:sp>
        <p:nvSpPr>
          <p:cNvPr id="48" name="TextBox 47">
            <a:extLst>
              <a:ext uri="{FF2B5EF4-FFF2-40B4-BE49-F238E27FC236}">
                <a16:creationId xmlns:a16="http://schemas.microsoft.com/office/drawing/2014/main" id="{9EB61122-1E32-4A62-B922-51A32537ADEA}"/>
              </a:ext>
            </a:extLst>
          </p:cNvPr>
          <p:cNvSpPr txBox="1"/>
          <p:nvPr/>
        </p:nvSpPr>
        <p:spPr>
          <a:xfrm>
            <a:off x="4370564" y="430211"/>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4370564" y="463596"/>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6A6672B-C404-4356-B163-2EACA6C539F5}"/>
              </a:ext>
            </a:extLst>
          </p:cNvPr>
          <p:cNvSpPr txBox="1"/>
          <p:nvPr/>
        </p:nvSpPr>
        <p:spPr>
          <a:xfrm>
            <a:off x="376623" y="3059668"/>
            <a:ext cx="1033970" cy="369332"/>
          </a:xfrm>
          <a:prstGeom prst="rect">
            <a:avLst/>
          </a:prstGeom>
          <a:noFill/>
        </p:spPr>
        <p:txBody>
          <a:bodyPr wrap="square" lIns="0" rIns="0" rtlCol="0">
            <a:spAutoFit/>
          </a:bodyPr>
          <a:lstStyle/>
          <a:p>
            <a:pPr algn="r"/>
            <a:r>
              <a:rPr lang="en-US" b="1" dirty="0">
                <a:solidFill>
                  <a:schemeClr val="accent2"/>
                </a:solidFill>
              </a:rPr>
              <a:t>BRIDGE</a:t>
            </a:r>
          </a:p>
        </p:txBody>
      </p:sp>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1490573" y="3360348"/>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1575878" y="3331589"/>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sp>
        <p:nvSpPr>
          <p:cNvPr id="54" name="TextBox 53">
            <a:extLst>
              <a:ext uri="{FF2B5EF4-FFF2-40B4-BE49-F238E27FC236}">
                <a16:creationId xmlns:a16="http://schemas.microsoft.com/office/drawing/2014/main" id="{1FCB7DC6-46CC-41A7-B5FC-35769901ECBE}"/>
              </a:ext>
            </a:extLst>
          </p:cNvPr>
          <p:cNvSpPr txBox="1"/>
          <p:nvPr/>
        </p:nvSpPr>
        <p:spPr>
          <a:xfrm>
            <a:off x="2097633" y="5077823"/>
            <a:ext cx="1100291" cy="369332"/>
          </a:xfrm>
          <a:prstGeom prst="rect">
            <a:avLst/>
          </a:prstGeom>
          <a:noFill/>
        </p:spPr>
        <p:txBody>
          <a:bodyPr wrap="square" lIns="0" rIns="0" rtlCol="0">
            <a:spAutoFit/>
          </a:bodyPr>
          <a:lstStyle/>
          <a:p>
            <a:pPr algn="r"/>
            <a:r>
              <a:rPr lang="en-US" b="1" dirty="0">
                <a:solidFill>
                  <a:schemeClr val="accent3"/>
                </a:solidFill>
              </a:rPr>
              <a:t>PAVEMENT</a:t>
            </a:r>
          </a:p>
        </p:txBody>
      </p:sp>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3283558" y="5391491"/>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3368863" y="5357416"/>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sp>
        <p:nvSpPr>
          <p:cNvPr id="57" name="TextBox 56">
            <a:extLst>
              <a:ext uri="{FF2B5EF4-FFF2-40B4-BE49-F238E27FC236}">
                <a16:creationId xmlns:a16="http://schemas.microsoft.com/office/drawing/2014/main" id="{0B1141CD-B9F9-4D65-9B36-4AAEE6ECE834}"/>
              </a:ext>
            </a:extLst>
          </p:cNvPr>
          <p:cNvSpPr txBox="1"/>
          <p:nvPr/>
        </p:nvSpPr>
        <p:spPr>
          <a:xfrm>
            <a:off x="5870549" y="5085927"/>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7047559" y="5391491"/>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7132864" y="5359595"/>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sp>
        <p:nvSpPr>
          <p:cNvPr id="62" name="TextBox 61">
            <a:extLst>
              <a:ext uri="{FF2B5EF4-FFF2-40B4-BE49-F238E27FC236}">
                <a16:creationId xmlns:a16="http://schemas.microsoft.com/office/drawing/2014/main" id="{EF67105E-D4E4-4921-9BE1-5AD958017C26}"/>
              </a:ext>
            </a:extLst>
          </p:cNvPr>
          <p:cNvSpPr txBox="1"/>
          <p:nvPr/>
        </p:nvSpPr>
        <p:spPr>
          <a:xfrm>
            <a:off x="7695008" y="3195676"/>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7599320" y="3691761"/>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6655981" y="3664311"/>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sp>
        <p:nvSpPr>
          <p:cNvPr id="65" name="TextBox 64">
            <a:extLst>
              <a:ext uri="{FF2B5EF4-FFF2-40B4-BE49-F238E27FC236}">
                <a16:creationId xmlns:a16="http://schemas.microsoft.com/office/drawing/2014/main" id="{B03F1A09-B066-4B1E-9362-95262E83C3B7}"/>
              </a:ext>
            </a:extLst>
          </p:cNvPr>
          <p:cNvSpPr txBox="1"/>
          <p:nvPr/>
        </p:nvSpPr>
        <p:spPr>
          <a:xfrm>
            <a:off x="7873987" y="1598671"/>
            <a:ext cx="1051560" cy="369332"/>
          </a:xfrm>
          <a:prstGeom prst="rect">
            <a:avLst/>
          </a:prstGeom>
          <a:noFill/>
        </p:spPr>
        <p:txBody>
          <a:bodyPr wrap="square" lIns="0" rIns="0" rtlCol="0">
            <a:spAutoFit/>
          </a:bodyPr>
          <a:lstStyle/>
          <a:p>
            <a:r>
              <a:rPr lang="en-US" b="1" dirty="0">
                <a:solidFill>
                  <a:schemeClr val="accent6"/>
                </a:solidFill>
              </a:rPr>
              <a:t>SAFETY</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7787236" y="1908129"/>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6516632" y="1881459"/>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sp>
        <p:nvSpPr>
          <p:cNvPr id="4" name="Footer Placeholder 3">
            <a:extLst>
              <a:ext uri="{FF2B5EF4-FFF2-40B4-BE49-F238E27FC236}">
                <a16:creationId xmlns:a16="http://schemas.microsoft.com/office/drawing/2014/main" id="{62B8C4A7-D84A-43B6-96FF-E45E64EBA7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321DF9-B719-4B56-AF6C-E79A4B115CF5}"/>
              </a:ext>
            </a:extLst>
          </p:cNvPr>
          <p:cNvSpPr>
            <a:spLocks noGrp="1"/>
          </p:cNvSpPr>
          <p:nvPr>
            <p:ph type="sldNum" sz="quarter" idx="12"/>
          </p:nvPr>
        </p:nvSpPr>
        <p:spPr/>
        <p:txBody>
          <a:bodyPr/>
          <a:lstStyle/>
          <a:p>
            <a:fld id="{78320380-6AB6-4565-8F49-C48968FB1BAC}" type="slidenum">
              <a:rPr lang="en-US" smtClean="0"/>
              <a:t>16</a:t>
            </a:fld>
            <a:endParaRPr lang="en-US"/>
          </a:p>
        </p:txBody>
      </p:sp>
    </p:spTree>
    <p:extLst>
      <p:ext uri="{BB962C8B-B14F-4D97-AF65-F5344CB8AC3E}">
        <p14:creationId xmlns:p14="http://schemas.microsoft.com/office/powerpoint/2010/main" val="4244853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9444015" y="1868060"/>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6489673" y="644478"/>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5"/>
          <a:srcRect l="2542" t="3553" r="274" b="2366"/>
          <a:stretch/>
        </p:blipFill>
        <p:spPr>
          <a:xfrm>
            <a:off x="-9246560" y="118034"/>
            <a:ext cx="1097280" cy="87782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6"/>
          <a:srcRect l="21132" r="5250"/>
          <a:stretch/>
        </p:blipFill>
        <p:spPr>
          <a:xfrm>
            <a:off x="-1899244" y="412704"/>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7"/>
          <a:srcRect l="29232" t="3616" r="13212" b="1622"/>
          <a:stretch/>
        </p:blipFill>
        <p:spPr>
          <a:xfrm>
            <a:off x="-3902682" y="3898525"/>
            <a:ext cx="1097280" cy="877824"/>
          </a:xfrm>
          <a:prstGeom prst="rect">
            <a:avLst/>
          </a:prstGeom>
        </p:spPr>
      </p:pic>
      <p:pic>
        <p:nvPicPr>
          <p:cNvPr id="22" name="Picture 21">
            <a:extLst>
              <a:ext uri="{FF2B5EF4-FFF2-40B4-BE49-F238E27FC236}">
                <a16:creationId xmlns:a16="http://schemas.microsoft.com/office/drawing/2014/main" id="{8F3CE776-4BA4-469E-A15E-422CE0E2B8AC}"/>
              </a:ext>
            </a:extLst>
          </p:cNvPr>
          <p:cNvPicPr>
            <a:picLocks noChangeAspect="1"/>
          </p:cNvPicPr>
          <p:nvPr/>
        </p:nvPicPr>
        <p:blipFill>
          <a:blip r:embed="rId8"/>
          <a:stretch>
            <a:fillRect/>
          </a:stretch>
        </p:blipFill>
        <p:spPr>
          <a:xfrm>
            <a:off x="-4390846" y="3076619"/>
            <a:ext cx="551752" cy="568861"/>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9"/>
          <a:srcRect l="17206" t="533" r="11892" b="-533"/>
          <a:stretch/>
        </p:blipFill>
        <p:spPr>
          <a:xfrm>
            <a:off x="-7659741" y="3898525"/>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10"/>
          <a:srcRect l="19038" t="5769" r="15000"/>
          <a:stretch/>
        </p:blipFill>
        <p:spPr>
          <a:xfrm>
            <a:off x="-6565201" y="-1031829"/>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6854561" y="686011"/>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7" name="Oval 36">
            <a:extLst>
              <a:ext uri="{FF2B5EF4-FFF2-40B4-BE49-F238E27FC236}">
                <a16:creationId xmlns:a16="http://schemas.microsoft.com/office/drawing/2014/main" id="{9729D083-AFC3-4873-8327-379C85021D2C}"/>
              </a:ext>
            </a:extLst>
          </p:cNvPr>
          <p:cNvSpPr/>
          <p:nvPr/>
        </p:nvSpPr>
        <p:spPr>
          <a:xfrm>
            <a:off x="-5399227" y="17615"/>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8" name="Oval 37">
            <a:extLst>
              <a:ext uri="{FF2B5EF4-FFF2-40B4-BE49-F238E27FC236}">
                <a16:creationId xmlns:a16="http://schemas.microsoft.com/office/drawing/2014/main" id="{3C0477E8-A436-40FF-B084-58D5EF0513BB}"/>
              </a:ext>
            </a:extLst>
          </p:cNvPr>
          <p:cNvSpPr/>
          <p:nvPr/>
        </p:nvSpPr>
        <p:spPr>
          <a:xfrm>
            <a:off x="-7027574" y="2009567"/>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9" name="Oval 38">
            <a:extLst>
              <a:ext uri="{FF2B5EF4-FFF2-40B4-BE49-F238E27FC236}">
                <a16:creationId xmlns:a16="http://schemas.microsoft.com/office/drawing/2014/main" id="{B06DD41E-B6D0-493D-BF3F-B1B3A8B293AE}"/>
              </a:ext>
            </a:extLst>
          </p:cNvPr>
          <p:cNvSpPr/>
          <p:nvPr/>
        </p:nvSpPr>
        <p:spPr>
          <a:xfrm>
            <a:off x="-5908099" y="3186269"/>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0" name="Oval 39">
            <a:extLst>
              <a:ext uri="{FF2B5EF4-FFF2-40B4-BE49-F238E27FC236}">
                <a16:creationId xmlns:a16="http://schemas.microsoft.com/office/drawing/2014/main" id="{7DE4092F-E58F-4E6A-817B-92F8E61B890C}"/>
              </a:ext>
            </a:extLst>
          </p:cNvPr>
          <p:cNvSpPr/>
          <p:nvPr/>
        </p:nvSpPr>
        <p:spPr>
          <a:xfrm>
            <a:off x="-4416259" y="3005233"/>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2" name="Oval 41">
            <a:extLst>
              <a:ext uri="{FF2B5EF4-FFF2-40B4-BE49-F238E27FC236}">
                <a16:creationId xmlns:a16="http://schemas.microsoft.com/office/drawing/2014/main" id="{88E26943-7BA3-4038-A35F-B981F26863C8}"/>
              </a:ext>
            </a:extLst>
          </p:cNvPr>
          <p:cNvSpPr/>
          <p:nvPr/>
        </p:nvSpPr>
        <p:spPr>
          <a:xfrm>
            <a:off x="-4028763" y="790531"/>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3" name="TextBox 2">
            <a:extLst>
              <a:ext uri="{FF2B5EF4-FFF2-40B4-BE49-F238E27FC236}">
                <a16:creationId xmlns:a16="http://schemas.microsoft.com/office/drawing/2014/main" id="{F7D521A4-4BBF-4416-A7CE-39AC5629DFA6}"/>
              </a:ext>
            </a:extLst>
          </p:cNvPr>
          <p:cNvSpPr txBox="1"/>
          <p:nvPr/>
        </p:nvSpPr>
        <p:spPr>
          <a:xfrm>
            <a:off x="-9198859" y="-185410"/>
            <a:ext cx="1033970" cy="369332"/>
          </a:xfrm>
          <a:prstGeom prst="rect">
            <a:avLst/>
          </a:prstGeom>
          <a:noFill/>
        </p:spPr>
        <p:txBody>
          <a:bodyPr wrap="square" lIns="0" rIns="0" rtlCol="0">
            <a:spAutoFit/>
          </a:bodyPr>
          <a:lstStyle/>
          <a:p>
            <a:pPr algn="r"/>
            <a:r>
              <a:rPr lang="en-US" b="1" dirty="0">
                <a:solidFill>
                  <a:schemeClr val="tx2"/>
                </a:solidFill>
              </a:rPr>
              <a:t>TRAFFIC</a:t>
            </a:r>
          </a:p>
        </p:txBody>
      </p:sp>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8072976" y="127334"/>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7987671" y="82627"/>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sp>
        <p:nvSpPr>
          <p:cNvPr id="46" name="TextBox 45">
            <a:extLst>
              <a:ext uri="{FF2B5EF4-FFF2-40B4-BE49-F238E27FC236}">
                <a16:creationId xmlns:a16="http://schemas.microsoft.com/office/drawing/2014/main" id="{059168B4-17D4-4101-977E-F06FEBA29A54}"/>
              </a:ext>
            </a:extLst>
          </p:cNvPr>
          <p:cNvSpPr txBox="1"/>
          <p:nvPr/>
        </p:nvSpPr>
        <p:spPr>
          <a:xfrm>
            <a:off x="-6519481" y="-1353764"/>
            <a:ext cx="1051560" cy="369332"/>
          </a:xfrm>
          <a:prstGeom prst="rect">
            <a:avLst/>
          </a:prstGeom>
          <a:noFill/>
        </p:spPr>
        <p:txBody>
          <a:bodyPr wrap="square" lIns="0" rIns="0" rtlCol="0">
            <a:spAutoFit/>
          </a:bodyPr>
          <a:lstStyle/>
          <a:p>
            <a:pPr algn="r"/>
            <a:r>
              <a:rPr lang="en-US" b="1" dirty="0">
                <a:solidFill>
                  <a:schemeClr val="accent1"/>
                </a:solidFill>
              </a:rPr>
              <a:t>MOBILITY</a:t>
            </a:r>
          </a:p>
        </p:txBody>
      </p:sp>
      <p:sp>
        <p:nvSpPr>
          <p:cNvPr id="48" name="TextBox 47">
            <a:extLst>
              <a:ext uri="{FF2B5EF4-FFF2-40B4-BE49-F238E27FC236}">
                <a16:creationId xmlns:a16="http://schemas.microsoft.com/office/drawing/2014/main" id="{9EB61122-1E32-4A62-B922-51A32537ADEA}"/>
              </a:ext>
            </a:extLst>
          </p:cNvPr>
          <p:cNvSpPr txBox="1"/>
          <p:nvPr/>
        </p:nvSpPr>
        <p:spPr>
          <a:xfrm>
            <a:off x="-5392561" y="-1065214"/>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5392561" y="-1031829"/>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6A6672B-C404-4356-B163-2EACA6C539F5}"/>
              </a:ext>
            </a:extLst>
          </p:cNvPr>
          <p:cNvSpPr txBox="1"/>
          <p:nvPr/>
        </p:nvSpPr>
        <p:spPr>
          <a:xfrm>
            <a:off x="-9386502" y="1564243"/>
            <a:ext cx="1033970" cy="369332"/>
          </a:xfrm>
          <a:prstGeom prst="rect">
            <a:avLst/>
          </a:prstGeom>
          <a:noFill/>
        </p:spPr>
        <p:txBody>
          <a:bodyPr wrap="square" lIns="0" rIns="0" rtlCol="0">
            <a:spAutoFit/>
          </a:bodyPr>
          <a:lstStyle/>
          <a:p>
            <a:pPr algn="r"/>
            <a:r>
              <a:rPr lang="en-US" b="1" dirty="0">
                <a:solidFill>
                  <a:schemeClr val="accent2"/>
                </a:solidFill>
              </a:rPr>
              <a:t>BRIDGE</a:t>
            </a:r>
          </a:p>
        </p:txBody>
      </p:sp>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8272552" y="1864923"/>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8187247" y="1836164"/>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sp>
        <p:nvSpPr>
          <p:cNvPr id="54" name="TextBox 53">
            <a:extLst>
              <a:ext uri="{FF2B5EF4-FFF2-40B4-BE49-F238E27FC236}">
                <a16:creationId xmlns:a16="http://schemas.microsoft.com/office/drawing/2014/main" id="{1FCB7DC6-46CC-41A7-B5FC-35769901ECBE}"/>
              </a:ext>
            </a:extLst>
          </p:cNvPr>
          <p:cNvSpPr txBox="1"/>
          <p:nvPr/>
        </p:nvSpPr>
        <p:spPr>
          <a:xfrm>
            <a:off x="-7665492" y="3582398"/>
            <a:ext cx="1100291" cy="369332"/>
          </a:xfrm>
          <a:prstGeom prst="rect">
            <a:avLst/>
          </a:prstGeom>
          <a:noFill/>
        </p:spPr>
        <p:txBody>
          <a:bodyPr wrap="square" lIns="0" rIns="0" rtlCol="0">
            <a:spAutoFit/>
          </a:bodyPr>
          <a:lstStyle/>
          <a:p>
            <a:pPr algn="r"/>
            <a:r>
              <a:rPr lang="en-US" b="1" dirty="0">
                <a:solidFill>
                  <a:schemeClr val="accent3"/>
                </a:solidFill>
              </a:rPr>
              <a:t>PAVEMENT</a:t>
            </a:r>
          </a:p>
        </p:txBody>
      </p:sp>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6479567" y="3896066"/>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6394262" y="3861991"/>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sp>
        <p:nvSpPr>
          <p:cNvPr id="57" name="TextBox 56">
            <a:extLst>
              <a:ext uri="{FF2B5EF4-FFF2-40B4-BE49-F238E27FC236}">
                <a16:creationId xmlns:a16="http://schemas.microsoft.com/office/drawing/2014/main" id="{0B1141CD-B9F9-4D65-9B36-4AAEE6ECE834}"/>
              </a:ext>
            </a:extLst>
          </p:cNvPr>
          <p:cNvSpPr txBox="1"/>
          <p:nvPr/>
        </p:nvSpPr>
        <p:spPr>
          <a:xfrm>
            <a:off x="-3892576" y="3590502"/>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2715566" y="3896066"/>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2630261" y="3864170"/>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sp>
        <p:nvSpPr>
          <p:cNvPr id="65" name="TextBox 64">
            <a:extLst>
              <a:ext uri="{FF2B5EF4-FFF2-40B4-BE49-F238E27FC236}">
                <a16:creationId xmlns:a16="http://schemas.microsoft.com/office/drawing/2014/main" id="{B03F1A09-B066-4B1E-9362-95262E83C3B7}"/>
              </a:ext>
            </a:extLst>
          </p:cNvPr>
          <p:cNvSpPr txBox="1"/>
          <p:nvPr/>
        </p:nvSpPr>
        <p:spPr>
          <a:xfrm>
            <a:off x="-1889138" y="103246"/>
            <a:ext cx="1051560" cy="369332"/>
          </a:xfrm>
          <a:prstGeom prst="rect">
            <a:avLst/>
          </a:prstGeom>
          <a:noFill/>
        </p:spPr>
        <p:txBody>
          <a:bodyPr wrap="square" lIns="0" rIns="0" rtlCol="0">
            <a:spAutoFit/>
          </a:bodyPr>
          <a:lstStyle/>
          <a:p>
            <a:r>
              <a:rPr lang="en-US" b="1" dirty="0">
                <a:solidFill>
                  <a:schemeClr val="accent6"/>
                </a:solidFill>
              </a:rPr>
              <a:t>SAFETY</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1975889" y="412704"/>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3246493" y="386034"/>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pic>
        <p:nvPicPr>
          <p:cNvPr id="45" name="Picture 44">
            <a:extLst>
              <a:ext uri="{FF2B5EF4-FFF2-40B4-BE49-F238E27FC236}">
                <a16:creationId xmlns:a16="http://schemas.microsoft.com/office/drawing/2014/main" id="{C41528E2-1F7F-49F8-B7E3-30B597716B8E}"/>
              </a:ext>
            </a:extLst>
          </p:cNvPr>
          <p:cNvPicPr>
            <a:picLocks noChangeAspect="1"/>
          </p:cNvPicPr>
          <p:nvPr/>
        </p:nvPicPr>
        <p:blipFill rotWithShape="1">
          <a:blip r:embed="rId11"/>
          <a:srcRect t="2872" b="2872"/>
          <a:stretch/>
        </p:blipFill>
        <p:spPr>
          <a:xfrm flipH="1">
            <a:off x="4699462" y="3342626"/>
            <a:ext cx="2743200" cy="2194560"/>
          </a:xfrm>
          <a:prstGeom prst="rect">
            <a:avLst/>
          </a:prstGeom>
        </p:spPr>
      </p:pic>
      <p:sp>
        <p:nvSpPr>
          <p:cNvPr id="47" name="Oval 46">
            <a:extLst>
              <a:ext uri="{FF2B5EF4-FFF2-40B4-BE49-F238E27FC236}">
                <a16:creationId xmlns:a16="http://schemas.microsoft.com/office/drawing/2014/main" id="{DC156969-34E0-426A-9416-FE6C9CCDB5BD}"/>
              </a:ext>
            </a:extLst>
          </p:cNvPr>
          <p:cNvSpPr/>
          <p:nvPr/>
        </p:nvSpPr>
        <p:spPr>
          <a:xfrm>
            <a:off x="3657600" y="365760"/>
            <a:ext cx="1828800" cy="1828800"/>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000" b="1" dirty="0"/>
              <a:t>10%</a:t>
            </a:r>
          </a:p>
        </p:txBody>
      </p:sp>
      <p:sp>
        <p:nvSpPr>
          <p:cNvPr id="50" name="TextBox 49">
            <a:extLst>
              <a:ext uri="{FF2B5EF4-FFF2-40B4-BE49-F238E27FC236}">
                <a16:creationId xmlns:a16="http://schemas.microsoft.com/office/drawing/2014/main" id="{324EDC65-9597-4C98-BD2D-DA7DE554C9CE}"/>
              </a:ext>
            </a:extLst>
          </p:cNvPr>
          <p:cNvSpPr txBox="1"/>
          <p:nvPr/>
        </p:nvSpPr>
        <p:spPr>
          <a:xfrm>
            <a:off x="4699461" y="2382849"/>
            <a:ext cx="2292465" cy="1080552"/>
          </a:xfrm>
          <a:prstGeom prst="rect">
            <a:avLst/>
          </a:prstGeom>
          <a:noFill/>
        </p:spPr>
        <p:txBody>
          <a:bodyPr wrap="square" lIns="0" rIns="0" rtlCol="0">
            <a:spAutoFit/>
          </a:bodyPr>
          <a:lstStyle/>
          <a:p>
            <a:pPr>
              <a:lnSpc>
                <a:spcPts val="3800"/>
              </a:lnSpc>
            </a:pPr>
            <a:r>
              <a:rPr lang="en-US" sz="4000" b="1" dirty="0">
                <a:solidFill>
                  <a:schemeClr val="accent5"/>
                </a:solidFill>
              </a:rPr>
              <a:t>ROADWAY CLASS</a:t>
            </a:r>
          </a:p>
        </p:txBody>
      </p:sp>
      <p:cxnSp>
        <p:nvCxnSpPr>
          <p:cNvPr id="60" name="Straight Connector 59">
            <a:extLst>
              <a:ext uri="{FF2B5EF4-FFF2-40B4-BE49-F238E27FC236}">
                <a16:creationId xmlns:a16="http://schemas.microsoft.com/office/drawing/2014/main" id="{AD66C824-8014-4617-9339-398641075A99}"/>
              </a:ext>
            </a:extLst>
          </p:cNvPr>
          <p:cNvCxnSpPr>
            <a:cxnSpLocks/>
          </p:cNvCxnSpPr>
          <p:nvPr/>
        </p:nvCxnSpPr>
        <p:spPr>
          <a:xfrm>
            <a:off x="4545521" y="3353520"/>
            <a:ext cx="0" cy="218366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0C03F3D7-74B0-4FDB-8DC4-E45165DB8AF1}"/>
              </a:ext>
            </a:extLst>
          </p:cNvPr>
          <p:cNvSpPr txBox="1"/>
          <p:nvPr/>
        </p:nvSpPr>
        <p:spPr>
          <a:xfrm>
            <a:off x="2613895" y="3282688"/>
            <a:ext cx="1913367" cy="1538883"/>
          </a:xfrm>
          <a:prstGeom prst="rect">
            <a:avLst/>
          </a:prstGeom>
          <a:noFill/>
        </p:spPr>
        <p:txBody>
          <a:bodyPr wrap="square" lIns="0" tIns="0" rIns="182880" bIns="0" rtlCol="0">
            <a:spAutoFit/>
          </a:bodyPr>
          <a:lstStyle/>
          <a:p>
            <a:pPr algn="r"/>
            <a:r>
              <a:rPr lang="en-US" sz="2000" dirty="0"/>
              <a:t>Projects inclusion on important Iowa networks like the CIN.</a:t>
            </a:r>
          </a:p>
        </p:txBody>
      </p:sp>
      <p:pic>
        <p:nvPicPr>
          <p:cNvPr id="68" name="Picture 67">
            <a:extLst>
              <a:ext uri="{FF2B5EF4-FFF2-40B4-BE49-F238E27FC236}">
                <a16:creationId xmlns:a16="http://schemas.microsoft.com/office/drawing/2014/main" id="{928BDA8A-5BC2-4915-88B6-E240C5DC3EEB}"/>
              </a:ext>
            </a:extLst>
          </p:cNvPr>
          <p:cNvPicPr>
            <a:picLocks noChangeAspect="1"/>
          </p:cNvPicPr>
          <p:nvPr/>
        </p:nvPicPr>
        <p:blipFill>
          <a:blip r:embed="rId4"/>
          <a:stretch>
            <a:fillRect/>
          </a:stretch>
        </p:blipFill>
        <p:spPr>
          <a:xfrm>
            <a:off x="85064" y="5351460"/>
            <a:ext cx="1431898" cy="1421476"/>
          </a:xfrm>
          <a:prstGeom prst="rect">
            <a:avLst/>
          </a:prstGeom>
        </p:spPr>
      </p:pic>
      <p:sp>
        <p:nvSpPr>
          <p:cNvPr id="4" name="Footer Placeholder 3">
            <a:extLst>
              <a:ext uri="{FF2B5EF4-FFF2-40B4-BE49-F238E27FC236}">
                <a16:creationId xmlns:a16="http://schemas.microsoft.com/office/drawing/2014/main" id="{538C0CDE-B2CE-4601-AC99-AD8517BADB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8F8806-DDE2-4CFD-9607-81200112F4C4}"/>
              </a:ext>
            </a:extLst>
          </p:cNvPr>
          <p:cNvSpPr>
            <a:spLocks noGrp="1"/>
          </p:cNvSpPr>
          <p:nvPr>
            <p:ph type="sldNum" sz="quarter" idx="12"/>
          </p:nvPr>
        </p:nvSpPr>
        <p:spPr/>
        <p:txBody>
          <a:bodyPr/>
          <a:lstStyle/>
          <a:p>
            <a:fld id="{78320380-6AB6-4565-8F49-C48968FB1BAC}" type="slidenum">
              <a:rPr lang="en-US" smtClean="0"/>
              <a:t>17</a:t>
            </a:fld>
            <a:endParaRPr lang="en-US"/>
          </a:p>
        </p:txBody>
      </p:sp>
    </p:spTree>
    <p:extLst>
      <p:ext uri="{BB962C8B-B14F-4D97-AF65-F5344CB8AC3E}">
        <p14:creationId xmlns:p14="http://schemas.microsoft.com/office/powerpoint/2010/main" val="1451078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319110" y="3363485"/>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3273452" y="2139903"/>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5"/>
          <a:srcRect l="2542" t="3553" r="274" b="2366"/>
          <a:stretch/>
        </p:blipFill>
        <p:spPr>
          <a:xfrm>
            <a:off x="516565" y="1613459"/>
            <a:ext cx="1097280" cy="87782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6"/>
          <a:srcRect l="21132" r="5250"/>
          <a:stretch/>
        </p:blipFill>
        <p:spPr>
          <a:xfrm>
            <a:off x="7863881" y="1908129"/>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7"/>
          <a:srcRect l="29232" t="3616" r="13212" b="1622"/>
          <a:stretch/>
        </p:blipFill>
        <p:spPr>
          <a:xfrm>
            <a:off x="5860443" y="5393950"/>
            <a:ext cx="1097280" cy="877824"/>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8"/>
          <a:srcRect l="17206" t="533" r="11892" b="-533"/>
          <a:stretch/>
        </p:blipFill>
        <p:spPr>
          <a:xfrm>
            <a:off x="2103384" y="5393950"/>
            <a:ext cx="1097280" cy="877824"/>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9"/>
          <a:srcRect t="2872" b="2872"/>
          <a:stretch/>
        </p:blipFill>
        <p:spPr>
          <a:xfrm flipH="1">
            <a:off x="7695008" y="3694220"/>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10"/>
          <a:srcRect l="19038" t="5769" r="15000"/>
          <a:stretch/>
        </p:blipFill>
        <p:spPr>
          <a:xfrm>
            <a:off x="3197924" y="463596"/>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2908564" y="2181436"/>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7" name="Oval 36">
            <a:extLst>
              <a:ext uri="{FF2B5EF4-FFF2-40B4-BE49-F238E27FC236}">
                <a16:creationId xmlns:a16="http://schemas.microsoft.com/office/drawing/2014/main" id="{9729D083-AFC3-4873-8327-379C85021D2C}"/>
              </a:ext>
            </a:extLst>
          </p:cNvPr>
          <p:cNvSpPr/>
          <p:nvPr/>
        </p:nvSpPr>
        <p:spPr>
          <a:xfrm>
            <a:off x="4363898" y="1513040"/>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8" name="Oval 37">
            <a:extLst>
              <a:ext uri="{FF2B5EF4-FFF2-40B4-BE49-F238E27FC236}">
                <a16:creationId xmlns:a16="http://schemas.microsoft.com/office/drawing/2014/main" id="{3C0477E8-A436-40FF-B084-58D5EF0513BB}"/>
              </a:ext>
            </a:extLst>
          </p:cNvPr>
          <p:cNvSpPr/>
          <p:nvPr/>
        </p:nvSpPr>
        <p:spPr>
          <a:xfrm>
            <a:off x="2735551" y="3504992"/>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9" name="Oval 38">
            <a:extLst>
              <a:ext uri="{FF2B5EF4-FFF2-40B4-BE49-F238E27FC236}">
                <a16:creationId xmlns:a16="http://schemas.microsoft.com/office/drawing/2014/main" id="{B06DD41E-B6D0-493D-BF3F-B1B3A8B293AE}"/>
              </a:ext>
            </a:extLst>
          </p:cNvPr>
          <p:cNvSpPr/>
          <p:nvPr/>
        </p:nvSpPr>
        <p:spPr>
          <a:xfrm>
            <a:off x="3855026" y="4681694"/>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0" name="Oval 39">
            <a:extLst>
              <a:ext uri="{FF2B5EF4-FFF2-40B4-BE49-F238E27FC236}">
                <a16:creationId xmlns:a16="http://schemas.microsoft.com/office/drawing/2014/main" id="{7DE4092F-E58F-4E6A-817B-92F8E61B890C}"/>
              </a:ext>
            </a:extLst>
          </p:cNvPr>
          <p:cNvSpPr/>
          <p:nvPr/>
        </p:nvSpPr>
        <p:spPr>
          <a:xfrm>
            <a:off x="5245540" y="4540972"/>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1" name="Oval 40">
            <a:extLst>
              <a:ext uri="{FF2B5EF4-FFF2-40B4-BE49-F238E27FC236}">
                <a16:creationId xmlns:a16="http://schemas.microsoft.com/office/drawing/2014/main" id="{E0BB5F8C-0ECE-4FC9-877F-0F18BA5F48FA}"/>
              </a:ext>
            </a:extLst>
          </p:cNvPr>
          <p:cNvSpPr/>
          <p:nvPr/>
        </p:nvSpPr>
        <p:spPr>
          <a:xfrm>
            <a:off x="5919283" y="3499699"/>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5734362" y="2285956"/>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3" name="TextBox 2">
            <a:extLst>
              <a:ext uri="{FF2B5EF4-FFF2-40B4-BE49-F238E27FC236}">
                <a16:creationId xmlns:a16="http://schemas.microsoft.com/office/drawing/2014/main" id="{F7D521A4-4BBF-4416-A7CE-39AC5629DFA6}"/>
              </a:ext>
            </a:extLst>
          </p:cNvPr>
          <p:cNvSpPr txBox="1"/>
          <p:nvPr/>
        </p:nvSpPr>
        <p:spPr>
          <a:xfrm>
            <a:off x="564266" y="1310015"/>
            <a:ext cx="1033970" cy="369332"/>
          </a:xfrm>
          <a:prstGeom prst="rect">
            <a:avLst/>
          </a:prstGeom>
          <a:noFill/>
        </p:spPr>
        <p:txBody>
          <a:bodyPr wrap="square" lIns="0" rIns="0" rtlCol="0">
            <a:spAutoFit/>
          </a:bodyPr>
          <a:lstStyle/>
          <a:p>
            <a:pPr algn="r"/>
            <a:r>
              <a:rPr lang="en-US" b="1" dirty="0">
                <a:solidFill>
                  <a:schemeClr val="tx2"/>
                </a:solidFill>
              </a:rPr>
              <a:t>TRAFFIC</a:t>
            </a:r>
          </a:p>
        </p:txBody>
      </p:sp>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1690149" y="1622759"/>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1775454" y="1578052"/>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sp>
        <p:nvSpPr>
          <p:cNvPr id="46" name="TextBox 45">
            <a:extLst>
              <a:ext uri="{FF2B5EF4-FFF2-40B4-BE49-F238E27FC236}">
                <a16:creationId xmlns:a16="http://schemas.microsoft.com/office/drawing/2014/main" id="{059168B4-17D4-4101-977E-F06FEBA29A54}"/>
              </a:ext>
            </a:extLst>
          </p:cNvPr>
          <p:cNvSpPr txBox="1"/>
          <p:nvPr/>
        </p:nvSpPr>
        <p:spPr>
          <a:xfrm>
            <a:off x="3243644" y="141661"/>
            <a:ext cx="1051560" cy="369332"/>
          </a:xfrm>
          <a:prstGeom prst="rect">
            <a:avLst/>
          </a:prstGeom>
          <a:noFill/>
        </p:spPr>
        <p:txBody>
          <a:bodyPr wrap="square" lIns="0" rIns="0" rtlCol="0">
            <a:spAutoFit/>
          </a:bodyPr>
          <a:lstStyle/>
          <a:p>
            <a:pPr algn="r"/>
            <a:r>
              <a:rPr lang="en-US" b="1" dirty="0">
                <a:solidFill>
                  <a:schemeClr val="accent1"/>
                </a:solidFill>
              </a:rPr>
              <a:t>MOBILITY</a:t>
            </a:r>
          </a:p>
        </p:txBody>
      </p:sp>
      <p:sp>
        <p:nvSpPr>
          <p:cNvPr id="48" name="TextBox 47">
            <a:extLst>
              <a:ext uri="{FF2B5EF4-FFF2-40B4-BE49-F238E27FC236}">
                <a16:creationId xmlns:a16="http://schemas.microsoft.com/office/drawing/2014/main" id="{9EB61122-1E32-4A62-B922-51A32537ADEA}"/>
              </a:ext>
            </a:extLst>
          </p:cNvPr>
          <p:cNvSpPr txBox="1"/>
          <p:nvPr/>
        </p:nvSpPr>
        <p:spPr>
          <a:xfrm>
            <a:off x="4370564" y="430211"/>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4370564" y="463596"/>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6A6672B-C404-4356-B163-2EACA6C539F5}"/>
              </a:ext>
            </a:extLst>
          </p:cNvPr>
          <p:cNvSpPr txBox="1"/>
          <p:nvPr/>
        </p:nvSpPr>
        <p:spPr>
          <a:xfrm>
            <a:off x="376623" y="3059668"/>
            <a:ext cx="1033970" cy="369332"/>
          </a:xfrm>
          <a:prstGeom prst="rect">
            <a:avLst/>
          </a:prstGeom>
          <a:noFill/>
        </p:spPr>
        <p:txBody>
          <a:bodyPr wrap="square" lIns="0" rIns="0" rtlCol="0">
            <a:spAutoFit/>
          </a:bodyPr>
          <a:lstStyle/>
          <a:p>
            <a:pPr algn="r"/>
            <a:r>
              <a:rPr lang="en-US" b="1" dirty="0">
                <a:solidFill>
                  <a:schemeClr val="accent2"/>
                </a:solidFill>
              </a:rPr>
              <a:t>BRIDGE</a:t>
            </a:r>
          </a:p>
        </p:txBody>
      </p:sp>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1490573" y="3360348"/>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1575878" y="3331589"/>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sp>
        <p:nvSpPr>
          <p:cNvPr id="54" name="TextBox 53">
            <a:extLst>
              <a:ext uri="{FF2B5EF4-FFF2-40B4-BE49-F238E27FC236}">
                <a16:creationId xmlns:a16="http://schemas.microsoft.com/office/drawing/2014/main" id="{1FCB7DC6-46CC-41A7-B5FC-35769901ECBE}"/>
              </a:ext>
            </a:extLst>
          </p:cNvPr>
          <p:cNvSpPr txBox="1"/>
          <p:nvPr/>
        </p:nvSpPr>
        <p:spPr>
          <a:xfrm>
            <a:off x="2097633" y="5077823"/>
            <a:ext cx="1100291" cy="369332"/>
          </a:xfrm>
          <a:prstGeom prst="rect">
            <a:avLst/>
          </a:prstGeom>
          <a:noFill/>
        </p:spPr>
        <p:txBody>
          <a:bodyPr wrap="square" lIns="0" rIns="0" rtlCol="0">
            <a:spAutoFit/>
          </a:bodyPr>
          <a:lstStyle/>
          <a:p>
            <a:pPr algn="r"/>
            <a:r>
              <a:rPr lang="en-US" b="1" dirty="0">
                <a:solidFill>
                  <a:schemeClr val="accent3"/>
                </a:solidFill>
              </a:rPr>
              <a:t>PAVEMENT</a:t>
            </a:r>
          </a:p>
        </p:txBody>
      </p:sp>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3283558" y="5391491"/>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3368863" y="5357416"/>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sp>
        <p:nvSpPr>
          <p:cNvPr id="57" name="TextBox 56">
            <a:extLst>
              <a:ext uri="{FF2B5EF4-FFF2-40B4-BE49-F238E27FC236}">
                <a16:creationId xmlns:a16="http://schemas.microsoft.com/office/drawing/2014/main" id="{0B1141CD-B9F9-4D65-9B36-4AAEE6ECE834}"/>
              </a:ext>
            </a:extLst>
          </p:cNvPr>
          <p:cNvSpPr txBox="1"/>
          <p:nvPr/>
        </p:nvSpPr>
        <p:spPr>
          <a:xfrm>
            <a:off x="5870549" y="5085927"/>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7047559" y="5391491"/>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7132864" y="5359595"/>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sp>
        <p:nvSpPr>
          <p:cNvPr id="62" name="TextBox 61">
            <a:extLst>
              <a:ext uri="{FF2B5EF4-FFF2-40B4-BE49-F238E27FC236}">
                <a16:creationId xmlns:a16="http://schemas.microsoft.com/office/drawing/2014/main" id="{EF67105E-D4E4-4921-9BE1-5AD958017C26}"/>
              </a:ext>
            </a:extLst>
          </p:cNvPr>
          <p:cNvSpPr txBox="1"/>
          <p:nvPr/>
        </p:nvSpPr>
        <p:spPr>
          <a:xfrm>
            <a:off x="7695008" y="3195676"/>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7599320" y="3691761"/>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6655981" y="3664311"/>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sp>
        <p:nvSpPr>
          <p:cNvPr id="65" name="TextBox 64">
            <a:extLst>
              <a:ext uri="{FF2B5EF4-FFF2-40B4-BE49-F238E27FC236}">
                <a16:creationId xmlns:a16="http://schemas.microsoft.com/office/drawing/2014/main" id="{B03F1A09-B066-4B1E-9362-95262E83C3B7}"/>
              </a:ext>
            </a:extLst>
          </p:cNvPr>
          <p:cNvSpPr txBox="1"/>
          <p:nvPr/>
        </p:nvSpPr>
        <p:spPr>
          <a:xfrm>
            <a:off x="7873987" y="1598671"/>
            <a:ext cx="1051560" cy="369332"/>
          </a:xfrm>
          <a:prstGeom prst="rect">
            <a:avLst/>
          </a:prstGeom>
          <a:noFill/>
        </p:spPr>
        <p:txBody>
          <a:bodyPr wrap="square" lIns="0" rIns="0" rtlCol="0">
            <a:spAutoFit/>
          </a:bodyPr>
          <a:lstStyle/>
          <a:p>
            <a:r>
              <a:rPr lang="en-US" b="1" dirty="0">
                <a:solidFill>
                  <a:schemeClr val="accent6"/>
                </a:solidFill>
              </a:rPr>
              <a:t>SAFETY</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7787236" y="1908129"/>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6516632" y="1881459"/>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sp>
        <p:nvSpPr>
          <p:cNvPr id="4" name="Footer Placeholder 3">
            <a:extLst>
              <a:ext uri="{FF2B5EF4-FFF2-40B4-BE49-F238E27FC236}">
                <a16:creationId xmlns:a16="http://schemas.microsoft.com/office/drawing/2014/main" id="{63E5516C-E7B8-4281-8A35-DBABD20BCA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2E462B-A862-4DA3-849A-DBD7682EBFE3}"/>
              </a:ext>
            </a:extLst>
          </p:cNvPr>
          <p:cNvSpPr>
            <a:spLocks noGrp="1"/>
          </p:cNvSpPr>
          <p:nvPr>
            <p:ph type="sldNum" sz="quarter" idx="12"/>
          </p:nvPr>
        </p:nvSpPr>
        <p:spPr/>
        <p:txBody>
          <a:bodyPr/>
          <a:lstStyle/>
          <a:p>
            <a:fld id="{78320380-6AB6-4565-8F49-C48968FB1BAC}" type="slidenum">
              <a:rPr lang="en-US" smtClean="0"/>
              <a:t>18</a:t>
            </a:fld>
            <a:endParaRPr lang="en-US"/>
          </a:p>
        </p:txBody>
      </p:sp>
    </p:spTree>
    <p:extLst>
      <p:ext uri="{BB962C8B-B14F-4D97-AF65-F5344CB8AC3E}">
        <p14:creationId xmlns:p14="http://schemas.microsoft.com/office/powerpoint/2010/main" val="4145100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6F7F335-F115-443F-9D6E-1FB83C53B459}"/>
              </a:ext>
            </a:extLst>
          </p:cNvPr>
          <p:cNvSpPr/>
          <p:nvPr/>
        </p:nvSpPr>
        <p:spPr>
          <a:xfrm>
            <a:off x="2805661" y="2912434"/>
            <a:ext cx="983835" cy="98383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14%</a:t>
            </a:r>
          </a:p>
        </p:txBody>
      </p:sp>
      <p:sp>
        <p:nvSpPr>
          <p:cNvPr id="37" name="Oval 36">
            <a:extLst>
              <a:ext uri="{FF2B5EF4-FFF2-40B4-BE49-F238E27FC236}">
                <a16:creationId xmlns:a16="http://schemas.microsoft.com/office/drawing/2014/main" id="{9729D083-AFC3-4873-8327-379C85021D2C}"/>
              </a:ext>
            </a:extLst>
          </p:cNvPr>
          <p:cNvSpPr/>
          <p:nvPr/>
        </p:nvSpPr>
        <p:spPr>
          <a:xfrm>
            <a:off x="5283593" y="2912434"/>
            <a:ext cx="983835" cy="98383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16%</a:t>
            </a:r>
          </a:p>
        </p:txBody>
      </p:sp>
      <p:sp>
        <p:nvSpPr>
          <p:cNvPr id="38" name="Oval 37">
            <a:extLst>
              <a:ext uri="{FF2B5EF4-FFF2-40B4-BE49-F238E27FC236}">
                <a16:creationId xmlns:a16="http://schemas.microsoft.com/office/drawing/2014/main" id="{3C0477E8-A436-40FF-B084-58D5EF0513BB}"/>
              </a:ext>
            </a:extLst>
          </p:cNvPr>
          <p:cNvSpPr/>
          <p:nvPr/>
        </p:nvSpPr>
        <p:spPr>
          <a:xfrm>
            <a:off x="4044627" y="2912434"/>
            <a:ext cx="983835" cy="98383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17%</a:t>
            </a:r>
          </a:p>
        </p:txBody>
      </p:sp>
      <p:sp>
        <p:nvSpPr>
          <p:cNvPr id="39" name="Oval 38">
            <a:extLst>
              <a:ext uri="{FF2B5EF4-FFF2-40B4-BE49-F238E27FC236}">
                <a16:creationId xmlns:a16="http://schemas.microsoft.com/office/drawing/2014/main" id="{B06DD41E-B6D0-493D-BF3F-B1B3A8B293AE}"/>
              </a:ext>
            </a:extLst>
          </p:cNvPr>
          <p:cNvSpPr/>
          <p:nvPr/>
        </p:nvSpPr>
        <p:spPr>
          <a:xfrm>
            <a:off x="1566695" y="2912434"/>
            <a:ext cx="983835" cy="98383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15%</a:t>
            </a:r>
          </a:p>
        </p:txBody>
      </p:sp>
      <p:sp>
        <p:nvSpPr>
          <p:cNvPr id="40" name="Oval 39">
            <a:extLst>
              <a:ext uri="{FF2B5EF4-FFF2-40B4-BE49-F238E27FC236}">
                <a16:creationId xmlns:a16="http://schemas.microsoft.com/office/drawing/2014/main" id="{7DE4092F-E58F-4E6A-817B-92F8E61B890C}"/>
              </a:ext>
            </a:extLst>
          </p:cNvPr>
          <p:cNvSpPr/>
          <p:nvPr/>
        </p:nvSpPr>
        <p:spPr>
          <a:xfrm>
            <a:off x="6522559" y="2912434"/>
            <a:ext cx="983835" cy="98383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11%</a:t>
            </a:r>
          </a:p>
        </p:txBody>
      </p:sp>
      <p:sp>
        <p:nvSpPr>
          <p:cNvPr id="41" name="Oval 40">
            <a:extLst>
              <a:ext uri="{FF2B5EF4-FFF2-40B4-BE49-F238E27FC236}">
                <a16:creationId xmlns:a16="http://schemas.microsoft.com/office/drawing/2014/main" id="{E0BB5F8C-0ECE-4FC9-877F-0F18BA5F48FA}"/>
              </a:ext>
            </a:extLst>
          </p:cNvPr>
          <p:cNvSpPr/>
          <p:nvPr/>
        </p:nvSpPr>
        <p:spPr>
          <a:xfrm>
            <a:off x="7761524" y="2912434"/>
            <a:ext cx="983835" cy="98383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327729" y="2912434"/>
            <a:ext cx="983835" cy="98383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17%</a:t>
            </a:r>
          </a:p>
        </p:txBody>
      </p:sp>
      <p:sp>
        <p:nvSpPr>
          <p:cNvPr id="45" name="TextBox 44">
            <a:extLst>
              <a:ext uri="{FF2B5EF4-FFF2-40B4-BE49-F238E27FC236}">
                <a16:creationId xmlns:a16="http://schemas.microsoft.com/office/drawing/2014/main" id="{67B47D7A-9C5C-4E7D-B0C1-81D2734003C0}"/>
              </a:ext>
            </a:extLst>
          </p:cNvPr>
          <p:cNvSpPr txBox="1"/>
          <p:nvPr/>
        </p:nvSpPr>
        <p:spPr>
          <a:xfrm>
            <a:off x="327729" y="492776"/>
            <a:ext cx="6943724" cy="584775"/>
          </a:xfrm>
          <a:prstGeom prst="rect">
            <a:avLst/>
          </a:prstGeom>
          <a:noFill/>
        </p:spPr>
        <p:txBody>
          <a:bodyPr wrap="square" rtlCol="0">
            <a:spAutoFit/>
          </a:bodyPr>
          <a:lstStyle/>
          <a:p>
            <a:r>
              <a:rPr lang="en-US" sz="3200" dirty="0"/>
              <a:t>How do we set the Criteria Weighting?</a:t>
            </a:r>
          </a:p>
        </p:txBody>
      </p:sp>
      <p:sp>
        <p:nvSpPr>
          <p:cNvPr id="47" name="TextBox 46">
            <a:extLst>
              <a:ext uri="{FF2B5EF4-FFF2-40B4-BE49-F238E27FC236}">
                <a16:creationId xmlns:a16="http://schemas.microsoft.com/office/drawing/2014/main" id="{75EA29AF-0074-4AC2-A559-9A9CF67F3238}"/>
              </a:ext>
            </a:extLst>
          </p:cNvPr>
          <p:cNvSpPr txBox="1"/>
          <p:nvPr/>
        </p:nvSpPr>
        <p:spPr>
          <a:xfrm>
            <a:off x="1508466" y="3972439"/>
            <a:ext cx="1100291" cy="369332"/>
          </a:xfrm>
          <a:prstGeom prst="rect">
            <a:avLst/>
          </a:prstGeom>
          <a:noFill/>
        </p:spPr>
        <p:txBody>
          <a:bodyPr wrap="square" lIns="0" rIns="0" rtlCol="0">
            <a:spAutoFit/>
          </a:bodyPr>
          <a:lstStyle/>
          <a:p>
            <a:pPr algn="ctr"/>
            <a:r>
              <a:rPr lang="en-US" b="1" dirty="0">
                <a:solidFill>
                  <a:schemeClr val="accent3"/>
                </a:solidFill>
              </a:rPr>
              <a:t>PAVEMENT</a:t>
            </a:r>
          </a:p>
        </p:txBody>
      </p:sp>
      <p:sp>
        <p:nvSpPr>
          <p:cNvPr id="50" name="TextBox 49">
            <a:extLst>
              <a:ext uri="{FF2B5EF4-FFF2-40B4-BE49-F238E27FC236}">
                <a16:creationId xmlns:a16="http://schemas.microsoft.com/office/drawing/2014/main" id="{C3F496FB-4944-4E92-85C2-DB8FAC2E4296}"/>
              </a:ext>
            </a:extLst>
          </p:cNvPr>
          <p:cNvSpPr txBox="1"/>
          <p:nvPr/>
        </p:nvSpPr>
        <p:spPr>
          <a:xfrm>
            <a:off x="269500" y="3972439"/>
            <a:ext cx="1100291" cy="369332"/>
          </a:xfrm>
          <a:prstGeom prst="rect">
            <a:avLst/>
          </a:prstGeom>
          <a:noFill/>
        </p:spPr>
        <p:txBody>
          <a:bodyPr wrap="square" lIns="0" rIns="0" rtlCol="0">
            <a:spAutoFit/>
          </a:bodyPr>
          <a:lstStyle/>
          <a:p>
            <a:pPr algn="ctr"/>
            <a:r>
              <a:rPr lang="en-US" b="1" dirty="0">
                <a:solidFill>
                  <a:schemeClr val="accent6"/>
                </a:solidFill>
              </a:rPr>
              <a:t>SAFETY</a:t>
            </a:r>
          </a:p>
        </p:txBody>
      </p:sp>
      <p:sp>
        <p:nvSpPr>
          <p:cNvPr id="60" name="TextBox 59">
            <a:extLst>
              <a:ext uri="{FF2B5EF4-FFF2-40B4-BE49-F238E27FC236}">
                <a16:creationId xmlns:a16="http://schemas.microsoft.com/office/drawing/2014/main" id="{643C9366-C9D0-4C1C-8327-A3F69475F92B}"/>
              </a:ext>
            </a:extLst>
          </p:cNvPr>
          <p:cNvSpPr txBox="1"/>
          <p:nvPr/>
        </p:nvSpPr>
        <p:spPr>
          <a:xfrm>
            <a:off x="2747432" y="3972439"/>
            <a:ext cx="1100291" cy="369332"/>
          </a:xfrm>
          <a:prstGeom prst="rect">
            <a:avLst/>
          </a:prstGeom>
          <a:noFill/>
        </p:spPr>
        <p:txBody>
          <a:bodyPr wrap="square" lIns="0" rIns="0" rtlCol="0">
            <a:spAutoFit/>
          </a:bodyPr>
          <a:lstStyle/>
          <a:p>
            <a:pPr algn="ctr"/>
            <a:r>
              <a:rPr lang="en-US" b="1" dirty="0">
                <a:solidFill>
                  <a:schemeClr val="tx2"/>
                </a:solidFill>
              </a:rPr>
              <a:t>TRAFFIC</a:t>
            </a:r>
          </a:p>
        </p:txBody>
      </p:sp>
      <p:sp>
        <p:nvSpPr>
          <p:cNvPr id="61" name="TextBox 60">
            <a:extLst>
              <a:ext uri="{FF2B5EF4-FFF2-40B4-BE49-F238E27FC236}">
                <a16:creationId xmlns:a16="http://schemas.microsoft.com/office/drawing/2014/main" id="{46EAA7EF-742F-4D0D-A9A9-B1DF6A9166ED}"/>
              </a:ext>
            </a:extLst>
          </p:cNvPr>
          <p:cNvSpPr txBox="1"/>
          <p:nvPr/>
        </p:nvSpPr>
        <p:spPr>
          <a:xfrm>
            <a:off x="3986398" y="3972439"/>
            <a:ext cx="1100291" cy="369332"/>
          </a:xfrm>
          <a:prstGeom prst="rect">
            <a:avLst/>
          </a:prstGeom>
          <a:noFill/>
        </p:spPr>
        <p:txBody>
          <a:bodyPr wrap="square" lIns="0" rIns="0" rtlCol="0">
            <a:spAutoFit/>
          </a:bodyPr>
          <a:lstStyle/>
          <a:p>
            <a:pPr algn="ctr"/>
            <a:r>
              <a:rPr lang="en-US" b="1" dirty="0">
                <a:solidFill>
                  <a:schemeClr val="accent2"/>
                </a:solidFill>
              </a:rPr>
              <a:t>BRIDGE</a:t>
            </a:r>
          </a:p>
        </p:txBody>
      </p:sp>
      <p:sp>
        <p:nvSpPr>
          <p:cNvPr id="68" name="TextBox 67">
            <a:extLst>
              <a:ext uri="{FF2B5EF4-FFF2-40B4-BE49-F238E27FC236}">
                <a16:creationId xmlns:a16="http://schemas.microsoft.com/office/drawing/2014/main" id="{B8621EDA-6C40-4166-9382-8E88A5CA22C0}"/>
              </a:ext>
            </a:extLst>
          </p:cNvPr>
          <p:cNvSpPr txBox="1"/>
          <p:nvPr/>
        </p:nvSpPr>
        <p:spPr>
          <a:xfrm>
            <a:off x="5225364" y="3970499"/>
            <a:ext cx="1100291" cy="369332"/>
          </a:xfrm>
          <a:prstGeom prst="rect">
            <a:avLst/>
          </a:prstGeom>
          <a:noFill/>
        </p:spPr>
        <p:txBody>
          <a:bodyPr wrap="square" lIns="0" rIns="0" rtlCol="0">
            <a:spAutoFit/>
          </a:bodyPr>
          <a:lstStyle/>
          <a:p>
            <a:pPr algn="ctr"/>
            <a:r>
              <a:rPr lang="en-US" b="1" dirty="0">
                <a:solidFill>
                  <a:schemeClr val="accent1"/>
                </a:solidFill>
              </a:rPr>
              <a:t>MOBILITY</a:t>
            </a:r>
          </a:p>
        </p:txBody>
      </p:sp>
      <p:sp>
        <p:nvSpPr>
          <p:cNvPr id="69" name="TextBox 68">
            <a:extLst>
              <a:ext uri="{FF2B5EF4-FFF2-40B4-BE49-F238E27FC236}">
                <a16:creationId xmlns:a16="http://schemas.microsoft.com/office/drawing/2014/main" id="{C787F34A-8BC7-42BD-9418-535F873AD9EA}"/>
              </a:ext>
            </a:extLst>
          </p:cNvPr>
          <p:cNvSpPr txBox="1"/>
          <p:nvPr/>
        </p:nvSpPr>
        <p:spPr>
          <a:xfrm>
            <a:off x="6464330" y="3970499"/>
            <a:ext cx="1100291" cy="369332"/>
          </a:xfrm>
          <a:prstGeom prst="rect">
            <a:avLst/>
          </a:prstGeom>
          <a:noFill/>
        </p:spPr>
        <p:txBody>
          <a:bodyPr wrap="square" lIns="0" rIns="0" rtlCol="0">
            <a:spAutoFit/>
          </a:bodyPr>
          <a:lstStyle/>
          <a:p>
            <a:pPr algn="ctr"/>
            <a:r>
              <a:rPr lang="en-US" b="1" dirty="0">
                <a:solidFill>
                  <a:schemeClr val="accent5">
                    <a:lumMod val="60000"/>
                    <a:lumOff val="40000"/>
                  </a:schemeClr>
                </a:solidFill>
              </a:rPr>
              <a:t>FREIGHT</a:t>
            </a:r>
          </a:p>
        </p:txBody>
      </p:sp>
      <p:sp>
        <p:nvSpPr>
          <p:cNvPr id="70" name="TextBox 69">
            <a:extLst>
              <a:ext uri="{FF2B5EF4-FFF2-40B4-BE49-F238E27FC236}">
                <a16:creationId xmlns:a16="http://schemas.microsoft.com/office/drawing/2014/main" id="{B4849947-EB17-4739-A468-DF1B6CDFF17A}"/>
              </a:ext>
            </a:extLst>
          </p:cNvPr>
          <p:cNvSpPr txBox="1"/>
          <p:nvPr/>
        </p:nvSpPr>
        <p:spPr>
          <a:xfrm>
            <a:off x="7703296" y="4025300"/>
            <a:ext cx="1100291" cy="557204"/>
          </a:xfrm>
          <a:prstGeom prst="rect">
            <a:avLst/>
          </a:prstGeom>
          <a:noFill/>
        </p:spPr>
        <p:txBody>
          <a:bodyPr wrap="square" lIns="0" rIns="0" rtlCol="0">
            <a:spAutoFit/>
          </a:bodyPr>
          <a:lstStyle/>
          <a:p>
            <a:pPr algn="ctr">
              <a:lnSpc>
                <a:spcPts val="1800"/>
              </a:lnSpc>
            </a:pPr>
            <a:r>
              <a:rPr lang="en-US" b="1" dirty="0">
                <a:solidFill>
                  <a:schemeClr val="accent5"/>
                </a:solidFill>
              </a:rPr>
              <a:t>ROADWAY CLASS</a:t>
            </a:r>
          </a:p>
        </p:txBody>
      </p:sp>
      <p:sp>
        <p:nvSpPr>
          <p:cNvPr id="71" name="TextBox 70">
            <a:extLst>
              <a:ext uri="{FF2B5EF4-FFF2-40B4-BE49-F238E27FC236}">
                <a16:creationId xmlns:a16="http://schemas.microsoft.com/office/drawing/2014/main" id="{967E106E-F273-4D8D-A5C8-E74A615AD130}"/>
              </a:ext>
            </a:extLst>
          </p:cNvPr>
          <p:cNvSpPr txBox="1"/>
          <p:nvPr/>
        </p:nvSpPr>
        <p:spPr>
          <a:xfrm>
            <a:off x="1064681" y="2436038"/>
            <a:ext cx="6943724" cy="461665"/>
          </a:xfrm>
          <a:prstGeom prst="rect">
            <a:avLst/>
          </a:prstGeom>
          <a:noFill/>
        </p:spPr>
        <p:txBody>
          <a:bodyPr wrap="square" rtlCol="0">
            <a:spAutoFit/>
          </a:bodyPr>
          <a:lstStyle/>
          <a:p>
            <a:pPr algn="ctr"/>
            <a:r>
              <a:rPr lang="en-US" sz="2400" b="1" dirty="0"/>
              <a:t>DOT staff 2018</a:t>
            </a:r>
          </a:p>
        </p:txBody>
      </p:sp>
      <p:sp>
        <p:nvSpPr>
          <p:cNvPr id="3" name="Footer Placeholder 2">
            <a:extLst>
              <a:ext uri="{FF2B5EF4-FFF2-40B4-BE49-F238E27FC236}">
                <a16:creationId xmlns:a16="http://schemas.microsoft.com/office/drawing/2014/main" id="{E7CC9D74-CA5E-40B1-A961-70540D5511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FDDA09-E29B-430E-AD0F-23390B8F09BA}"/>
              </a:ext>
            </a:extLst>
          </p:cNvPr>
          <p:cNvSpPr>
            <a:spLocks noGrp="1"/>
          </p:cNvSpPr>
          <p:nvPr>
            <p:ph type="sldNum" sz="quarter" idx="12"/>
          </p:nvPr>
        </p:nvSpPr>
        <p:spPr/>
        <p:txBody>
          <a:bodyPr/>
          <a:lstStyle/>
          <a:p>
            <a:fld id="{78320380-6AB6-4565-8F49-C48968FB1BAC}" type="slidenum">
              <a:rPr lang="en-US" smtClean="0"/>
              <a:t>19</a:t>
            </a:fld>
            <a:endParaRPr lang="en-US"/>
          </a:p>
        </p:txBody>
      </p:sp>
    </p:spTree>
    <p:extLst>
      <p:ext uri="{BB962C8B-B14F-4D97-AF65-F5344CB8AC3E}">
        <p14:creationId xmlns:p14="http://schemas.microsoft.com/office/powerpoint/2010/main" val="1195283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A95598C-E3C1-4805-A14D-22FAF5FD412C}"/>
              </a:ext>
            </a:extLst>
          </p:cNvPr>
          <p:cNvSpPr>
            <a:spLocks noGrp="1"/>
          </p:cNvSpPr>
          <p:nvPr>
            <p:ph type="title"/>
          </p:nvPr>
        </p:nvSpPr>
        <p:spPr>
          <a:xfrm>
            <a:off x="9144000" y="3625714"/>
            <a:ext cx="5572760" cy="718216"/>
          </a:xfrm>
        </p:spPr>
        <p:txBody>
          <a:bodyPr/>
          <a:lstStyle/>
          <a:p>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TAM Principles</a:t>
            </a:r>
          </a:p>
        </p:txBody>
      </p:sp>
      <p:grpSp>
        <p:nvGrpSpPr>
          <p:cNvPr id="3" name="Group 2">
            <a:extLst>
              <a:ext uri="{FF2B5EF4-FFF2-40B4-BE49-F238E27FC236}">
                <a16:creationId xmlns:a16="http://schemas.microsoft.com/office/drawing/2014/main" id="{F63D591F-80EA-4B25-816F-30D006186B52}"/>
              </a:ext>
            </a:extLst>
          </p:cNvPr>
          <p:cNvGrpSpPr/>
          <p:nvPr/>
        </p:nvGrpSpPr>
        <p:grpSpPr>
          <a:xfrm>
            <a:off x="96380" y="7300025"/>
            <a:ext cx="8864600" cy="4424413"/>
            <a:chOff x="237912" y="1507049"/>
            <a:chExt cx="8864600" cy="4424413"/>
          </a:xfrm>
        </p:grpSpPr>
        <p:sp>
          <p:nvSpPr>
            <p:cNvPr id="6" name="Content Placeholder 2">
              <a:extLst>
                <a:ext uri="{FF2B5EF4-FFF2-40B4-BE49-F238E27FC236}">
                  <a16:creationId xmlns:a16="http://schemas.microsoft.com/office/drawing/2014/main" id="{2BE08BD7-F28F-45C3-8E5C-256A15324C83}"/>
                </a:ext>
              </a:extLst>
            </p:cNvPr>
            <p:cNvSpPr txBox="1">
              <a:spLocks/>
            </p:cNvSpPr>
            <p:nvPr/>
          </p:nvSpPr>
          <p:spPr>
            <a:xfrm>
              <a:off x="237912" y="1507049"/>
              <a:ext cx="8864600" cy="4424413"/>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tint val="75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lnSpc>
                  <a:spcPct val="130000"/>
                </a:lnSpc>
                <a:spcBef>
                  <a:spcPts val="0"/>
                </a:spcBef>
              </a:pPr>
              <a:r>
                <a:rPr lang="en-US" sz="16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Asset management is policy driven  </a:t>
              </a:r>
              <a:r>
                <a:rPr lang="en-US" sz="16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60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Funding decisions reflect the vision for </a:t>
              </a:r>
            </a:p>
            <a:p>
              <a:pPr>
                <a:lnSpc>
                  <a:spcPct val="130000"/>
                </a:lnSpc>
                <a:spcBef>
                  <a:spcPts val="0"/>
                </a:spcBef>
              </a:pPr>
              <a:r>
                <a:rPr lang="en-US" sz="160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how the transportation system should look in the future.</a:t>
              </a:r>
            </a:p>
            <a:p>
              <a:pPr>
                <a:lnSpc>
                  <a:spcPct val="130000"/>
                </a:lnSpc>
                <a:spcBef>
                  <a:spcPts val="0"/>
                </a:spcBef>
              </a:pPr>
              <a:endParaRPr lang="en-US" sz="500" dirty="0">
                <a:solidFill>
                  <a:schemeClr val="bg2">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nSpc>
                  <a:spcPct val="130000"/>
                </a:lnSpc>
                <a:spcBef>
                  <a:spcPts val="0"/>
                </a:spcBef>
              </a:pPr>
              <a:r>
                <a:rPr lang="en-US" sz="16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Asset management is performance based  </a:t>
              </a:r>
              <a:r>
                <a:rPr lang="en-US" sz="1600" dirty="0">
                  <a:latin typeface="Microsoft Sans Serif" panose="020B0604020202020204" pitchFamily="34" charset="0"/>
                  <a:ea typeface="Microsoft Sans Serif" panose="020B0604020202020204" pitchFamily="34" charset="0"/>
                  <a:cs typeface="Microsoft Sans Serif" panose="020B0604020202020204" pitchFamily="34" charset="0"/>
                </a:rPr>
                <a:t> We</a:t>
              </a:r>
              <a:r>
                <a:rPr lang="en-US" sz="1600" dirty="0">
                  <a:solidFill>
                    <a:schemeClr val="bg2">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understand the condition of its assets, define performance targets, and make decisions that support these targets</a:t>
              </a:r>
              <a:r>
                <a:rPr lang="en-US" sz="16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a:lnSpc>
                  <a:spcPct val="130000"/>
                </a:lnSpc>
                <a:spcBef>
                  <a:spcPts val="0"/>
                </a:spcBef>
              </a:pPr>
              <a:endParaRPr lang="en-US" sz="5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nSpc>
                  <a:spcPct val="130000"/>
                </a:lnSpc>
                <a:spcBef>
                  <a:spcPts val="0"/>
                </a:spcBef>
              </a:pPr>
              <a:r>
                <a:rPr lang="en-US" sz="16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Asset management involves making trade-offs </a:t>
              </a:r>
              <a:r>
                <a:rPr lang="en-US" sz="1600" dirty="0">
                  <a:latin typeface="Microsoft Sans Serif" panose="020B0604020202020204" pitchFamily="34" charset="0"/>
                  <a:ea typeface="Microsoft Sans Serif" panose="020B0604020202020204" pitchFamily="34" charset="0"/>
                  <a:cs typeface="Microsoft Sans Serif" panose="020B0604020202020204" pitchFamily="34" charset="0"/>
                </a:rPr>
                <a:t> We have </a:t>
              </a:r>
              <a:r>
                <a:rPr lang="en-US" sz="1600" dirty="0">
                  <a:solidFill>
                    <a:schemeClr val="bg2">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options for how to allocate  transportation funding. We evaluate these options and makes informed decisions regarding the best path forward.</a:t>
              </a:r>
            </a:p>
            <a:p>
              <a:pPr>
                <a:lnSpc>
                  <a:spcPct val="130000"/>
                </a:lnSpc>
                <a:spcBef>
                  <a:spcPts val="0"/>
                </a:spcBef>
              </a:pPr>
              <a:endParaRPr lang="en-US" sz="5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nSpc>
                  <a:spcPct val="130000"/>
                </a:lnSpc>
                <a:spcBef>
                  <a:spcPts val="0"/>
                </a:spcBef>
              </a:pPr>
              <a:r>
                <a:rPr lang="en-US" sz="16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Asset management relies on quality information  </a:t>
              </a:r>
              <a:r>
                <a:rPr lang="en-US" sz="1600" dirty="0">
                  <a:solidFill>
                    <a:schemeClr val="bg2">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We use data and analytical tools to support our decisions.</a:t>
              </a:r>
            </a:p>
            <a:p>
              <a:pPr>
                <a:lnSpc>
                  <a:spcPct val="130000"/>
                </a:lnSpc>
                <a:spcBef>
                  <a:spcPts val="0"/>
                </a:spcBef>
              </a:pPr>
              <a:endParaRPr lang="en-US" sz="5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nSpc>
                  <a:spcPct val="130000"/>
                </a:lnSpc>
                <a:spcBef>
                  <a:spcPts val="0"/>
                </a:spcBef>
              </a:pPr>
              <a:r>
                <a:rPr lang="en-US" sz="1600" b="1" dirty="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rPr>
                <a:t>Asset management requires transparency and accountability  </a:t>
              </a:r>
              <a:r>
                <a:rPr lang="en-US" sz="1600" dirty="0">
                  <a:latin typeface="Microsoft Sans Serif" panose="020B0604020202020204" pitchFamily="34" charset="0"/>
                  <a:ea typeface="Microsoft Sans Serif" panose="020B0604020202020204" pitchFamily="34" charset="0"/>
                  <a:cs typeface="Microsoft Sans Serif" panose="020B0604020202020204" pitchFamily="34" charset="0"/>
                </a:rPr>
                <a:t> We </a:t>
              </a:r>
              <a:r>
                <a:rPr lang="en-US" sz="1600" dirty="0">
                  <a:solidFill>
                    <a:schemeClr val="bg2">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document how funding decisions are made, monitor performance, track progress towards performance targets, and report on results.</a:t>
              </a:r>
            </a:p>
          </p:txBody>
        </p:sp>
        <p:sp>
          <p:nvSpPr>
            <p:cNvPr id="13" name="Rectangle: Rounded Corners 12">
              <a:extLst>
                <a:ext uri="{FF2B5EF4-FFF2-40B4-BE49-F238E27FC236}">
                  <a16:creationId xmlns:a16="http://schemas.microsoft.com/office/drawing/2014/main" id="{37F37002-1D4C-4874-9288-642F1019B91E}"/>
                </a:ext>
              </a:extLst>
            </p:cNvPr>
            <p:cNvSpPr/>
            <p:nvPr/>
          </p:nvSpPr>
          <p:spPr>
            <a:xfrm>
              <a:off x="279399" y="1563764"/>
              <a:ext cx="3269985" cy="353113"/>
            </a:xfrm>
            <a:prstGeom prst="roundRect">
              <a:avLst/>
            </a:prstGeom>
            <a:solidFill>
              <a:srgbClr val="00B05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E8904444-8204-4FB6-9E90-74B8A6B84927}"/>
                </a:ext>
              </a:extLst>
            </p:cNvPr>
            <p:cNvSpPr/>
            <p:nvPr/>
          </p:nvSpPr>
          <p:spPr>
            <a:xfrm>
              <a:off x="279398" y="2292062"/>
              <a:ext cx="3883954" cy="353113"/>
            </a:xfrm>
            <a:prstGeom prst="roundRect">
              <a:avLst/>
            </a:prstGeom>
            <a:solidFill>
              <a:srgbClr val="00B05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530198B-9C39-4994-A9F9-5284477A7BEE}"/>
                </a:ext>
              </a:extLst>
            </p:cNvPr>
            <p:cNvSpPr/>
            <p:nvPr/>
          </p:nvSpPr>
          <p:spPr>
            <a:xfrm>
              <a:off x="279398" y="2997761"/>
              <a:ext cx="4248096" cy="353113"/>
            </a:xfrm>
            <a:prstGeom prst="roundRect">
              <a:avLst/>
            </a:prstGeom>
            <a:solidFill>
              <a:srgbClr val="FFC00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074FADC9-6E8A-4A2A-8343-B6912453BF50}"/>
                </a:ext>
              </a:extLst>
            </p:cNvPr>
            <p:cNvSpPr/>
            <p:nvPr/>
          </p:nvSpPr>
          <p:spPr>
            <a:xfrm>
              <a:off x="279398" y="4022850"/>
              <a:ext cx="4427146" cy="353113"/>
            </a:xfrm>
            <a:prstGeom prst="roundRect">
              <a:avLst/>
            </a:prstGeom>
            <a:solidFill>
              <a:srgbClr val="00B05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3F9AA5A-E68D-44A6-9174-2FE76761A5E2}"/>
                </a:ext>
              </a:extLst>
            </p:cNvPr>
            <p:cNvSpPr/>
            <p:nvPr/>
          </p:nvSpPr>
          <p:spPr>
            <a:xfrm>
              <a:off x="279398" y="4764898"/>
              <a:ext cx="5564077" cy="353113"/>
            </a:xfrm>
            <a:prstGeom prst="roundRect">
              <a:avLst/>
            </a:prstGeom>
            <a:solidFill>
              <a:srgbClr val="00B05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1C72AF94-F852-4E2A-A64F-20B03668F680}"/>
              </a:ext>
            </a:extLst>
          </p:cNvPr>
          <p:cNvSpPr txBox="1"/>
          <p:nvPr/>
        </p:nvSpPr>
        <p:spPr>
          <a:xfrm>
            <a:off x="457200" y="1188720"/>
            <a:ext cx="5235365" cy="584775"/>
          </a:xfrm>
          <a:prstGeom prst="rect">
            <a:avLst/>
          </a:prstGeom>
          <a:noFill/>
        </p:spPr>
        <p:txBody>
          <a:bodyPr wrap="square" rtlCol="0">
            <a:spAutoFit/>
          </a:bodyPr>
          <a:lstStyle/>
          <a:p>
            <a:r>
              <a:rPr lang="en-US" sz="3200" dirty="0">
                <a:solidFill>
                  <a:schemeClr val="tx2"/>
                </a:solidFill>
                <a:latin typeface="+mj-lt"/>
                <a:ea typeface="Microsoft Sans Serif" panose="020B0604020202020204" pitchFamily="34" charset="0"/>
                <a:cs typeface="Microsoft Sans Serif" panose="020B0604020202020204" pitchFamily="34" charset="0"/>
              </a:rPr>
              <a:t>Good asset management is:</a:t>
            </a:r>
          </a:p>
        </p:txBody>
      </p:sp>
      <p:sp>
        <p:nvSpPr>
          <p:cNvPr id="7" name="Rectangle 6">
            <a:extLst>
              <a:ext uri="{FF2B5EF4-FFF2-40B4-BE49-F238E27FC236}">
                <a16:creationId xmlns:a16="http://schemas.microsoft.com/office/drawing/2014/main" id="{A323D33C-8D4E-4BD5-8759-CC65DA9BC4AE}"/>
              </a:ext>
            </a:extLst>
          </p:cNvPr>
          <p:cNvSpPr/>
          <p:nvPr/>
        </p:nvSpPr>
        <p:spPr>
          <a:xfrm>
            <a:off x="488251" y="2061963"/>
            <a:ext cx="6345686" cy="348813"/>
          </a:xfrm>
          <a:prstGeom prst="rect">
            <a:avLst/>
          </a:prstGeom>
        </p:spPr>
        <p:txBody>
          <a:bodyPr wrap="square">
            <a:spAutoFit/>
          </a:bodyPr>
          <a:lstStyle/>
          <a:p>
            <a:pPr>
              <a:lnSpc>
                <a:spcPts val="2000"/>
              </a:lnSpc>
              <a:spcBef>
                <a:spcPts val="0"/>
              </a:spcBef>
            </a:pPr>
            <a:r>
              <a:rPr lang="en-US" b="1" dirty="0">
                <a:ea typeface="Microsoft Sans Serif" panose="020B0604020202020204" pitchFamily="34" charset="0"/>
                <a:cs typeface="Microsoft Sans Serif" panose="020B0604020202020204" pitchFamily="34" charset="0"/>
              </a:rPr>
              <a:t>Policy Driven  </a:t>
            </a:r>
            <a:r>
              <a:rPr lang="en-US" dirty="0">
                <a:ea typeface="Microsoft Sans Serif" panose="020B0604020202020204" pitchFamily="34" charset="0"/>
                <a:cs typeface="Microsoft Sans Serif" panose="020B0604020202020204" pitchFamily="34" charset="0"/>
              </a:rPr>
              <a:t> Funding reflects the vision of the future.</a:t>
            </a:r>
          </a:p>
        </p:txBody>
      </p:sp>
      <p:sp>
        <p:nvSpPr>
          <p:cNvPr id="20" name="Rectangle 19">
            <a:extLst>
              <a:ext uri="{FF2B5EF4-FFF2-40B4-BE49-F238E27FC236}">
                <a16:creationId xmlns:a16="http://schemas.microsoft.com/office/drawing/2014/main" id="{1CC98C17-0F8B-49F7-B14E-7857C4DE1D0B}"/>
              </a:ext>
            </a:extLst>
          </p:cNvPr>
          <p:cNvSpPr/>
          <p:nvPr/>
        </p:nvSpPr>
        <p:spPr>
          <a:xfrm>
            <a:off x="488251" y="2757206"/>
            <a:ext cx="6345686" cy="605294"/>
          </a:xfrm>
          <a:prstGeom prst="rect">
            <a:avLst/>
          </a:prstGeom>
        </p:spPr>
        <p:txBody>
          <a:bodyPr wrap="square">
            <a:spAutoFit/>
          </a:bodyPr>
          <a:lstStyle/>
          <a:p>
            <a:pPr>
              <a:lnSpc>
                <a:spcPts val="2000"/>
              </a:lnSpc>
              <a:spcBef>
                <a:spcPts val="0"/>
              </a:spcBef>
            </a:pPr>
            <a:r>
              <a:rPr lang="en-US" b="1" dirty="0">
                <a:ea typeface="Microsoft Sans Serif" panose="020B0604020202020204" pitchFamily="34" charset="0"/>
                <a:cs typeface="Microsoft Sans Serif" panose="020B0604020202020204" pitchFamily="34" charset="0"/>
              </a:rPr>
              <a:t>Performance Based   </a:t>
            </a:r>
            <a:r>
              <a:rPr lang="en-US" dirty="0">
                <a:ea typeface="Microsoft Sans Serif" panose="020B0604020202020204" pitchFamily="34" charset="0"/>
                <a:cs typeface="Microsoft Sans Serif" panose="020B0604020202020204" pitchFamily="34" charset="0"/>
              </a:rPr>
              <a:t>Decisions are based on future targets and condition of asset.</a:t>
            </a:r>
          </a:p>
        </p:txBody>
      </p:sp>
      <p:sp>
        <p:nvSpPr>
          <p:cNvPr id="21" name="Rectangle 20">
            <a:extLst>
              <a:ext uri="{FF2B5EF4-FFF2-40B4-BE49-F238E27FC236}">
                <a16:creationId xmlns:a16="http://schemas.microsoft.com/office/drawing/2014/main" id="{DF74579B-D3C5-4B6E-B235-63329DCE57AD}"/>
              </a:ext>
            </a:extLst>
          </p:cNvPr>
          <p:cNvSpPr/>
          <p:nvPr/>
        </p:nvSpPr>
        <p:spPr>
          <a:xfrm>
            <a:off x="488251" y="3708930"/>
            <a:ext cx="6345686" cy="605294"/>
          </a:xfrm>
          <a:prstGeom prst="rect">
            <a:avLst/>
          </a:prstGeom>
        </p:spPr>
        <p:txBody>
          <a:bodyPr wrap="square">
            <a:spAutoFit/>
          </a:bodyPr>
          <a:lstStyle/>
          <a:p>
            <a:pPr>
              <a:lnSpc>
                <a:spcPts val="2000"/>
              </a:lnSpc>
              <a:spcBef>
                <a:spcPts val="0"/>
              </a:spcBef>
            </a:pPr>
            <a:r>
              <a:rPr lang="en-US" b="1" dirty="0">
                <a:ea typeface="Microsoft Sans Serif" panose="020B0604020202020204" pitchFamily="34" charset="0"/>
                <a:cs typeface="Microsoft Sans Serif" panose="020B0604020202020204" pitchFamily="34" charset="0"/>
              </a:rPr>
              <a:t>Quality Information Based  </a:t>
            </a:r>
            <a:r>
              <a:rPr lang="en-US" dirty="0">
                <a:ea typeface="Microsoft Sans Serif" panose="020B0604020202020204" pitchFamily="34" charset="0"/>
                <a:cs typeface="Microsoft Sans Serif" panose="020B0604020202020204" pitchFamily="34" charset="0"/>
              </a:rPr>
              <a:t>Decisions supported by data and analytical tools.</a:t>
            </a:r>
          </a:p>
        </p:txBody>
      </p:sp>
      <p:sp>
        <p:nvSpPr>
          <p:cNvPr id="22" name="Rectangle 21">
            <a:extLst>
              <a:ext uri="{FF2B5EF4-FFF2-40B4-BE49-F238E27FC236}">
                <a16:creationId xmlns:a16="http://schemas.microsoft.com/office/drawing/2014/main" id="{E9BB389B-86A4-4FB3-BCB0-A81CDDC96232}"/>
              </a:ext>
            </a:extLst>
          </p:cNvPr>
          <p:cNvSpPr/>
          <p:nvPr/>
        </p:nvSpPr>
        <p:spPr>
          <a:xfrm>
            <a:off x="466578" y="4660654"/>
            <a:ext cx="6345686" cy="605294"/>
          </a:xfrm>
          <a:prstGeom prst="rect">
            <a:avLst/>
          </a:prstGeom>
        </p:spPr>
        <p:txBody>
          <a:bodyPr wrap="square">
            <a:spAutoFit/>
          </a:bodyPr>
          <a:lstStyle/>
          <a:p>
            <a:pPr>
              <a:lnSpc>
                <a:spcPts val="2000"/>
              </a:lnSpc>
              <a:spcBef>
                <a:spcPts val="0"/>
              </a:spcBef>
            </a:pPr>
            <a:r>
              <a:rPr lang="en-US" b="1" dirty="0">
                <a:ea typeface="Microsoft Sans Serif" panose="020B0604020202020204" pitchFamily="34" charset="0"/>
                <a:cs typeface="Microsoft Sans Serif" panose="020B0604020202020204" pitchFamily="34" charset="0"/>
              </a:rPr>
              <a:t>Transparent and Accountable   </a:t>
            </a:r>
            <a:r>
              <a:rPr lang="en-US" dirty="0">
                <a:ea typeface="Microsoft Sans Serif" panose="020B0604020202020204" pitchFamily="34" charset="0"/>
                <a:cs typeface="Microsoft Sans Serif" panose="020B0604020202020204" pitchFamily="34" charset="0"/>
              </a:rPr>
              <a:t>Decisions are documented, performance is monitored, progress tracked and reported</a:t>
            </a:r>
          </a:p>
        </p:txBody>
      </p:sp>
      <p:sp>
        <p:nvSpPr>
          <p:cNvPr id="23" name="Rectangle 22">
            <a:extLst>
              <a:ext uri="{FF2B5EF4-FFF2-40B4-BE49-F238E27FC236}">
                <a16:creationId xmlns:a16="http://schemas.microsoft.com/office/drawing/2014/main" id="{D4D2C201-73BE-4BDC-AF1D-57B2D5DC545C}"/>
              </a:ext>
            </a:extLst>
          </p:cNvPr>
          <p:cNvSpPr/>
          <p:nvPr/>
        </p:nvSpPr>
        <p:spPr>
          <a:xfrm>
            <a:off x="500517" y="5612377"/>
            <a:ext cx="6345686" cy="348813"/>
          </a:xfrm>
          <a:prstGeom prst="rect">
            <a:avLst/>
          </a:prstGeom>
        </p:spPr>
        <p:txBody>
          <a:bodyPr wrap="square">
            <a:spAutoFit/>
          </a:bodyPr>
          <a:lstStyle/>
          <a:p>
            <a:pPr>
              <a:lnSpc>
                <a:spcPts val="2000"/>
              </a:lnSpc>
              <a:spcBef>
                <a:spcPts val="0"/>
              </a:spcBef>
            </a:pPr>
            <a:r>
              <a:rPr lang="en-US" b="1" dirty="0">
                <a:ea typeface="Microsoft Sans Serif" panose="020B0604020202020204" pitchFamily="34" charset="0"/>
                <a:cs typeface="Microsoft Sans Serif" panose="020B0604020202020204" pitchFamily="34" charset="0"/>
              </a:rPr>
              <a:t>Trade-offs to Balance  </a:t>
            </a:r>
            <a:r>
              <a:rPr lang="en-US" dirty="0">
                <a:ea typeface="Microsoft Sans Serif" panose="020B0604020202020204" pitchFamily="34" charset="0"/>
                <a:cs typeface="Microsoft Sans Serif" panose="020B0604020202020204" pitchFamily="34" charset="0"/>
              </a:rPr>
              <a:t>Weigh the information for best path.</a:t>
            </a:r>
          </a:p>
        </p:txBody>
      </p:sp>
      <p:sp>
        <p:nvSpPr>
          <p:cNvPr id="2" name="TextBox 1">
            <a:extLst>
              <a:ext uri="{FF2B5EF4-FFF2-40B4-BE49-F238E27FC236}">
                <a16:creationId xmlns:a16="http://schemas.microsoft.com/office/drawing/2014/main" id="{575BBE65-860F-4091-AC28-C8E7CC41E682}"/>
              </a:ext>
            </a:extLst>
          </p:cNvPr>
          <p:cNvSpPr txBox="1"/>
          <p:nvPr/>
        </p:nvSpPr>
        <p:spPr>
          <a:xfrm>
            <a:off x="9632496" y="942016"/>
            <a:ext cx="3147479" cy="1754326"/>
          </a:xfrm>
          <a:prstGeom prst="rect">
            <a:avLst/>
          </a:prstGeom>
          <a:noFill/>
        </p:spPr>
        <p:txBody>
          <a:bodyPr wrap="square" rtlCol="0">
            <a:spAutoFit/>
          </a:bodyPr>
          <a:lstStyle/>
          <a:p>
            <a:r>
              <a:rPr lang="en-US" sz="3600" dirty="0"/>
              <a:t>Transportation</a:t>
            </a:r>
          </a:p>
          <a:p>
            <a:r>
              <a:rPr lang="en-US" sz="3600" dirty="0"/>
              <a:t>Asset</a:t>
            </a:r>
          </a:p>
          <a:p>
            <a:r>
              <a:rPr lang="en-US" sz="3600" dirty="0"/>
              <a:t>Management</a:t>
            </a:r>
          </a:p>
        </p:txBody>
      </p:sp>
      <p:sp>
        <p:nvSpPr>
          <p:cNvPr id="8" name="Footer Placeholder 7">
            <a:extLst>
              <a:ext uri="{FF2B5EF4-FFF2-40B4-BE49-F238E27FC236}">
                <a16:creationId xmlns:a16="http://schemas.microsoft.com/office/drawing/2014/main" id="{8776EC34-5144-4A59-897F-0C83F3EC4524}"/>
              </a:ext>
            </a:extLst>
          </p:cNvPr>
          <p:cNvSpPr>
            <a:spLocks noGrp="1"/>
          </p:cNvSpPr>
          <p:nvPr>
            <p:ph type="ftr" sz="quarter" idx="11"/>
          </p:nvPr>
        </p:nvSpPr>
        <p:spPr/>
        <p:txBody>
          <a:bodyPr/>
          <a:lstStyle/>
          <a:p>
            <a:pPr defTabSz="685800"/>
            <a:endParaRPr lang="en-US" sz="1350" kern="0" dirty="0">
              <a:solidFill>
                <a:sysClr val="windowText" lastClr="000000"/>
              </a:solidFill>
            </a:endParaRPr>
          </a:p>
        </p:txBody>
      </p:sp>
      <p:sp>
        <p:nvSpPr>
          <p:cNvPr id="9" name="Slide Number Placeholder 8">
            <a:extLst>
              <a:ext uri="{FF2B5EF4-FFF2-40B4-BE49-F238E27FC236}">
                <a16:creationId xmlns:a16="http://schemas.microsoft.com/office/drawing/2014/main" id="{573318B4-B348-4C51-B4AE-35780510EBFB}"/>
              </a:ext>
            </a:extLst>
          </p:cNvPr>
          <p:cNvSpPr>
            <a:spLocks noGrp="1"/>
          </p:cNvSpPr>
          <p:nvPr>
            <p:ph type="sldNum" sz="quarter" idx="12"/>
          </p:nvPr>
        </p:nvSpPr>
        <p:spPr/>
        <p:txBody>
          <a:bodyPr/>
          <a:lstStyle/>
          <a:p>
            <a:pPr defTabSz="685800"/>
            <a:fld id="{2B5A6398-5B92-4880-B42C-2D0285FB01C7}" type="slidenum">
              <a:rPr lang="en-US" sz="1350" kern="0" smtClean="0">
                <a:solidFill>
                  <a:sysClr val="windowText" lastClr="000000"/>
                </a:solidFill>
              </a:rPr>
              <a:pPr defTabSz="685800"/>
              <a:t>2</a:t>
            </a:fld>
            <a:endParaRPr lang="en-US" sz="1350" kern="0" dirty="0">
              <a:solidFill>
                <a:sysClr val="windowText" lastClr="000000"/>
              </a:solidFill>
            </a:endParaRPr>
          </a:p>
        </p:txBody>
      </p:sp>
    </p:spTree>
    <p:extLst>
      <p:ext uri="{BB962C8B-B14F-4D97-AF65-F5344CB8AC3E}">
        <p14:creationId xmlns:p14="http://schemas.microsoft.com/office/powerpoint/2010/main" val="1696228240"/>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6F7F335-F115-443F-9D6E-1FB83C53B459}"/>
              </a:ext>
            </a:extLst>
          </p:cNvPr>
          <p:cNvSpPr/>
          <p:nvPr/>
        </p:nvSpPr>
        <p:spPr>
          <a:xfrm>
            <a:off x="2805661" y="4523704"/>
            <a:ext cx="983835" cy="98383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14%</a:t>
            </a:r>
          </a:p>
        </p:txBody>
      </p:sp>
      <p:sp>
        <p:nvSpPr>
          <p:cNvPr id="37" name="Oval 36">
            <a:extLst>
              <a:ext uri="{FF2B5EF4-FFF2-40B4-BE49-F238E27FC236}">
                <a16:creationId xmlns:a16="http://schemas.microsoft.com/office/drawing/2014/main" id="{9729D083-AFC3-4873-8327-379C85021D2C}"/>
              </a:ext>
            </a:extLst>
          </p:cNvPr>
          <p:cNvSpPr/>
          <p:nvPr/>
        </p:nvSpPr>
        <p:spPr>
          <a:xfrm>
            <a:off x="5283593" y="4523704"/>
            <a:ext cx="983835" cy="98383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16%</a:t>
            </a:r>
          </a:p>
        </p:txBody>
      </p:sp>
      <p:sp>
        <p:nvSpPr>
          <p:cNvPr id="38" name="Oval 37">
            <a:extLst>
              <a:ext uri="{FF2B5EF4-FFF2-40B4-BE49-F238E27FC236}">
                <a16:creationId xmlns:a16="http://schemas.microsoft.com/office/drawing/2014/main" id="{3C0477E8-A436-40FF-B084-58D5EF0513BB}"/>
              </a:ext>
            </a:extLst>
          </p:cNvPr>
          <p:cNvSpPr/>
          <p:nvPr/>
        </p:nvSpPr>
        <p:spPr>
          <a:xfrm>
            <a:off x="4044627" y="4523704"/>
            <a:ext cx="983835" cy="98383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17%</a:t>
            </a:r>
          </a:p>
        </p:txBody>
      </p:sp>
      <p:sp>
        <p:nvSpPr>
          <p:cNvPr id="39" name="Oval 38">
            <a:extLst>
              <a:ext uri="{FF2B5EF4-FFF2-40B4-BE49-F238E27FC236}">
                <a16:creationId xmlns:a16="http://schemas.microsoft.com/office/drawing/2014/main" id="{B06DD41E-B6D0-493D-BF3F-B1B3A8B293AE}"/>
              </a:ext>
            </a:extLst>
          </p:cNvPr>
          <p:cNvSpPr/>
          <p:nvPr/>
        </p:nvSpPr>
        <p:spPr>
          <a:xfrm>
            <a:off x="1566695" y="4523704"/>
            <a:ext cx="983835" cy="98383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15%</a:t>
            </a:r>
          </a:p>
        </p:txBody>
      </p:sp>
      <p:sp>
        <p:nvSpPr>
          <p:cNvPr id="40" name="Oval 39">
            <a:extLst>
              <a:ext uri="{FF2B5EF4-FFF2-40B4-BE49-F238E27FC236}">
                <a16:creationId xmlns:a16="http://schemas.microsoft.com/office/drawing/2014/main" id="{7DE4092F-E58F-4E6A-817B-92F8E61B890C}"/>
              </a:ext>
            </a:extLst>
          </p:cNvPr>
          <p:cNvSpPr/>
          <p:nvPr/>
        </p:nvSpPr>
        <p:spPr>
          <a:xfrm>
            <a:off x="6522559" y="4523704"/>
            <a:ext cx="983835" cy="98383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11%</a:t>
            </a:r>
          </a:p>
        </p:txBody>
      </p:sp>
      <p:sp>
        <p:nvSpPr>
          <p:cNvPr id="41" name="Oval 40">
            <a:extLst>
              <a:ext uri="{FF2B5EF4-FFF2-40B4-BE49-F238E27FC236}">
                <a16:creationId xmlns:a16="http://schemas.microsoft.com/office/drawing/2014/main" id="{E0BB5F8C-0ECE-4FC9-877F-0F18BA5F48FA}"/>
              </a:ext>
            </a:extLst>
          </p:cNvPr>
          <p:cNvSpPr/>
          <p:nvPr/>
        </p:nvSpPr>
        <p:spPr>
          <a:xfrm>
            <a:off x="7761524" y="4523704"/>
            <a:ext cx="983835" cy="98383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327729" y="4523704"/>
            <a:ext cx="983835" cy="98383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17%</a:t>
            </a:r>
          </a:p>
        </p:txBody>
      </p:sp>
      <p:sp>
        <p:nvSpPr>
          <p:cNvPr id="47" name="TextBox 46">
            <a:extLst>
              <a:ext uri="{FF2B5EF4-FFF2-40B4-BE49-F238E27FC236}">
                <a16:creationId xmlns:a16="http://schemas.microsoft.com/office/drawing/2014/main" id="{75EA29AF-0074-4AC2-A559-9A9CF67F3238}"/>
              </a:ext>
            </a:extLst>
          </p:cNvPr>
          <p:cNvSpPr txBox="1"/>
          <p:nvPr/>
        </p:nvSpPr>
        <p:spPr>
          <a:xfrm>
            <a:off x="1508466" y="5583709"/>
            <a:ext cx="1100291" cy="369332"/>
          </a:xfrm>
          <a:prstGeom prst="rect">
            <a:avLst/>
          </a:prstGeom>
          <a:noFill/>
        </p:spPr>
        <p:txBody>
          <a:bodyPr wrap="square" lIns="0" rIns="0" rtlCol="0">
            <a:spAutoFit/>
          </a:bodyPr>
          <a:lstStyle/>
          <a:p>
            <a:pPr algn="ctr"/>
            <a:r>
              <a:rPr lang="en-US" b="1" dirty="0">
                <a:solidFill>
                  <a:schemeClr val="accent3"/>
                </a:solidFill>
              </a:rPr>
              <a:t>PAVEMENT</a:t>
            </a:r>
          </a:p>
        </p:txBody>
      </p:sp>
      <p:sp>
        <p:nvSpPr>
          <p:cNvPr id="50" name="TextBox 49">
            <a:extLst>
              <a:ext uri="{FF2B5EF4-FFF2-40B4-BE49-F238E27FC236}">
                <a16:creationId xmlns:a16="http://schemas.microsoft.com/office/drawing/2014/main" id="{C3F496FB-4944-4E92-85C2-DB8FAC2E4296}"/>
              </a:ext>
            </a:extLst>
          </p:cNvPr>
          <p:cNvSpPr txBox="1"/>
          <p:nvPr/>
        </p:nvSpPr>
        <p:spPr>
          <a:xfrm>
            <a:off x="269500" y="5583709"/>
            <a:ext cx="1100291" cy="369332"/>
          </a:xfrm>
          <a:prstGeom prst="rect">
            <a:avLst/>
          </a:prstGeom>
          <a:noFill/>
        </p:spPr>
        <p:txBody>
          <a:bodyPr wrap="square" lIns="0" rIns="0" rtlCol="0">
            <a:spAutoFit/>
          </a:bodyPr>
          <a:lstStyle/>
          <a:p>
            <a:pPr algn="ctr"/>
            <a:r>
              <a:rPr lang="en-US" b="1" dirty="0">
                <a:solidFill>
                  <a:schemeClr val="accent6"/>
                </a:solidFill>
              </a:rPr>
              <a:t>SAFETY</a:t>
            </a:r>
          </a:p>
        </p:txBody>
      </p:sp>
      <p:sp>
        <p:nvSpPr>
          <p:cNvPr id="60" name="TextBox 59">
            <a:extLst>
              <a:ext uri="{FF2B5EF4-FFF2-40B4-BE49-F238E27FC236}">
                <a16:creationId xmlns:a16="http://schemas.microsoft.com/office/drawing/2014/main" id="{643C9366-C9D0-4C1C-8327-A3F69475F92B}"/>
              </a:ext>
            </a:extLst>
          </p:cNvPr>
          <p:cNvSpPr txBox="1"/>
          <p:nvPr/>
        </p:nvSpPr>
        <p:spPr>
          <a:xfrm>
            <a:off x="2747432" y="5583709"/>
            <a:ext cx="1100291" cy="369332"/>
          </a:xfrm>
          <a:prstGeom prst="rect">
            <a:avLst/>
          </a:prstGeom>
          <a:noFill/>
        </p:spPr>
        <p:txBody>
          <a:bodyPr wrap="square" lIns="0" rIns="0" rtlCol="0">
            <a:spAutoFit/>
          </a:bodyPr>
          <a:lstStyle/>
          <a:p>
            <a:pPr algn="ctr"/>
            <a:r>
              <a:rPr lang="en-US" b="1" dirty="0">
                <a:solidFill>
                  <a:schemeClr val="tx2"/>
                </a:solidFill>
              </a:rPr>
              <a:t>TRAFFIC</a:t>
            </a:r>
          </a:p>
        </p:txBody>
      </p:sp>
      <p:sp>
        <p:nvSpPr>
          <p:cNvPr id="61" name="TextBox 60">
            <a:extLst>
              <a:ext uri="{FF2B5EF4-FFF2-40B4-BE49-F238E27FC236}">
                <a16:creationId xmlns:a16="http://schemas.microsoft.com/office/drawing/2014/main" id="{46EAA7EF-742F-4D0D-A9A9-B1DF6A9166ED}"/>
              </a:ext>
            </a:extLst>
          </p:cNvPr>
          <p:cNvSpPr txBox="1"/>
          <p:nvPr/>
        </p:nvSpPr>
        <p:spPr>
          <a:xfrm>
            <a:off x="3986398" y="5583709"/>
            <a:ext cx="1100291" cy="369332"/>
          </a:xfrm>
          <a:prstGeom prst="rect">
            <a:avLst/>
          </a:prstGeom>
          <a:noFill/>
        </p:spPr>
        <p:txBody>
          <a:bodyPr wrap="square" lIns="0" rIns="0" rtlCol="0">
            <a:spAutoFit/>
          </a:bodyPr>
          <a:lstStyle/>
          <a:p>
            <a:pPr algn="ctr"/>
            <a:r>
              <a:rPr lang="en-US" b="1" dirty="0">
                <a:solidFill>
                  <a:schemeClr val="accent2"/>
                </a:solidFill>
              </a:rPr>
              <a:t>BRIDGE</a:t>
            </a:r>
          </a:p>
        </p:txBody>
      </p:sp>
      <p:sp>
        <p:nvSpPr>
          <p:cNvPr id="68" name="TextBox 67">
            <a:extLst>
              <a:ext uri="{FF2B5EF4-FFF2-40B4-BE49-F238E27FC236}">
                <a16:creationId xmlns:a16="http://schemas.microsoft.com/office/drawing/2014/main" id="{B8621EDA-6C40-4166-9382-8E88A5CA22C0}"/>
              </a:ext>
            </a:extLst>
          </p:cNvPr>
          <p:cNvSpPr txBox="1"/>
          <p:nvPr/>
        </p:nvSpPr>
        <p:spPr>
          <a:xfrm>
            <a:off x="5225364" y="5581769"/>
            <a:ext cx="1100291" cy="369332"/>
          </a:xfrm>
          <a:prstGeom prst="rect">
            <a:avLst/>
          </a:prstGeom>
          <a:noFill/>
        </p:spPr>
        <p:txBody>
          <a:bodyPr wrap="square" lIns="0" rIns="0" rtlCol="0">
            <a:spAutoFit/>
          </a:bodyPr>
          <a:lstStyle/>
          <a:p>
            <a:pPr algn="ctr"/>
            <a:r>
              <a:rPr lang="en-US" b="1" dirty="0">
                <a:solidFill>
                  <a:schemeClr val="accent1"/>
                </a:solidFill>
              </a:rPr>
              <a:t>MOBILITY</a:t>
            </a:r>
          </a:p>
        </p:txBody>
      </p:sp>
      <p:sp>
        <p:nvSpPr>
          <p:cNvPr id="69" name="TextBox 68">
            <a:extLst>
              <a:ext uri="{FF2B5EF4-FFF2-40B4-BE49-F238E27FC236}">
                <a16:creationId xmlns:a16="http://schemas.microsoft.com/office/drawing/2014/main" id="{C787F34A-8BC7-42BD-9418-535F873AD9EA}"/>
              </a:ext>
            </a:extLst>
          </p:cNvPr>
          <p:cNvSpPr txBox="1"/>
          <p:nvPr/>
        </p:nvSpPr>
        <p:spPr>
          <a:xfrm>
            <a:off x="6464330" y="5581769"/>
            <a:ext cx="1100291" cy="369332"/>
          </a:xfrm>
          <a:prstGeom prst="rect">
            <a:avLst/>
          </a:prstGeom>
          <a:noFill/>
        </p:spPr>
        <p:txBody>
          <a:bodyPr wrap="square" lIns="0" rIns="0" rtlCol="0">
            <a:spAutoFit/>
          </a:bodyPr>
          <a:lstStyle/>
          <a:p>
            <a:pPr algn="ctr"/>
            <a:r>
              <a:rPr lang="en-US" b="1" dirty="0">
                <a:solidFill>
                  <a:schemeClr val="accent5">
                    <a:lumMod val="60000"/>
                    <a:lumOff val="40000"/>
                  </a:schemeClr>
                </a:solidFill>
              </a:rPr>
              <a:t>FREIGHT</a:t>
            </a:r>
          </a:p>
        </p:txBody>
      </p:sp>
      <p:sp>
        <p:nvSpPr>
          <p:cNvPr id="70" name="TextBox 69">
            <a:extLst>
              <a:ext uri="{FF2B5EF4-FFF2-40B4-BE49-F238E27FC236}">
                <a16:creationId xmlns:a16="http://schemas.microsoft.com/office/drawing/2014/main" id="{B4849947-EB17-4739-A468-DF1B6CDFF17A}"/>
              </a:ext>
            </a:extLst>
          </p:cNvPr>
          <p:cNvSpPr txBox="1"/>
          <p:nvPr/>
        </p:nvSpPr>
        <p:spPr>
          <a:xfrm>
            <a:off x="7703296" y="5636570"/>
            <a:ext cx="1100291" cy="557204"/>
          </a:xfrm>
          <a:prstGeom prst="rect">
            <a:avLst/>
          </a:prstGeom>
          <a:noFill/>
        </p:spPr>
        <p:txBody>
          <a:bodyPr wrap="square" lIns="0" rIns="0" rtlCol="0">
            <a:spAutoFit/>
          </a:bodyPr>
          <a:lstStyle/>
          <a:p>
            <a:pPr algn="ctr">
              <a:lnSpc>
                <a:spcPts val="1800"/>
              </a:lnSpc>
            </a:pPr>
            <a:r>
              <a:rPr lang="en-US" b="1" dirty="0">
                <a:solidFill>
                  <a:schemeClr val="accent5"/>
                </a:solidFill>
              </a:rPr>
              <a:t>ROADWAY CLASS</a:t>
            </a:r>
          </a:p>
        </p:txBody>
      </p:sp>
      <p:sp>
        <p:nvSpPr>
          <p:cNvPr id="71" name="TextBox 70">
            <a:extLst>
              <a:ext uri="{FF2B5EF4-FFF2-40B4-BE49-F238E27FC236}">
                <a16:creationId xmlns:a16="http://schemas.microsoft.com/office/drawing/2014/main" id="{967E106E-F273-4D8D-A5C8-E74A615AD130}"/>
              </a:ext>
            </a:extLst>
          </p:cNvPr>
          <p:cNvSpPr txBox="1"/>
          <p:nvPr/>
        </p:nvSpPr>
        <p:spPr>
          <a:xfrm>
            <a:off x="1064681" y="4047308"/>
            <a:ext cx="6943724" cy="461665"/>
          </a:xfrm>
          <a:prstGeom prst="rect">
            <a:avLst/>
          </a:prstGeom>
          <a:noFill/>
        </p:spPr>
        <p:txBody>
          <a:bodyPr wrap="square" rtlCol="0">
            <a:spAutoFit/>
          </a:bodyPr>
          <a:lstStyle/>
          <a:p>
            <a:pPr algn="ctr"/>
            <a:r>
              <a:rPr lang="en-US" sz="2400" b="1" dirty="0"/>
              <a:t>DOT staff 2018</a:t>
            </a:r>
          </a:p>
        </p:txBody>
      </p:sp>
      <p:sp>
        <p:nvSpPr>
          <p:cNvPr id="18" name="Oval 17">
            <a:extLst>
              <a:ext uri="{FF2B5EF4-FFF2-40B4-BE49-F238E27FC236}">
                <a16:creationId xmlns:a16="http://schemas.microsoft.com/office/drawing/2014/main" id="{94C02B9B-DE2B-4638-98BD-A3F6945F4233}"/>
              </a:ext>
            </a:extLst>
          </p:cNvPr>
          <p:cNvSpPr/>
          <p:nvPr/>
        </p:nvSpPr>
        <p:spPr>
          <a:xfrm>
            <a:off x="2805661" y="1483957"/>
            <a:ext cx="983835" cy="98383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15%</a:t>
            </a:r>
          </a:p>
        </p:txBody>
      </p:sp>
      <p:sp>
        <p:nvSpPr>
          <p:cNvPr id="19" name="Oval 18">
            <a:extLst>
              <a:ext uri="{FF2B5EF4-FFF2-40B4-BE49-F238E27FC236}">
                <a16:creationId xmlns:a16="http://schemas.microsoft.com/office/drawing/2014/main" id="{9C976E1E-49DD-4F97-A638-17D9A408360A}"/>
              </a:ext>
            </a:extLst>
          </p:cNvPr>
          <p:cNvSpPr/>
          <p:nvPr/>
        </p:nvSpPr>
        <p:spPr>
          <a:xfrm>
            <a:off x="5283593" y="1483957"/>
            <a:ext cx="983835" cy="98383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14%</a:t>
            </a:r>
          </a:p>
        </p:txBody>
      </p:sp>
      <p:sp>
        <p:nvSpPr>
          <p:cNvPr id="20" name="Oval 19">
            <a:extLst>
              <a:ext uri="{FF2B5EF4-FFF2-40B4-BE49-F238E27FC236}">
                <a16:creationId xmlns:a16="http://schemas.microsoft.com/office/drawing/2014/main" id="{221262A1-928F-4778-AD53-B16AA641CAFD}"/>
              </a:ext>
            </a:extLst>
          </p:cNvPr>
          <p:cNvSpPr/>
          <p:nvPr/>
        </p:nvSpPr>
        <p:spPr>
          <a:xfrm>
            <a:off x="4044627" y="1483957"/>
            <a:ext cx="983835" cy="98383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15%</a:t>
            </a:r>
          </a:p>
        </p:txBody>
      </p:sp>
      <p:sp>
        <p:nvSpPr>
          <p:cNvPr id="21" name="Oval 20">
            <a:extLst>
              <a:ext uri="{FF2B5EF4-FFF2-40B4-BE49-F238E27FC236}">
                <a16:creationId xmlns:a16="http://schemas.microsoft.com/office/drawing/2014/main" id="{6266CA22-CC3D-47FE-9E1A-92B00E292919}"/>
              </a:ext>
            </a:extLst>
          </p:cNvPr>
          <p:cNvSpPr/>
          <p:nvPr/>
        </p:nvSpPr>
        <p:spPr>
          <a:xfrm>
            <a:off x="1566695" y="1483957"/>
            <a:ext cx="983835" cy="98383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16%</a:t>
            </a:r>
          </a:p>
        </p:txBody>
      </p:sp>
      <p:sp>
        <p:nvSpPr>
          <p:cNvPr id="22" name="Oval 21">
            <a:extLst>
              <a:ext uri="{FF2B5EF4-FFF2-40B4-BE49-F238E27FC236}">
                <a16:creationId xmlns:a16="http://schemas.microsoft.com/office/drawing/2014/main" id="{F1F30103-8501-4068-9A82-1F549D5BC67D}"/>
              </a:ext>
            </a:extLst>
          </p:cNvPr>
          <p:cNvSpPr/>
          <p:nvPr/>
        </p:nvSpPr>
        <p:spPr>
          <a:xfrm>
            <a:off x="6522559" y="1483957"/>
            <a:ext cx="983835" cy="98383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12%</a:t>
            </a:r>
          </a:p>
        </p:txBody>
      </p:sp>
      <p:sp>
        <p:nvSpPr>
          <p:cNvPr id="23" name="Oval 22">
            <a:extLst>
              <a:ext uri="{FF2B5EF4-FFF2-40B4-BE49-F238E27FC236}">
                <a16:creationId xmlns:a16="http://schemas.microsoft.com/office/drawing/2014/main" id="{066703F3-7F97-4DE9-A72F-7D589977381C}"/>
              </a:ext>
            </a:extLst>
          </p:cNvPr>
          <p:cNvSpPr/>
          <p:nvPr/>
        </p:nvSpPr>
        <p:spPr>
          <a:xfrm>
            <a:off x="7761524" y="1483957"/>
            <a:ext cx="983835" cy="98383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10%</a:t>
            </a:r>
          </a:p>
        </p:txBody>
      </p:sp>
      <p:sp>
        <p:nvSpPr>
          <p:cNvPr id="24" name="Oval 23">
            <a:extLst>
              <a:ext uri="{FF2B5EF4-FFF2-40B4-BE49-F238E27FC236}">
                <a16:creationId xmlns:a16="http://schemas.microsoft.com/office/drawing/2014/main" id="{8CD809EA-AC49-480E-8696-EF9247372D91}"/>
              </a:ext>
            </a:extLst>
          </p:cNvPr>
          <p:cNvSpPr/>
          <p:nvPr/>
        </p:nvSpPr>
        <p:spPr>
          <a:xfrm>
            <a:off x="327729" y="1483957"/>
            <a:ext cx="983835" cy="98383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18%</a:t>
            </a:r>
          </a:p>
        </p:txBody>
      </p:sp>
      <p:sp>
        <p:nvSpPr>
          <p:cNvPr id="25" name="TextBox 24">
            <a:extLst>
              <a:ext uri="{FF2B5EF4-FFF2-40B4-BE49-F238E27FC236}">
                <a16:creationId xmlns:a16="http://schemas.microsoft.com/office/drawing/2014/main" id="{41180426-B3DC-4081-A502-1243EB2FAFD7}"/>
              </a:ext>
            </a:extLst>
          </p:cNvPr>
          <p:cNvSpPr txBox="1"/>
          <p:nvPr/>
        </p:nvSpPr>
        <p:spPr>
          <a:xfrm>
            <a:off x="1508466" y="2543962"/>
            <a:ext cx="1100291" cy="369332"/>
          </a:xfrm>
          <a:prstGeom prst="rect">
            <a:avLst/>
          </a:prstGeom>
          <a:noFill/>
        </p:spPr>
        <p:txBody>
          <a:bodyPr wrap="square" lIns="0" rIns="0" rtlCol="0">
            <a:spAutoFit/>
          </a:bodyPr>
          <a:lstStyle/>
          <a:p>
            <a:pPr algn="ctr"/>
            <a:r>
              <a:rPr lang="en-US" b="1" dirty="0">
                <a:solidFill>
                  <a:schemeClr val="accent3"/>
                </a:solidFill>
              </a:rPr>
              <a:t>PAVEMENT</a:t>
            </a:r>
          </a:p>
        </p:txBody>
      </p:sp>
      <p:sp>
        <p:nvSpPr>
          <p:cNvPr id="26" name="TextBox 25">
            <a:extLst>
              <a:ext uri="{FF2B5EF4-FFF2-40B4-BE49-F238E27FC236}">
                <a16:creationId xmlns:a16="http://schemas.microsoft.com/office/drawing/2014/main" id="{33CD2AD2-D302-4F9A-8D3B-BB021091CE78}"/>
              </a:ext>
            </a:extLst>
          </p:cNvPr>
          <p:cNvSpPr txBox="1"/>
          <p:nvPr/>
        </p:nvSpPr>
        <p:spPr>
          <a:xfrm>
            <a:off x="269500" y="2543962"/>
            <a:ext cx="1100291" cy="369332"/>
          </a:xfrm>
          <a:prstGeom prst="rect">
            <a:avLst/>
          </a:prstGeom>
          <a:noFill/>
        </p:spPr>
        <p:txBody>
          <a:bodyPr wrap="square" lIns="0" rIns="0" rtlCol="0">
            <a:spAutoFit/>
          </a:bodyPr>
          <a:lstStyle/>
          <a:p>
            <a:pPr algn="ctr"/>
            <a:r>
              <a:rPr lang="en-US" b="1" dirty="0">
                <a:solidFill>
                  <a:schemeClr val="accent6"/>
                </a:solidFill>
              </a:rPr>
              <a:t>SAFETY</a:t>
            </a:r>
          </a:p>
        </p:txBody>
      </p:sp>
      <p:sp>
        <p:nvSpPr>
          <p:cNvPr id="27" name="TextBox 26">
            <a:extLst>
              <a:ext uri="{FF2B5EF4-FFF2-40B4-BE49-F238E27FC236}">
                <a16:creationId xmlns:a16="http://schemas.microsoft.com/office/drawing/2014/main" id="{5190CA87-47CA-4705-8545-B2B8718D628A}"/>
              </a:ext>
            </a:extLst>
          </p:cNvPr>
          <p:cNvSpPr txBox="1"/>
          <p:nvPr/>
        </p:nvSpPr>
        <p:spPr>
          <a:xfrm>
            <a:off x="2747432" y="2543962"/>
            <a:ext cx="1100291" cy="369332"/>
          </a:xfrm>
          <a:prstGeom prst="rect">
            <a:avLst/>
          </a:prstGeom>
          <a:noFill/>
        </p:spPr>
        <p:txBody>
          <a:bodyPr wrap="square" lIns="0" rIns="0" rtlCol="0">
            <a:spAutoFit/>
          </a:bodyPr>
          <a:lstStyle/>
          <a:p>
            <a:pPr algn="ctr"/>
            <a:r>
              <a:rPr lang="en-US" b="1" dirty="0">
                <a:solidFill>
                  <a:schemeClr val="tx2"/>
                </a:solidFill>
              </a:rPr>
              <a:t>TRAFFIC</a:t>
            </a:r>
          </a:p>
        </p:txBody>
      </p:sp>
      <p:sp>
        <p:nvSpPr>
          <p:cNvPr id="28" name="TextBox 27">
            <a:extLst>
              <a:ext uri="{FF2B5EF4-FFF2-40B4-BE49-F238E27FC236}">
                <a16:creationId xmlns:a16="http://schemas.microsoft.com/office/drawing/2014/main" id="{C64E4D06-4FE4-49CD-A38A-1AF0E3F4CC82}"/>
              </a:ext>
            </a:extLst>
          </p:cNvPr>
          <p:cNvSpPr txBox="1"/>
          <p:nvPr/>
        </p:nvSpPr>
        <p:spPr>
          <a:xfrm>
            <a:off x="3986398" y="2543962"/>
            <a:ext cx="1100291" cy="369332"/>
          </a:xfrm>
          <a:prstGeom prst="rect">
            <a:avLst/>
          </a:prstGeom>
          <a:noFill/>
        </p:spPr>
        <p:txBody>
          <a:bodyPr wrap="square" lIns="0" rIns="0" rtlCol="0">
            <a:spAutoFit/>
          </a:bodyPr>
          <a:lstStyle/>
          <a:p>
            <a:pPr algn="ctr"/>
            <a:r>
              <a:rPr lang="en-US" b="1" dirty="0">
                <a:solidFill>
                  <a:schemeClr val="accent2"/>
                </a:solidFill>
              </a:rPr>
              <a:t>BRIDGE</a:t>
            </a:r>
          </a:p>
        </p:txBody>
      </p:sp>
      <p:sp>
        <p:nvSpPr>
          <p:cNvPr id="29" name="TextBox 28">
            <a:extLst>
              <a:ext uri="{FF2B5EF4-FFF2-40B4-BE49-F238E27FC236}">
                <a16:creationId xmlns:a16="http://schemas.microsoft.com/office/drawing/2014/main" id="{5F9F3439-F427-440F-B300-602F05C2B950}"/>
              </a:ext>
            </a:extLst>
          </p:cNvPr>
          <p:cNvSpPr txBox="1"/>
          <p:nvPr/>
        </p:nvSpPr>
        <p:spPr>
          <a:xfrm>
            <a:off x="5225364" y="2542022"/>
            <a:ext cx="1100291" cy="369332"/>
          </a:xfrm>
          <a:prstGeom prst="rect">
            <a:avLst/>
          </a:prstGeom>
          <a:noFill/>
        </p:spPr>
        <p:txBody>
          <a:bodyPr wrap="square" lIns="0" rIns="0" rtlCol="0">
            <a:spAutoFit/>
          </a:bodyPr>
          <a:lstStyle/>
          <a:p>
            <a:pPr algn="ctr"/>
            <a:r>
              <a:rPr lang="en-US" b="1" dirty="0">
                <a:solidFill>
                  <a:schemeClr val="accent1"/>
                </a:solidFill>
              </a:rPr>
              <a:t>MOBILITY</a:t>
            </a:r>
          </a:p>
        </p:txBody>
      </p:sp>
      <p:sp>
        <p:nvSpPr>
          <p:cNvPr id="30" name="TextBox 29">
            <a:extLst>
              <a:ext uri="{FF2B5EF4-FFF2-40B4-BE49-F238E27FC236}">
                <a16:creationId xmlns:a16="http://schemas.microsoft.com/office/drawing/2014/main" id="{A00BFAAC-1CA1-4ED3-8EC3-4D5EB736C445}"/>
              </a:ext>
            </a:extLst>
          </p:cNvPr>
          <p:cNvSpPr txBox="1"/>
          <p:nvPr/>
        </p:nvSpPr>
        <p:spPr>
          <a:xfrm>
            <a:off x="6464330" y="2542022"/>
            <a:ext cx="1100291" cy="369332"/>
          </a:xfrm>
          <a:prstGeom prst="rect">
            <a:avLst/>
          </a:prstGeom>
          <a:noFill/>
        </p:spPr>
        <p:txBody>
          <a:bodyPr wrap="square" lIns="0" rIns="0" rtlCol="0">
            <a:spAutoFit/>
          </a:bodyPr>
          <a:lstStyle/>
          <a:p>
            <a:pPr algn="ctr"/>
            <a:r>
              <a:rPr lang="en-US" b="1" dirty="0">
                <a:solidFill>
                  <a:schemeClr val="accent5">
                    <a:lumMod val="60000"/>
                    <a:lumOff val="40000"/>
                  </a:schemeClr>
                </a:solidFill>
              </a:rPr>
              <a:t>FREIGHT</a:t>
            </a:r>
          </a:p>
        </p:txBody>
      </p:sp>
      <p:sp>
        <p:nvSpPr>
          <p:cNvPr id="31" name="TextBox 30">
            <a:extLst>
              <a:ext uri="{FF2B5EF4-FFF2-40B4-BE49-F238E27FC236}">
                <a16:creationId xmlns:a16="http://schemas.microsoft.com/office/drawing/2014/main" id="{E41B2613-B705-4C7C-99BB-6B5CB4EF541A}"/>
              </a:ext>
            </a:extLst>
          </p:cNvPr>
          <p:cNvSpPr txBox="1"/>
          <p:nvPr/>
        </p:nvSpPr>
        <p:spPr>
          <a:xfrm>
            <a:off x="7703296" y="2596823"/>
            <a:ext cx="1100291" cy="557204"/>
          </a:xfrm>
          <a:prstGeom prst="rect">
            <a:avLst/>
          </a:prstGeom>
          <a:noFill/>
        </p:spPr>
        <p:txBody>
          <a:bodyPr wrap="square" lIns="0" rIns="0" rtlCol="0">
            <a:spAutoFit/>
          </a:bodyPr>
          <a:lstStyle/>
          <a:p>
            <a:pPr algn="ctr">
              <a:lnSpc>
                <a:spcPts val="1800"/>
              </a:lnSpc>
            </a:pPr>
            <a:r>
              <a:rPr lang="en-US" b="1" dirty="0">
                <a:solidFill>
                  <a:schemeClr val="accent5"/>
                </a:solidFill>
              </a:rPr>
              <a:t>ROADWAY CLASS</a:t>
            </a:r>
          </a:p>
        </p:txBody>
      </p:sp>
      <p:sp>
        <p:nvSpPr>
          <p:cNvPr id="32" name="TextBox 31">
            <a:extLst>
              <a:ext uri="{FF2B5EF4-FFF2-40B4-BE49-F238E27FC236}">
                <a16:creationId xmlns:a16="http://schemas.microsoft.com/office/drawing/2014/main" id="{B0C399EB-BD35-4E25-8C8D-A4B174A1D69D}"/>
              </a:ext>
            </a:extLst>
          </p:cNvPr>
          <p:cNvSpPr txBox="1"/>
          <p:nvPr/>
        </p:nvSpPr>
        <p:spPr>
          <a:xfrm>
            <a:off x="1064681" y="1007561"/>
            <a:ext cx="6943724" cy="461665"/>
          </a:xfrm>
          <a:prstGeom prst="rect">
            <a:avLst/>
          </a:prstGeom>
          <a:noFill/>
        </p:spPr>
        <p:txBody>
          <a:bodyPr wrap="square" rtlCol="0">
            <a:spAutoFit/>
          </a:bodyPr>
          <a:lstStyle/>
          <a:p>
            <a:pPr algn="ctr"/>
            <a:r>
              <a:rPr lang="en-US" sz="2400" b="1" dirty="0"/>
              <a:t>Commissioners 2018</a:t>
            </a:r>
          </a:p>
        </p:txBody>
      </p:sp>
      <p:sp>
        <p:nvSpPr>
          <p:cNvPr id="3" name="Footer Placeholder 2">
            <a:extLst>
              <a:ext uri="{FF2B5EF4-FFF2-40B4-BE49-F238E27FC236}">
                <a16:creationId xmlns:a16="http://schemas.microsoft.com/office/drawing/2014/main" id="{4F0FCA5C-F78F-471C-969F-8B193D566B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53824B-D675-4054-B25F-37BC4A0E5884}"/>
              </a:ext>
            </a:extLst>
          </p:cNvPr>
          <p:cNvSpPr>
            <a:spLocks noGrp="1"/>
          </p:cNvSpPr>
          <p:nvPr>
            <p:ph type="sldNum" sz="quarter" idx="12"/>
          </p:nvPr>
        </p:nvSpPr>
        <p:spPr/>
        <p:txBody>
          <a:bodyPr/>
          <a:lstStyle/>
          <a:p>
            <a:fld id="{78320380-6AB6-4565-8F49-C48968FB1BAC}" type="slidenum">
              <a:rPr lang="en-US" smtClean="0"/>
              <a:t>20</a:t>
            </a:fld>
            <a:endParaRPr lang="en-US"/>
          </a:p>
        </p:txBody>
      </p:sp>
    </p:spTree>
    <p:extLst>
      <p:ext uri="{BB962C8B-B14F-4D97-AF65-F5344CB8AC3E}">
        <p14:creationId xmlns:p14="http://schemas.microsoft.com/office/powerpoint/2010/main" val="3092331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6F7F335-F115-443F-9D6E-1FB83C53B459}"/>
              </a:ext>
            </a:extLst>
          </p:cNvPr>
          <p:cNvSpPr/>
          <p:nvPr/>
        </p:nvSpPr>
        <p:spPr>
          <a:xfrm>
            <a:off x="2805661" y="4971379"/>
            <a:ext cx="983835" cy="98383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14%</a:t>
            </a:r>
          </a:p>
        </p:txBody>
      </p:sp>
      <p:sp>
        <p:nvSpPr>
          <p:cNvPr id="37" name="Oval 36">
            <a:extLst>
              <a:ext uri="{FF2B5EF4-FFF2-40B4-BE49-F238E27FC236}">
                <a16:creationId xmlns:a16="http://schemas.microsoft.com/office/drawing/2014/main" id="{9729D083-AFC3-4873-8327-379C85021D2C}"/>
              </a:ext>
            </a:extLst>
          </p:cNvPr>
          <p:cNvSpPr/>
          <p:nvPr/>
        </p:nvSpPr>
        <p:spPr>
          <a:xfrm>
            <a:off x="5283593" y="4971379"/>
            <a:ext cx="983835" cy="98383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16%</a:t>
            </a:r>
          </a:p>
        </p:txBody>
      </p:sp>
      <p:sp>
        <p:nvSpPr>
          <p:cNvPr id="38" name="Oval 37">
            <a:extLst>
              <a:ext uri="{FF2B5EF4-FFF2-40B4-BE49-F238E27FC236}">
                <a16:creationId xmlns:a16="http://schemas.microsoft.com/office/drawing/2014/main" id="{3C0477E8-A436-40FF-B084-58D5EF0513BB}"/>
              </a:ext>
            </a:extLst>
          </p:cNvPr>
          <p:cNvSpPr/>
          <p:nvPr/>
        </p:nvSpPr>
        <p:spPr>
          <a:xfrm>
            <a:off x="4044627" y="4971379"/>
            <a:ext cx="983835" cy="98383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17%</a:t>
            </a:r>
          </a:p>
        </p:txBody>
      </p:sp>
      <p:sp>
        <p:nvSpPr>
          <p:cNvPr id="39" name="Oval 38">
            <a:extLst>
              <a:ext uri="{FF2B5EF4-FFF2-40B4-BE49-F238E27FC236}">
                <a16:creationId xmlns:a16="http://schemas.microsoft.com/office/drawing/2014/main" id="{B06DD41E-B6D0-493D-BF3F-B1B3A8B293AE}"/>
              </a:ext>
            </a:extLst>
          </p:cNvPr>
          <p:cNvSpPr/>
          <p:nvPr/>
        </p:nvSpPr>
        <p:spPr>
          <a:xfrm>
            <a:off x="1566695" y="4971379"/>
            <a:ext cx="983835" cy="98383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15%</a:t>
            </a:r>
          </a:p>
        </p:txBody>
      </p:sp>
      <p:sp>
        <p:nvSpPr>
          <p:cNvPr id="40" name="Oval 39">
            <a:extLst>
              <a:ext uri="{FF2B5EF4-FFF2-40B4-BE49-F238E27FC236}">
                <a16:creationId xmlns:a16="http://schemas.microsoft.com/office/drawing/2014/main" id="{7DE4092F-E58F-4E6A-817B-92F8E61B890C}"/>
              </a:ext>
            </a:extLst>
          </p:cNvPr>
          <p:cNvSpPr/>
          <p:nvPr/>
        </p:nvSpPr>
        <p:spPr>
          <a:xfrm>
            <a:off x="6522559" y="4971379"/>
            <a:ext cx="983835" cy="98383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11%</a:t>
            </a:r>
          </a:p>
        </p:txBody>
      </p:sp>
      <p:sp>
        <p:nvSpPr>
          <p:cNvPr id="41" name="Oval 40">
            <a:extLst>
              <a:ext uri="{FF2B5EF4-FFF2-40B4-BE49-F238E27FC236}">
                <a16:creationId xmlns:a16="http://schemas.microsoft.com/office/drawing/2014/main" id="{E0BB5F8C-0ECE-4FC9-877F-0F18BA5F48FA}"/>
              </a:ext>
            </a:extLst>
          </p:cNvPr>
          <p:cNvSpPr/>
          <p:nvPr/>
        </p:nvSpPr>
        <p:spPr>
          <a:xfrm>
            <a:off x="7761524" y="4971379"/>
            <a:ext cx="983835" cy="98383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327729" y="4971379"/>
            <a:ext cx="983835" cy="98383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17%</a:t>
            </a:r>
          </a:p>
        </p:txBody>
      </p:sp>
      <p:sp>
        <p:nvSpPr>
          <p:cNvPr id="47" name="TextBox 46">
            <a:extLst>
              <a:ext uri="{FF2B5EF4-FFF2-40B4-BE49-F238E27FC236}">
                <a16:creationId xmlns:a16="http://schemas.microsoft.com/office/drawing/2014/main" id="{75EA29AF-0074-4AC2-A559-9A9CF67F3238}"/>
              </a:ext>
            </a:extLst>
          </p:cNvPr>
          <p:cNvSpPr txBox="1"/>
          <p:nvPr/>
        </p:nvSpPr>
        <p:spPr>
          <a:xfrm>
            <a:off x="1508466" y="6031384"/>
            <a:ext cx="1100291" cy="369332"/>
          </a:xfrm>
          <a:prstGeom prst="rect">
            <a:avLst/>
          </a:prstGeom>
          <a:noFill/>
        </p:spPr>
        <p:txBody>
          <a:bodyPr wrap="square" lIns="0" rIns="0" rtlCol="0">
            <a:spAutoFit/>
          </a:bodyPr>
          <a:lstStyle/>
          <a:p>
            <a:pPr algn="ctr"/>
            <a:r>
              <a:rPr lang="en-US" b="1" dirty="0">
                <a:solidFill>
                  <a:schemeClr val="accent3"/>
                </a:solidFill>
              </a:rPr>
              <a:t>PAVEMENT</a:t>
            </a:r>
          </a:p>
        </p:txBody>
      </p:sp>
      <p:sp>
        <p:nvSpPr>
          <p:cNvPr id="50" name="TextBox 49">
            <a:extLst>
              <a:ext uri="{FF2B5EF4-FFF2-40B4-BE49-F238E27FC236}">
                <a16:creationId xmlns:a16="http://schemas.microsoft.com/office/drawing/2014/main" id="{C3F496FB-4944-4E92-85C2-DB8FAC2E4296}"/>
              </a:ext>
            </a:extLst>
          </p:cNvPr>
          <p:cNvSpPr txBox="1"/>
          <p:nvPr/>
        </p:nvSpPr>
        <p:spPr>
          <a:xfrm>
            <a:off x="269500" y="6031384"/>
            <a:ext cx="1100291" cy="369332"/>
          </a:xfrm>
          <a:prstGeom prst="rect">
            <a:avLst/>
          </a:prstGeom>
          <a:noFill/>
        </p:spPr>
        <p:txBody>
          <a:bodyPr wrap="square" lIns="0" rIns="0" rtlCol="0">
            <a:spAutoFit/>
          </a:bodyPr>
          <a:lstStyle/>
          <a:p>
            <a:pPr algn="ctr"/>
            <a:r>
              <a:rPr lang="en-US" b="1" dirty="0">
                <a:solidFill>
                  <a:schemeClr val="accent6"/>
                </a:solidFill>
              </a:rPr>
              <a:t>SAFETY</a:t>
            </a:r>
          </a:p>
        </p:txBody>
      </p:sp>
      <p:sp>
        <p:nvSpPr>
          <p:cNvPr id="60" name="TextBox 59">
            <a:extLst>
              <a:ext uri="{FF2B5EF4-FFF2-40B4-BE49-F238E27FC236}">
                <a16:creationId xmlns:a16="http://schemas.microsoft.com/office/drawing/2014/main" id="{643C9366-C9D0-4C1C-8327-A3F69475F92B}"/>
              </a:ext>
            </a:extLst>
          </p:cNvPr>
          <p:cNvSpPr txBox="1"/>
          <p:nvPr/>
        </p:nvSpPr>
        <p:spPr>
          <a:xfrm>
            <a:off x="2747432" y="6031384"/>
            <a:ext cx="1100291" cy="369332"/>
          </a:xfrm>
          <a:prstGeom prst="rect">
            <a:avLst/>
          </a:prstGeom>
          <a:noFill/>
        </p:spPr>
        <p:txBody>
          <a:bodyPr wrap="square" lIns="0" rIns="0" rtlCol="0">
            <a:spAutoFit/>
          </a:bodyPr>
          <a:lstStyle/>
          <a:p>
            <a:pPr algn="ctr"/>
            <a:r>
              <a:rPr lang="en-US" b="1" dirty="0">
                <a:solidFill>
                  <a:schemeClr val="tx2"/>
                </a:solidFill>
              </a:rPr>
              <a:t>TRAFFIC</a:t>
            </a:r>
          </a:p>
        </p:txBody>
      </p:sp>
      <p:sp>
        <p:nvSpPr>
          <p:cNvPr id="61" name="TextBox 60">
            <a:extLst>
              <a:ext uri="{FF2B5EF4-FFF2-40B4-BE49-F238E27FC236}">
                <a16:creationId xmlns:a16="http://schemas.microsoft.com/office/drawing/2014/main" id="{46EAA7EF-742F-4D0D-A9A9-B1DF6A9166ED}"/>
              </a:ext>
            </a:extLst>
          </p:cNvPr>
          <p:cNvSpPr txBox="1"/>
          <p:nvPr/>
        </p:nvSpPr>
        <p:spPr>
          <a:xfrm>
            <a:off x="3986398" y="6031384"/>
            <a:ext cx="1100291" cy="369332"/>
          </a:xfrm>
          <a:prstGeom prst="rect">
            <a:avLst/>
          </a:prstGeom>
          <a:noFill/>
        </p:spPr>
        <p:txBody>
          <a:bodyPr wrap="square" lIns="0" rIns="0" rtlCol="0">
            <a:spAutoFit/>
          </a:bodyPr>
          <a:lstStyle/>
          <a:p>
            <a:pPr algn="ctr"/>
            <a:r>
              <a:rPr lang="en-US" b="1" dirty="0">
                <a:solidFill>
                  <a:schemeClr val="accent2"/>
                </a:solidFill>
              </a:rPr>
              <a:t>BRIDGE</a:t>
            </a:r>
          </a:p>
        </p:txBody>
      </p:sp>
      <p:sp>
        <p:nvSpPr>
          <p:cNvPr id="68" name="TextBox 67">
            <a:extLst>
              <a:ext uri="{FF2B5EF4-FFF2-40B4-BE49-F238E27FC236}">
                <a16:creationId xmlns:a16="http://schemas.microsoft.com/office/drawing/2014/main" id="{B8621EDA-6C40-4166-9382-8E88A5CA22C0}"/>
              </a:ext>
            </a:extLst>
          </p:cNvPr>
          <p:cNvSpPr txBox="1"/>
          <p:nvPr/>
        </p:nvSpPr>
        <p:spPr>
          <a:xfrm>
            <a:off x="5225364" y="6029444"/>
            <a:ext cx="1100291" cy="369332"/>
          </a:xfrm>
          <a:prstGeom prst="rect">
            <a:avLst/>
          </a:prstGeom>
          <a:noFill/>
        </p:spPr>
        <p:txBody>
          <a:bodyPr wrap="square" lIns="0" rIns="0" rtlCol="0">
            <a:spAutoFit/>
          </a:bodyPr>
          <a:lstStyle/>
          <a:p>
            <a:pPr algn="ctr"/>
            <a:r>
              <a:rPr lang="en-US" b="1" dirty="0">
                <a:solidFill>
                  <a:schemeClr val="accent1"/>
                </a:solidFill>
              </a:rPr>
              <a:t>MOBILITY</a:t>
            </a:r>
          </a:p>
        </p:txBody>
      </p:sp>
      <p:sp>
        <p:nvSpPr>
          <p:cNvPr id="69" name="TextBox 68">
            <a:extLst>
              <a:ext uri="{FF2B5EF4-FFF2-40B4-BE49-F238E27FC236}">
                <a16:creationId xmlns:a16="http://schemas.microsoft.com/office/drawing/2014/main" id="{C787F34A-8BC7-42BD-9418-535F873AD9EA}"/>
              </a:ext>
            </a:extLst>
          </p:cNvPr>
          <p:cNvSpPr txBox="1"/>
          <p:nvPr/>
        </p:nvSpPr>
        <p:spPr>
          <a:xfrm>
            <a:off x="6464330" y="6029444"/>
            <a:ext cx="1100291" cy="369332"/>
          </a:xfrm>
          <a:prstGeom prst="rect">
            <a:avLst/>
          </a:prstGeom>
          <a:noFill/>
        </p:spPr>
        <p:txBody>
          <a:bodyPr wrap="square" lIns="0" rIns="0" rtlCol="0">
            <a:spAutoFit/>
          </a:bodyPr>
          <a:lstStyle/>
          <a:p>
            <a:pPr algn="ctr"/>
            <a:r>
              <a:rPr lang="en-US" b="1" dirty="0">
                <a:solidFill>
                  <a:schemeClr val="accent5">
                    <a:lumMod val="60000"/>
                    <a:lumOff val="40000"/>
                  </a:schemeClr>
                </a:solidFill>
              </a:rPr>
              <a:t>FREIGHT</a:t>
            </a:r>
          </a:p>
        </p:txBody>
      </p:sp>
      <p:sp>
        <p:nvSpPr>
          <p:cNvPr id="70" name="TextBox 69">
            <a:extLst>
              <a:ext uri="{FF2B5EF4-FFF2-40B4-BE49-F238E27FC236}">
                <a16:creationId xmlns:a16="http://schemas.microsoft.com/office/drawing/2014/main" id="{B4849947-EB17-4739-A468-DF1B6CDFF17A}"/>
              </a:ext>
            </a:extLst>
          </p:cNvPr>
          <p:cNvSpPr txBox="1"/>
          <p:nvPr/>
        </p:nvSpPr>
        <p:spPr>
          <a:xfrm>
            <a:off x="7703296" y="6084245"/>
            <a:ext cx="1100291" cy="557204"/>
          </a:xfrm>
          <a:prstGeom prst="rect">
            <a:avLst/>
          </a:prstGeom>
          <a:noFill/>
        </p:spPr>
        <p:txBody>
          <a:bodyPr wrap="square" lIns="0" rIns="0" rtlCol="0">
            <a:spAutoFit/>
          </a:bodyPr>
          <a:lstStyle/>
          <a:p>
            <a:pPr algn="ctr">
              <a:lnSpc>
                <a:spcPts val="1800"/>
              </a:lnSpc>
            </a:pPr>
            <a:r>
              <a:rPr lang="en-US" b="1" dirty="0">
                <a:solidFill>
                  <a:schemeClr val="accent5"/>
                </a:solidFill>
              </a:rPr>
              <a:t>ROADWAY CLASS</a:t>
            </a:r>
          </a:p>
        </p:txBody>
      </p:sp>
      <p:sp>
        <p:nvSpPr>
          <p:cNvPr id="71" name="TextBox 70">
            <a:extLst>
              <a:ext uri="{FF2B5EF4-FFF2-40B4-BE49-F238E27FC236}">
                <a16:creationId xmlns:a16="http://schemas.microsoft.com/office/drawing/2014/main" id="{967E106E-F273-4D8D-A5C8-E74A615AD130}"/>
              </a:ext>
            </a:extLst>
          </p:cNvPr>
          <p:cNvSpPr txBox="1"/>
          <p:nvPr/>
        </p:nvSpPr>
        <p:spPr>
          <a:xfrm>
            <a:off x="1064681" y="4494983"/>
            <a:ext cx="6943724" cy="461665"/>
          </a:xfrm>
          <a:prstGeom prst="rect">
            <a:avLst/>
          </a:prstGeom>
          <a:noFill/>
        </p:spPr>
        <p:txBody>
          <a:bodyPr wrap="square" rtlCol="0">
            <a:spAutoFit/>
          </a:bodyPr>
          <a:lstStyle/>
          <a:p>
            <a:pPr algn="ctr"/>
            <a:r>
              <a:rPr lang="en-US" sz="2400" b="1" dirty="0"/>
              <a:t>DOT staff 2018</a:t>
            </a:r>
          </a:p>
        </p:txBody>
      </p:sp>
      <p:sp>
        <p:nvSpPr>
          <p:cNvPr id="18" name="Oval 17">
            <a:extLst>
              <a:ext uri="{FF2B5EF4-FFF2-40B4-BE49-F238E27FC236}">
                <a16:creationId xmlns:a16="http://schemas.microsoft.com/office/drawing/2014/main" id="{94C02B9B-DE2B-4638-98BD-A3F6945F4233}"/>
              </a:ext>
            </a:extLst>
          </p:cNvPr>
          <p:cNvSpPr/>
          <p:nvPr/>
        </p:nvSpPr>
        <p:spPr>
          <a:xfrm>
            <a:off x="2805661" y="2807926"/>
            <a:ext cx="983835" cy="98383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15%</a:t>
            </a:r>
          </a:p>
        </p:txBody>
      </p:sp>
      <p:sp>
        <p:nvSpPr>
          <p:cNvPr id="19" name="Oval 18">
            <a:extLst>
              <a:ext uri="{FF2B5EF4-FFF2-40B4-BE49-F238E27FC236}">
                <a16:creationId xmlns:a16="http://schemas.microsoft.com/office/drawing/2014/main" id="{9C976E1E-49DD-4F97-A638-17D9A408360A}"/>
              </a:ext>
            </a:extLst>
          </p:cNvPr>
          <p:cNvSpPr/>
          <p:nvPr/>
        </p:nvSpPr>
        <p:spPr>
          <a:xfrm>
            <a:off x="5283593" y="2807926"/>
            <a:ext cx="983835" cy="98383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14%</a:t>
            </a:r>
          </a:p>
        </p:txBody>
      </p:sp>
      <p:sp>
        <p:nvSpPr>
          <p:cNvPr id="20" name="Oval 19">
            <a:extLst>
              <a:ext uri="{FF2B5EF4-FFF2-40B4-BE49-F238E27FC236}">
                <a16:creationId xmlns:a16="http://schemas.microsoft.com/office/drawing/2014/main" id="{221262A1-928F-4778-AD53-B16AA641CAFD}"/>
              </a:ext>
            </a:extLst>
          </p:cNvPr>
          <p:cNvSpPr/>
          <p:nvPr/>
        </p:nvSpPr>
        <p:spPr>
          <a:xfrm>
            <a:off x="4044627" y="2807926"/>
            <a:ext cx="983835" cy="98383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15%</a:t>
            </a:r>
          </a:p>
        </p:txBody>
      </p:sp>
      <p:sp>
        <p:nvSpPr>
          <p:cNvPr id="21" name="Oval 20">
            <a:extLst>
              <a:ext uri="{FF2B5EF4-FFF2-40B4-BE49-F238E27FC236}">
                <a16:creationId xmlns:a16="http://schemas.microsoft.com/office/drawing/2014/main" id="{6266CA22-CC3D-47FE-9E1A-92B00E292919}"/>
              </a:ext>
            </a:extLst>
          </p:cNvPr>
          <p:cNvSpPr/>
          <p:nvPr/>
        </p:nvSpPr>
        <p:spPr>
          <a:xfrm>
            <a:off x="1566695" y="2807926"/>
            <a:ext cx="983835" cy="98383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16%</a:t>
            </a:r>
          </a:p>
        </p:txBody>
      </p:sp>
      <p:sp>
        <p:nvSpPr>
          <p:cNvPr id="22" name="Oval 21">
            <a:extLst>
              <a:ext uri="{FF2B5EF4-FFF2-40B4-BE49-F238E27FC236}">
                <a16:creationId xmlns:a16="http://schemas.microsoft.com/office/drawing/2014/main" id="{F1F30103-8501-4068-9A82-1F549D5BC67D}"/>
              </a:ext>
            </a:extLst>
          </p:cNvPr>
          <p:cNvSpPr/>
          <p:nvPr/>
        </p:nvSpPr>
        <p:spPr>
          <a:xfrm>
            <a:off x="6522559" y="2807926"/>
            <a:ext cx="983835" cy="98383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12%</a:t>
            </a:r>
          </a:p>
        </p:txBody>
      </p:sp>
      <p:sp>
        <p:nvSpPr>
          <p:cNvPr id="23" name="Oval 22">
            <a:extLst>
              <a:ext uri="{FF2B5EF4-FFF2-40B4-BE49-F238E27FC236}">
                <a16:creationId xmlns:a16="http://schemas.microsoft.com/office/drawing/2014/main" id="{066703F3-7F97-4DE9-A72F-7D589977381C}"/>
              </a:ext>
            </a:extLst>
          </p:cNvPr>
          <p:cNvSpPr/>
          <p:nvPr/>
        </p:nvSpPr>
        <p:spPr>
          <a:xfrm>
            <a:off x="7761524" y="2807926"/>
            <a:ext cx="983835" cy="98383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10%</a:t>
            </a:r>
          </a:p>
        </p:txBody>
      </p:sp>
      <p:sp>
        <p:nvSpPr>
          <p:cNvPr id="24" name="Oval 23">
            <a:extLst>
              <a:ext uri="{FF2B5EF4-FFF2-40B4-BE49-F238E27FC236}">
                <a16:creationId xmlns:a16="http://schemas.microsoft.com/office/drawing/2014/main" id="{8CD809EA-AC49-480E-8696-EF9247372D91}"/>
              </a:ext>
            </a:extLst>
          </p:cNvPr>
          <p:cNvSpPr/>
          <p:nvPr/>
        </p:nvSpPr>
        <p:spPr>
          <a:xfrm>
            <a:off x="327729" y="2807926"/>
            <a:ext cx="983835" cy="98383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18%</a:t>
            </a:r>
          </a:p>
        </p:txBody>
      </p:sp>
      <p:sp>
        <p:nvSpPr>
          <p:cNvPr id="25" name="TextBox 24">
            <a:extLst>
              <a:ext uri="{FF2B5EF4-FFF2-40B4-BE49-F238E27FC236}">
                <a16:creationId xmlns:a16="http://schemas.microsoft.com/office/drawing/2014/main" id="{41180426-B3DC-4081-A502-1243EB2FAFD7}"/>
              </a:ext>
            </a:extLst>
          </p:cNvPr>
          <p:cNvSpPr txBox="1"/>
          <p:nvPr/>
        </p:nvSpPr>
        <p:spPr>
          <a:xfrm>
            <a:off x="1508466" y="3867931"/>
            <a:ext cx="1100291" cy="369332"/>
          </a:xfrm>
          <a:prstGeom prst="rect">
            <a:avLst/>
          </a:prstGeom>
          <a:noFill/>
        </p:spPr>
        <p:txBody>
          <a:bodyPr wrap="square" lIns="0" rIns="0" rtlCol="0">
            <a:spAutoFit/>
          </a:bodyPr>
          <a:lstStyle/>
          <a:p>
            <a:pPr algn="ctr"/>
            <a:r>
              <a:rPr lang="en-US" b="1" dirty="0">
                <a:solidFill>
                  <a:schemeClr val="accent3"/>
                </a:solidFill>
              </a:rPr>
              <a:t>PAVEMENT</a:t>
            </a:r>
          </a:p>
        </p:txBody>
      </p:sp>
      <p:sp>
        <p:nvSpPr>
          <p:cNvPr id="26" name="TextBox 25">
            <a:extLst>
              <a:ext uri="{FF2B5EF4-FFF2-40B4-BE49-F238E27FC236}">
                <a16:creationId xmlns:a16="http://schemas.microsoft.com/office/drawing/2014/main" id="{33CD2AD2-D302-4F9A-8D3B-BB021091CE78}"/>
              </a:ext>
            </a:extLst>
          </p:cNvPr>
          <p:cNvSpPr txBox="1"/>
          <p:nvPr/>
        </p:nvSpPr>
        <p:spPr>
          <a:xfrm>
            <a:off x="269500" y="3867931"/>
            <a:ext cx="1100291" cy="369332"/>
          </a:xfrm>
          <a:prstGeom prst="rect">
            <a:avLst/>
          </a:prstGeom>
          <a:noFill/>
        </p:spPr>
        <p:txBody>
          <a:bodyPr wrap="square" lIns="0" rIns="0" rtlCol="0">
            <a:spAutoFit/>
          </a:bodyPr>
          <a:lstStyle/>
          <a:p>
            <a:pPr algn="ctr"/>
            <a:r>
              <a:rPr lang="en-US" b="1" dirty="0">
                <a:solidFill>
                  <a:schemeClr val="accent6"/>
                </a:solidFill>
              </a:rPr>
              <a:t>SAFETY</a:t>
            </a:r>
          </a:p>
        </p:txBody>
      </p:sp>
      <p:sp>
        <p:nvSpPr>
          <p:cNvPr id="27" name="TextBox 26">
            <a:extLst>
              <a:ext uri="{FF2B5EF4-FFF2-40B4-BE49-F238E27FC236}">
                <a16:creationId xmlns:a16="http://schemas.microsoft.com/office/drawing/2014/main" id="{5190CA87-47CA-4705-8545-B2B8718D628A}"/>
              </a:ext>
            </a:extLst>
          </p:cNvPr>
          <p:cNvSpPr txBox="1"/>
          <p:nvPr/>
        </p:nvSpPr>
        <p:spPr>
          <a:xfrm>
            <a:off x="2747432" y="3867931"/>
            <a:ext cx="1100291" cy="369332"/>
          </a:xfrm>
          <a:prstGeom prst="rect">
            <a:avLst/>
          </a:prstGeom>
          <a:noFill/>
        </p:spPr>
        <p:txBody>
          <a:bodyPr wrap="square" lIns="0" rIns="0" rtlCol="0">
            <a:spAutoFit/>
          </a:bodyPr>
          <a:lstStyle/>
          <a:p>
            <a:pPr algn="ctr"/>
            <a:r>
              <a:rPr lang="en-US" b="1" dirty="0">
                <a:solidFill>
                  <a:schemeClr val="tx2"/>
                </a:solidFill>
              </a:rPr>
              <a:t>TRAFFIC</a:t>
            </a:r>
          </a:p>
        </p:txBody>
      </p:sp>
      <p:sp>
        <p:nvSpPr>
          <p:cNvPr id="28" name="TextBox 27">
            <a:extLst>
              <a:ext uri="{FF2B5EF4-FFF2-40B4-BE49-F238E27FC236}">
                <a16:creationId xmlns:a16="http://schemas.microsoft.com/office/drawing/2014/main" id="{C64E4D06-4FE4-49CD-A38A-1AF0E3F4CC82}"/>
              </a:ext>
            </a:extLst>
          </p:cNvPr>
          <p:cNvSpPr txBox="1"/>
          <p:nvPr/>
        </p:nvSpPr>
        <p:spPr>
          <a:xfrm>
            <a:off x="3986398" y="3867931"/>
            <a:ext cx="1100291" cy="369332"/>
          </a:xfrm>
          <a:prstGeom prst="rect">
            <a:avLst/>
          </a:prstGeom>
          <a:noFill/>
        </p:spPr>
        <p:txBody>
          <a:bodyPr wrap="square" lIns="0" rIns="0" rtlCol="0">
            <a:spAutoFit/>
          </a:bodyPr>
          <a:lstStyle/>
          <a:p>
            <a:pPr algn="ctr"/>
            <a:r>
              <a:rPr lang="en-US" b="1" dirty="0">
                <a:solidFill>
                  <a:schemeClr val="accent2"/>
                </a:solidFill>
              </a:rPr>
              <a:t>BRIDGE</a:t>
            </a:r>
          </a:p>
        </p:txBody>
      </p:sp>
      <p:sp>
        <p:nvSpPr>
          <p:cNvPr id="29" name="TextBox 28">
            <a:extLst>
              <a:ext uri="{FF2B5EF4-FFF2-40B4-BE49-F238E27FC236}">
                <a16:creationId xmlns:a16="http://schemas.microsoft.com/office/drawing/2014/main" id="{5F9F3439-F427-440F-B300-602F05C2B950}"/>
              </a:ext>
            </a:extLst>
          </p:cNvPr>
          <p:cNvSpPr txBox="1"/>
          <p:nvPr/>
        </p:nvSpPr>
        <p:spPr>
          <a:xfrm>
            <a:off x="5225364" y="3865991"/>
            <a:ext cx="1100291" cy="369332"/>
          </a:xfrm>
          <a:prstGeom prst="rect">
            <a:avLst/>
          </a:prstGeom>
          <a:noFill/>
        </p:spPr>
        <p:txBody>
          <a:bodyPr wrap="square" lIns="0" rIns="0" rtlCol="0">
            <a:spAutoFit/>
          </a:bodyPr>
          <a:lstStyle/>
          <a:p>
            <a:pPr algn="ctr"/>
            <a:r>
              <a:rPr lang="en-US" b="1" dirty="0">
                <a:solidFill>
                  <a:schemeClr val="accent1"/>
                </a:solidFill>
              </a:rPr>
              <a:t>MOBILITY</a:t>
            </a:r>
          </a:p>
        </p:txBody>
      </p:sp>
      <p:sp>
        <p:nvSpPr>
          <p:cNvPr id="30" name="TextBox 29">
            <a:extLst>
              <a:ext uri="{FF2B5EF4-FFF2-40B4-BE49-F238E27FC236}">
                <a16:creationId xmlns:a16="http://schemas.microsoft.com/office/drawing/2014/main" id="{A00BFAAC-1CA1-4ED3-8EC3-4D5EB736C445}"/>
              </a:ext>
            </a:extLst>
          </p:cNvPr>
          <p:cNvSpPr txBox="1"/>
          <p:nvPr/>
        </p:nvSpPr>
        <p:spPr>
          <a:xfrm>
            <a:off x="6464330" y="3865991"/>
            <a:ext cx="1100291" cy="369332"/>
          </a:xfrm>
          <a:prstGeom prst="rect">
            <a:avLst/>
          </a:prstGeom>
          <a:noFill/>
        </p:spPr>
        <p:txBody>
          <a:bodyPr wrap="square" lIns="0" rIns="0" rtlCol="0">
            <a:spAutoFit/>
          </a:bodyPr>
          <a:lstStyle/>
          <a:p>
            <a:pPr algn="ctr"/>
            <a:r>
              <a:rPr lang="en-US" b="1" dirty="0">
                <a:solidFill>
                  <a:schemeClr val="accent5">
                    <a:lumMod val="60000"/>
                    <a:lumOff val="40000"/>
                  </a:schemeClr>
                </a:solidFill>
              </a:rPr>
              <a:t>FREIGHT</a:t>
            </a:r>
          </a:p>
        </p:txBody>
      </p:sp>
      <p:sp>
        <p:nvSpPr>
          <p:cNvPr id="31" name="TextBox 30">
            <a:extLst>
              <a:ext uri="{FF2B5EF4-FFF2-40B4-BE49-F238E27FC236}">
                <a16:creationId xmlns:a16="http://schemas.microsoft.com/office/drawing/2014/main" id="{E41B2613-B705-4C7C-99BB-6B5CB4EF541A}"/>
              </a:ext>
            </a:extLst>
          </p:cNvPr>
          <p:cNvSpPr txBox="1"/>
          <p:nvPr/>
        </p:nvSpPr>
        <p:spPr>
          <a:xfrm>
            <a:off x="7703296" y="3920792"/>
            <a:ext cx="1100291" cy="557204"/>
          </a:xfrm>
          <a:prstGeom prst="rect">
            <a:avLst/>
          </a:prstGeom>
          <a:noFill/>
        </p:spPr>
        <p:txBody>
          <a:bodyPr wrap="square" lIns="0" rIns="0" rtlCol="0">
            <a:spAutoFit/>
          </a:bodyPr>
          <a:lstStyle/>
          <a:p>
            <a:pPr algn="ctr">
              <a:lnSpc>
                <a:spcPts val="1800"/>
              </a:lnSpc>
            </a:pPr>
            <a:r>
              <a:rPr lang="en-US" b="1" dirty="0">
                <a:solidFill>
                  <a:schemeClr val="accent5"/>
                </a:solidFill>
              </a:rPr>
              <a:t>ROADWAY CLASS</a:t>
            </a:r>
          </a:p>
        </p:txBody>
      </p:sp>
      <p:sp>
        <p:nvSpPr>
          <p:cNvPr id="32" name="TextBox 31">
            <a:extLst>
              <a:ext uri="{FF2B5EF4-FFF2-40B4-BE49-F238E27FC236}">
                <a16:creationId xmlns:a16="http://schemas.microsoft.com/office/drawing/2014/main" id="{B0C399EB-BD35-4E25-8C8D-A4B174A1D69D}"/>
              </a:ext>
            </a:extLst>
          </p:cNvPr>
          <p:cNvSpPr txBox="1"/>
          <p:nvPr/>
        </p:nvSpPr>
        <p:spPr>
          <a:xfrm>
            <a:off x="1064681" y="2331530"/>
            <a:ext cx="6943724" cy="461665"/>
          </a:xfrm>
          <a:prstGeom prst="rect">
            <a:avLst/>
          </a:prstGeom>
          <a:noFill/>
        </p:spPr>
        <p:txBody>
          <a:bodyPr wrap="square" rtlCol="0">
            <a:spAutoFit/>
          </a:bodyPr>
          <a:lstStyle/>
          <a:p>
            <a:pPr algn="ctr"/>
            <a:r>
              <a:rPr lang="en-US" sz="2400" b="1" dirty="0"/>
              <a:t>Commissioners 2018</a:t>
            </a:r>
          </a:p>
        </p:txBody>
      </p:sp>
      <p:sp>
        <p:nvSpPr>
          <p:cNvPr id="33" name="Oval 32">
            <a:extLst>
              <a:ext uri="{FF2B5EF4-FFF2-40B4-BE49-F238E27FC236}">
                <a16:creationId xmlns:a16="http://schemas.microsoft.com/office/drawing/2014/main" id="{1F3D0A0C-BA97-44DE-8E1F-B2EE6C60FF8D}"/>
              </a:ext>
            </a:extLst>
          </p:cNvPr>
          <p:cNvSpPr/>
          <p:nvPr/>
        </p:nvSpPr>
        <p:spPr>
          <a:xfrm>
            <a:off x="2747433" y="647039"/>
            <a:ext cx="983835" cy="98383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15%</a:t>
            </a:r>
          </a:p>
        </p:txBody>
      </p:sp>
      <p:sp>
        <p:nvSpPr>
          <p:cNvPr id="34" name="Oval 33">
            <a:extLst>
              <a:ext uri="{FF2B5EF4-FFF2-40B4-BE49-F238E27FC236}">
                <a16:creationId xmlns:a16="http://schemas.microsoft.com/office/drawing/2014/main" id="{0664221F-CD08-487F-879F-4D02502EE519}"/>
              </a:ext>
            </a:extLst>
          </p:cNvPr>
          <p:cNvSpPr/>
          <p:nvPr/>
        </p:nvSpPr>
        <p:spPr>
          <a:xfrm>
            <a:off x="5225365" y="647039"/>
            <a:ext cx="983835" cy="98383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14%</a:t>
            </a:r>
          </a:p>
        </p:txBody>
      </p:sp>
      <p:sp>
        <p:nvSpPr>
          <p:cNvPr id="35" name="Oval 34">
            <a:extLst>
              <a:ext uri="{FF2B5EF4-FFF2-40B4-BE49-F238E27FC236}">
                <a16:creationId xmlns:a16="http://schemas.microsoft.com/office/drawing/2014/main" id="{A1E6C00A-A869-4767-8B4C-9B66BE5B0C65}"/>
              </a:ext>
            </a:extLst>
          </p:cNvPr>
          <p:cNvSpPr/>
          <p:nvPr/>
        </p:nvSpPr>
        <p:spPr>
          <a:xfrm>
            <a:off x="3986399" y="647039"/>
            <a:ext cx="983835" cy="98383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15%</a:t>
            </a:r>
          </a:p>
        </p:txBody>
      </p:sp>
      <p:sp>
        <p:nvSpPr>
          <p:cNvPr id="36" name="Oval 35">
            <a:extLst>
              <a:ext uri="{FF2B5EF4-FFF2-40B4-BE49-F238E27FC236}">
                <a16:creationId xmlns:a16="http://schemas.microsoft.com/office/drawing/2014/main" id="{A301D6FB-1731-478B-A9E4-0511AADAE01F}"/>
              </a:ext>
            </a:extLst>
          </p:cNvPr>
          <p:cNvSpPr/>
          <p:nvPr/>
        </p:nvSpPr>
        <p:spPr>
          <a:xfrm>
            <a:off x="1508467" y="647039"/>
            <a:ext cx="983835" cy="98383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16%</a:t>
            </a:r>
          </a:p>
        </p:txBody>
      </p:sp>
      <p:sp>
        <p:nvSpPr>
          <p:cNvPr id="43" name="Oval 42">
            <a:extLst>
              <a:ext uri="{FF2B5EF4-FFF2-40B4-BE49-F238E27FC236}">
                <a16:creationId xmlns:a16="http://schemas.microsoft.com/office/drawing/2014/main" id="{3BEB8BBB-A82A-4C08-AC67-0CD3F20A3908}"/>
              </a:ext>
            </a:extLst>
          </p:cNvPr>
          <p:cNvSpPr/>
          <p:nvPr/>
        </p:nvSpPr>
        <p:spPr>
          <a:xfrm>
            <a:off x="6464331" y="647039"/>
            <a:ext cx="983835" cy="98383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12%</a:t>
            </a:r>
          </a:p>
        </p:txBody>
      </p:sp>
      <p:sp>
        <p:nvSpPr>
          <p:cNvPr id="44" name="Oval 43">
            <a:extLst>
              <a:ext uri="{FF2B5EF4-FFF2-40B4-BE49-F238E27FC236}">
                <a16:creationId xmlns:a16="http://schemas.microsoft.com/office/drawing/2014/main" id="{665ACD45-0FDA-4FD0-B039-CBB54FF4B230}"/>
              </a:ext>
            </a:extLst>
          </p:cNvPr>
          <p:cNvSpPr/>
          <p:nvPr/>
        </p:nvSpPr>
        <p:spPr>
          <a:xfrm>
            <a:off x="7703296" y="647039"/>
            <a:ext cx="983835" cy="98383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10%</a:t>
            </a:r>
          </a:p>
        </p:txBody>
      </p:sp>
      <p:sp>
        <p:nvSpPr>
          <p:cNvPr id="45" name="Oval 44">
            <a:extLst>
              <a:ext uri="{FF2B5EF4-FFF2-40B4-BE49-F238E27FC236}">
                <a16:creationId xmlns:a16="http://schemas.microsoft.com/office/drawing/2014/main" id="{79A45E7F-BF7C-4EB4-BC16-DA96C7C8C216}"/>
              </a:ext>
            </a:extLst>
          </p:cNvPr>
          <p:cNvSpPr/>
          <p:nvPr/>
        </p:nvSpPr>
        <p:spPr>
          <a:xfrm>
            <a:off x="269501" y="647039"/>
            <a:ext cx="983835" cy="98383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dirty="0"/>
              <a:t>18%</a:t>
            </a:r>
          </a:p>
        </p:txBody>
      </p:sp>
      <p:sp>
        <p:nvSpPr>
          <p:cNvPr id="46" name="TextBox 45">
            <a:extLst>
              <a:ext uri="{FF2B5EF4-FFF2-40B4-BE49-F238E27FC236}">
                <a16:creationId xmlns:a16="http://schemas.microsoft.com/office/drawing/2014/main" id="{6B33DC1E-3FF3-412C-85C3-346723C9D1A5}"/>
              </a:ext>
            </a:extLst>
          </p:cNvPr>
          <p:cNvSpPr txBox="1"/>
          <p:nvPr/>
        </p:nvSpPr>
        <p:spPr>
          <a:xfrm>
            <a:off x="1450238" y="1707044"/>
            <a:ext cx="1100291" cy="369332"/>
          </a:xfrm>
          <a:prstGeom prst="rect">
            <a:avLst/>
          </a:prstGeom>
          <a:noFill/>
        </p:spPr>
        <p:txBody>
          <a:bodyPr wrap="square" lIns="0" rIns="0" rtlCol="0">
            <a:spAutoFit/>
          </a:bodyPr>
          <a:lstStyle/>
          <a:p>
            <a:pPr algn="ctr"/>
            <a:r>
              <a:rPr lang="en-US" b="1" dirty="0">
                <a:solidFill>
                  <a:schemeClr val="accent3"/>
                </a:solidFill>
              </a:rPr>
              <a:t>PAVEMENT</a:t>
            </a:r>
          </a:p>
        </p:txBody>
      </p:sp>
      <p:sp>
        <p:nvSpPr>
          <p:cNvPr id="48" name="TextBox 47">
            <a:extLst>
              <a:ext uri="{FF2B5EF4-FFF2-40B4-BE49-F238E27FC236}">
                <a16:creationId xmlns:a16="http://schemas.microsoft.com/office/drawing/2014/main" id="{685C4189-B33A-4D1A-8891-5B686F1E07EE}"/>
              </a:ext>
            </a:extLst>
          </p:cNvPr>
          <p:cNvSpPr txBox="1"/>
          <p:nvPr/>
        </p:nvSpPr>
        <p:spPr>
          <a:xfrm>
            <a:off x="211272" y="1707044"/>
            <a:ext cx="1100291" cy="369332"/>
          </a:xfrm>
          <a:prstGeom prst="rect">
            <a:avLst/>
          </a:prstGeom>
          <a:noFill/>
        </p:spPr>
        <p:txBody>
          <a:bodyPr wrap="square" lIns="0" rIns="0" rtlCol="0">
            <a:spAutoFit/>
          </a:bodyPr>
          <a:lstStyle/>
          <a:p>
            <a:pPr algn="ctr"/>
            <a:r>
              <a:rPr lang="en-US" b="1" dirty="0">
                <a:solidFill>
                  <a:schemeClr val="accent6"/>
                </a:solidFill>
              </a:rPr>
              <a:t>SAFETY</a:t>
            </a:r>
          </a:p>
        </p:txBody>
      </p:sp>
      <p:sp>
        <p:nvSpPr>
          <p:cNvPr id="49" name="TextBox 48">
            <a:extLst>
              <a:ext uri="{FF2B5EF4-FFF2-40B4-BE49-F238E27FC236}">
                <a16:creationId xmlns:a16="http://schemas.microsoft.com/office/drawing/2014/main" id="{13EF9A8B-E682-4B20-9482-6A16825333C6}"/>
              </a:ext>
            </a:extLst>
          </p:cNvPr>
          <p:cNvSpPr txBox="1"/>
          <p:nvPr/>
        </p:nvSpPr>
        <p:spPr>
          <a:xfrm>
            <a:off x="2689204" y="1707044"/>
            <a:ext cx="1100291" cy="369332"/>
          </a:xfrm>
          <a:prstGeom prst="rect">
            <a:avLst/>
          </a:prstGeom>
          <a:noFill/>
        </p:spPr>
        <p:txBody>
          <a:bodyPr wrap="square" lIns="0" rIns="0" rtlCol="0">
            <a:spAutoFit/>
          </a:bodyPr>
          <a:lstStyle/>
          <a:p>
            <a:pPr algn="ctr"/>
            <a:r>
              <a:rPr lang="en-US" b="1" dirty="0">
                <a:solidFill>
                  <a:schemeClr val="tx2"/>
                </a:solidFill>
              </a:rPr>
              <a:t>TRAFFIC</a:t>
            </a:r>
          </a:p>
        </p:txBody>
      </p:sp>
      <p:sp>
        <p:nvSpPr>
          <p:cNvPr id="51" name="TextBox 50">
            <a:extLst>
              <a:ext uri="{FF2B5EF4-FFF2-40B4-BE49-F238E27FC236}">
                <a16:creationId xmlns:a16="http://schemas.microsoft.com/office/drawing/2014/main" id="{E823208F-45AA-467F-80AC-E283FDA03B5B}"/>
              </a:ext>
            </a:extLst>
          </p:cNvPr>
          <p:cNvSpPr txBox="1"/>
          <p:nvPr/>
        </p:nvSpPr>
        <p:spPr>
          <a:xfrm>
            <a:off x="3928170" y="1707044"/>
            <a:ext cx="1100291" cy="369332"/>
          </a:xfrm>
          <a:prstGeom prst="rect">
            <a:avLst/>
          </a:prstGeom>
          <a:noFill/>
        </p:spPr>
        <p:txBody>
          <a:bodyPr wrap="square" lIns="0" rIns="0" rtlCol="0">
            <a:spAutoFit/>
          </a:bodyPr>
          <a:lstStyle/>
          <a:p>
            <a:pPr algn="ctr"/>
            <a:r>
              <a:rPr lang="en-US" b="1" dirty="0">
                <a:solidFill>
                  <a:schemeClr val="accent2"/>
                </a:solidFill>
              </a:rPr>
              <a:t>BRIDGE</a:t>
            </a:r>
          </a:p>
        </p:txBody>
      </p:sp>
      <p:sp>
        <p:nvSpPr>
          <p:cNvPr id="52" name="TextBox 51">
            <a:extLst>
              <a:ext uri="{FF2B5EF4-FFF2-40B4-BE49-F238E27FC236}">
                <a16:creationId xmlns:a16="http://schemas.microsoft.com/office/drawing/2014/main" id="{C28B351E-D582-4DA2-8F37-B570E2132578}"/>
              </a:ext>
            </a:extLst>
          </p:cNvPr>
          <p:cNvSpPr txBox="1"/>
          <p:nvPr/>
        </p:nvSpPr>
        <p:spPr>
          <a:xfrm>
            <a:off x="5167136" y="1705104"/>
            <a:ext cx="1100291" cy="369332"/>
          </a:xfrm>
          <a:prstGeom prst="rect">
            <a:avLst/>
          </a:prstGeom>
          <a:noFill/>
        </p:spPr>
        <p:txBody>
          <a:bodyPr wrap="square" lIns="0" rIns="0" rtlCol="0">
            <a:spAutoFit/>
          </a:bodyPr>
          <a:lstStyle/>
          <a:p>
            <a:pPr algn="ctr"/>
            <a:r>
              <a:rPr lang="en-US" b="1" dirty="0">
                <a:solidFill>
                  <a:schemeClr val="accent1"/>
                </a:solidFill>
              </a:rPr>
              <a:t>MOBILITY</a:t>
            </a:r>
          </a:p>
        </p:txBody>
      </p:sp>
      <p:sp>
        <p:nvSpPr>
          <p:cNvPr id="53" name="TextBox 52">
            <a:extLst>
              <a:ext uri="{FF2B5EF4-FFF2-40B4-BE49-F238E27FC236}">
                <a16:creationId xmlns:a16="http://schemas.microsoft.com/office/drawing/2014/main" id="{F242C352-DBAA-4673-93FA-7FB35C66648D}"/>
              </a:ext>
            </a:extLst>
          </p:cNvPr>
          <p:cNvSpPr txBox="1"/>
          <p:nvPr/>
        </p:nvSpPr>
        <p:spPr>
          <a:xfrm>
            <a:off x="6406102" y="1705104"/>
            <a:ext cx="1100291" cy="369332"/>
          </a:xfrm>
          <a:prstGeom prst="rect">
            <a:avLst/>
          </a:prstGeom>
          <a:noFill/>
        </p:spPr>
        <p:txBody>
          <a:bodyPr wrap="square" lIns="0" rIns="0" rtlCol="0">
            <a:spAutoFit/>
          </a:bodyPr>
          <a:lstStyle/>
          <a:p>
            <a:pPr algn="ctr"/>
            <a:r>
              <a:rPr lang="en-US" b="1" dirty="0">
                <a:solidFill>
                  <a:schemeClr val="accent5">
                    <a:lumMod val="60000"/>
                    <a:lumOff val="40000"/>
                  </a:schemeClr>
                </a:solidFill>
              </a:rPr>
              <a:t>FREIGHT</a:t>
            </a:r>
          </a:p>
        </p:txBody>
      </p:sp>
      <p:sp>
        <p:nvSpPr>
          <p:cNvPr id="54" name="TextBox 53">
            <a:extLst>
              <a:ext uri="{FF2B5EF4-FFF2-40B4-BE49-F238E27FC236}">
                <a16:creationId xmlns:a16="http://schemas.microsoft.com/office/drawing/2014/main" id="{3EAB21B9-5BCF-414A-9945-00C610B64107}"/>
              </a:ext>
            </a:extLst>
          </p:cNvPr>
          <p:cNvSpPr txBox="1"/>
          <p:nvPr/>
        </p:nvSpPr>
        <p:spPr>
          <a:xfrm>
            <a:off x="7645068" y="1759905"/>
            <a:ext cx="1100291" cy="557204"/>
          </a:xfrm>
          <a:prstGeom prst="rect">
            <a:avLst/>
          </a:prstGeom>
          <a:noFill/>
        </p:spPr>
        <p:txBody>
          <a:bodyPr wrap="square" lIns="0" rIns="0" rtlCol="0">
            <a:spAutoFit/>
          </a:bodyPr>
          <a:lstStyle/>
          <a:p>
            <a:pPr algn="ctr">
              <a:lnSpc>
                <a:spcPts val="1800"/>
              </a:lnSpc>
            </a:pPr>
            <a:r>
              <a:rPr lang="en-US" b="1" dirty="0">
                <a:solidFill>
                  <a:schemeClr val="accent5"/>
                </a:solidFill>
              </a:rPr>
              <a:t>ROADWAY CLASS</a:t>
            </a:r>
          </a:p>
        </p:txBody>
      </p:sp>
      <p:sp>
        <p:nvSpPr>
          <p:cNvPr id="55" name="TextBox 54">
            <a:extLst>
              <a:ext uri="{FF2B5EF4-FFF2-40B4-BE49-F238E27FC236}">
                <a16:creationId xmlns:a16="http://schemas.microsoft.com/office/drawing/2014/main" id="{B011C593-E2A1-4F74-B197-CE502DD08C83}"/>
              </a:ext>
            </a:extLst>
          </p:cNvPr>
          <p:cNvSpPr txBox="1"/>
          <p:nvPr/>
        </p:nvSpPr>
        <p:spPr>
          <a:xfrm>
            <a:off x="1006453" y="170643"/>
            <a:ext cx="6943724" cy="461665"/>
          </a:xfrm>
          <a:prstGeom prst="rect">
            <a:avLst/>
          </a:prstGeom>
          <a:noFill/>
        </p:spPr>
        <p:txBody>
          <a:bodyPr wrap="square" rtlCol="0">
            <a:spAutoFit/>
          </a:bodyPr>
          <a:lstStyle/>
          <a:p>
            <a:pPr algn="ctr"/>
            <a:r>
              <a:rPr lang="en-US" sz="2400" b="1" dirty="0"/>
              <a:t>Commissioners 2020</a:t>
            </a:r>
          </a:p>
        </p:txBody>
      </p:sp>
      <p:sp>
        <p:nvSpPr>
          <p:cNvPr id="3" name="Footer Placeholder 2">
            <a:extLst>
              <a:ext uri="{FF2B5EF4-FFF2-40B4-BE49-F238E27FC236}">
                <a16:creationId xmlns:a16="http://schemas.microsoft.com/office/drawing/2014/main" id="{2BC847A0-1952-4EE8-8CC3-E5D7CF8D46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17A504-49CD-40FE-96C5-11C7CCAB177D}"/>
              </a:ext>
            </a:extLst>
          </p:cNvPr>
          <p:cNvSpPr>
            <a:spLocks noGrp="1"/>
          </p:cNvSpPr>
          <p:nvPr>
            <p:ph type="sldNum" sz="quarter" idx="12"/>
          </p:nvPr>
        </p:nvSpPr>
        <p:spPr/>
        <p:txBody>
          <a:bodyPr/>
          <a:lstStyle/>
          <a:p>
            <a:fld id="{78320380-6AB6-4565-8F49-C48968FB1BAC}" type="slidenum">
              <a:rPr lang="en-US" smtClean="0"/>
              <a:t>21</a:t>
            </a:fld>
            <a:endParaRPr lang="en-US"/>
          </a:p>
        </p:txBody>
      </p:sp>
    </p:spTree>
    <p:extLst>
      <p:ext uri="{BB962C8B-B14F-4D97-AF65-F5344CB8AC3E}">
        <p14:creationId xmlns:p14="http://schemas.microsoft.com/office/powerpoint/2010/main" val="3057117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5B18A1-0AB9-4FB4-A6E3-82508C0168D0}"/>
              </a:ext>
            </a:extLst>
          </p:cNvPr>
          <p:cNvPicPr>
            <a:picLocks noChangeAspect="1"/>
          </p:cNvPicPr>
          <p:nvPr/>
        </p:nvPicPr>
        <p:blipFill>
          <a:blip r:embed="rId3"/>
          <a:stretch>
            <a:fillRect/>
          </a:stretch>
        </p:blipFill>
        <p:spPr>
          <a:xfrm>
            <a:off x="4483077" y="2265938"/>
            <a:ext cx="4413121" cy="43146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Box 8">
            <a:extLst>
              <a:ext uri="{FF2B5EF4-FFF2-40B4-BE49-F238E27FC236}">
                <a16:creationId xmlns:a16="http://schemas.microsoft.com/office/drawing/2014/main" id="{38418C9E-9954-4836-BA36-55DC5F011A71}"/>
              </a:ext>
            </a:extLst>
          </p:cNvPr>
          <p:cNvSpPr txBox="1"/>
          <p:nvPr/>
        </p:nvSpPr>
        <p:spPr>
          <a:xfrm>
            <a:off x="457200" y="1188720"/>
            <a:ext cx="8778240" cy="1077218"/>
          </a:xfrm>
          <a:prstGeom prst="rect">
            <a:avLst/>
          </a:prstGeom>
          <a:noFill/>
        </p:spPr>
        <p:txBody>
          <a:bodyPr wrap="square" rtlCol="0">
            <a:spAutoFit/>
          </a:bodyPr>
          <a:lstStyle/>
          <a:p>
            <a:r>
              <a:rPr lang="en-US" sz="3200" dirty="0">
                <a:solidFill>
                  <a:schemeClr val="tx2"/>
                </a:solidFill>
                <a:latin typeface="+mj-lt"/>
                <a:cs typeface="Calibri" panose="020F0502020204030204" pitchFamily="34" charset="0"/>
              </a:rPr>
              <a:t>Current criteria </a:t>
            </a:r>
            <a:r>
              <a:rPr lang="en-US" sz="3200" dirty="0">
                <a:latin typeface="+mj-lt"/>
                <a:cs typeface="Calibri" panose="020F0502020204030204" pitchFamily="34" charset="0"/>
              </a:rPr>
              <a:t>that </a:t>
            </a:r>
            <a:r>
              <a:rPr lang="en-US" sz="3200" dirty="0">
                <a:solidFill>
                  <a:schemeClr val="tx2"/>
                </a:solidFill>
                <a:latin typeface="+mj-lt"/>
                <a:cs typeface="Calibri" panose="020F0502020204030204" pitchFamily="34" charset="0"/>
              </a:rPr>
              <a:t>correlate</a:t>
            </a:r>
            <a:r>
              <a:rPr lang="en-US" sz="3200" dirty="0">
                <a:latin typeface="+mj-lt"/>
                <a:cs typeface="Calibri" panose="020F0502020204030204" pitchFamily="34" charset="0"/>
              </a:rPr>
              <a:t> to economic development and growth</a:t>
            </a:r>
          </a:p>
        </p:txBody>
      </p:sp>
      <p:grpSp>
        <p:nvGrpSpPr>
          <p:cNvPr id="2" name="Group 1">
            <a:extLst>
              <a:ext uri="{FF2B5EF4-FFF2-40B4-BE49-F238E27FC236}">
                <a16:creationId xmlns:a16="http://schemas.microsoft.com/office/drawing/2014/main" id="{5E9CDA8A-660C-40D2-A7DA-8C5C9F8F1F3B}"/>
              </a:ext>
            </a:extLst>
          </p:cNvPr>
          <p:cNvGrpSpPr/>
          <p:nvPr/>
        </p:nvGrpSpPr>
        <p:grpSpPr>
          <a:xfrm>
            <a:off x="4191027" y="2005637"/>
            <a:ext cx="4784569" cy="4426550"/>
            <a:chOff x="3958317" y="1420685"/>
            <a:chExt cx="4784569" cy="4426550"/>
          </a:xfrm>
        </p:grpSpPr>
        <p:sp>
          <p:nvSpPr>
            <p:cNvPr id="6" name="Oval 5">
              <a:extLst>
                <a:ext uri="{FF2B5EF4-FFF2-40B4-BE49-F238E27FC236}">
                  <a16:creationId xmlns:a16="http://schemas.microsoft.com/office/drawing/2014/main" id="{3FCCB9C8-35C6-4CAE-A6BB-A44308EEF5DC}"/>
                </a:ext>
              </a:extLst>
            </p:cNvPr>
            <p:cNvSpPr/>
            <p:nvPr/>
          </p:nvSpPr>
          <p:spPr>
            <a:xfrm>
              <a:off x="5186106" y="1420685"/>
              <a:ext cx="1746173" cy="1546506"/>
            </a:xfrm>
            <a:prstGeom prst="ellipse">
              <a:avLst/>
            </a:prstGeom>
            <a:solidFill>
              <a:schemeClr val="accent3">
                <a:alpha val="2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7A5640E-0260-4C09-B3F2-96A49BA86AC8}"/>
                </a:ext>
              </a:extLst>
            </p:cNvPr>
            <p:cNvSpPr/>
            <p:nvPr/>
          </p:nvSpPr>
          <p:spPr>
            <a:xfrm>
              <a:off x="6896706" y="4459997"/>
              <a:ext cx="1746173" cy="1387238"/>
            </a:xfrm>
            <a:prstGeom prst="ellipse">
              <a:avLst/>
            </a:prstGeom>
            <a:solidFill>
              <a:schemeClr val="accent3">
                <a:alpha val="2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83D5F98-5CFD-4DA4-91A8-7B5E0125EE3A}"/>
                </a:ext>
              </a:extLst>
            </p:cNvPr>
            <p:cNvSpPr/>
            <p:nvPr/>
          </p:nvSpPr>
          <p:spPr>
            <a:xfrm>
              <a:off x="7209363" y="3352137"/>
              <a:ext cx="1533523" cy="1387238"/>
            </a:xfrm>
            <a:prstGeom prst="ellipse">
              <a:avLst/>
            </a:prstGeom>
            <a:solidFill>
              <a:schemeClr val="accent3">
                <a:alpha val="2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3E6258F-92DA-4EF5-9DB1-6D999457CFD6}"/>
                </a:ext>
              </a:extLst>
            </p:cNvPr>
            <p:cNvSpPr/>
            <p:nvPr/>
          </p:nvSpPr>
          <p:spPr>
            <a:xfrm>
              <a:off x="3958317" y="2387306"/>
              <a:ext cx="1746174" cy="1546506"/>
            </a:xfrm>
            <a:prstGeom prst="ellipse">
              <a:avLst/>
            </a:prstGeom>
            <a:solidFill>
              <a:schemeClr val="accent3">
                <a:alpha val="2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F4C19F85-41BF-4D5F-84E6-224721C85948}"/>
              </a:ext>
            </a:extLst>
          </p:cNvPr>
          <p:cNvSpPr/>
          <p:nvPr/>
        </p:nvSpPr>
        <p:spPr>
          <a:xfrm>
            <a:off x="907703" y="2379643"/>
            <a:ext cx="2573752" cy="2251065"/>
          </a:xfrm>
          <a:prstGeom prst="rect">
            <a:avLst/>
          </a:prstGeom>
          <a:noFill/>
        </p:spPr>
        <p:txBody>
          <a:bodyPr wrap="square" lIns="91440" tIns="45720" rIns="91440" bIns="45720">
            <a:spAutoFit/>
          </a:bodyPr>
          <a:lstStyle/>
          <a:p>
            <a:pPr marL="457200" indent="-457200">
              <a:lnSpc>
                <a:spcPct val="150000"/>
              </a:lnSpc>
              <a:buFont typeface="Arial" panose="020B0604020202020204" pitchFamily="34" charset="0"/>
              <a:buChar char="•"/>
            </a:pPr>
            <a:r>
              <a:rPr lang="en-US" sz="2400" b="0" cap="none" spc="0" dirty="0">
                <a:ln w="0"/>
                <a:solidFill>
                  <a:schemeClr val="tx2"/>
                </a:solidFill>
                <a:latin typeface="Calibri" panose="020F0502020204030204" pitchFamily="34" charset="0"/>
                <a:cs typeface="Calibri" panose="020F0502020204030204" pitchFamily="34" charset="0"/>
              </a:rPr>
              <a:t>Freight</a:t>
            </a:r>
          </a:p>
          <a:p>
            <a:pPr marL="457200" indent="-457200">
              <a:lnSpc>
                <a:spcPct val="150000"/>
              </a:lnSpc>
              <a:buFont typeface="Arial" panose="020B0604020202020204" pitchFamily="34" charset="0"/>
              <a:buChar char="•"/>
            </a:pPr>
            <a:r>
              <a:rPr lang="en-US" sz="2400" b="0" cap="none" spc="0" dirty="0">
                <a:ln w="0"/>
                <a:solidFill>
                  <a:schemeClr val="tx2"/>
                </a:solidFill>
                <a:latin typeface="Calibri" panose="020F0502020204030204" pitchFamily="34" charset="0"/>
                <a:cs typeface="Calibri" panose="020F0502020204030204" pitchFamily="34" charset="0"/>
              </a:rPr>
              <a:t>Traffic</a:t>
            </a:r>
          </a:p>
          <a:p>
            <a:pPr marL="457200" indent="-457200">
              <a:lnSpc>
                <a:spcPct val="150000"/>
              </a:lnSpc>
              <a:buFont typeface="Arial" panose="020B0604020202020204" pitchFamily="34" charset="0"/>
              <a:buChar char="•"/>
            </a:pPr>
            <a:r>
              <a:rPr lang="en-US" sz="2400" dirty="0">
                <a:ln w="0"/>
                <a:solidFill>
                  <a:schemeClr val="tx2"/>
                </a:solidFill>
                <a:latin typeface="Calibri" panose="020F0502020204030204" pitchFamily="34" charset="0"/>
                <a:cs typeface="Calibri" panose="020F0502020204030204" pitchFamily="34" charset="0"/>
              </a:rPr>
              <a:t>Mobility</a:t>
            </a:r>
          </a:p>
          <a:p>
            <a:pPr marL="457200" indent="-457200">
              <a:lnSpc>
                <a:spcPct val="150000"/>
              </a:lnSpc>
              <a:buFont typeface="Arial" panose="020B0604020202020204" pitchFamily="34" charset="0"/>
              <a:buChar char="•"/>
            </a:pPr>
            <a:r>
              <a:rPr lang="en-US" sz="2400" b="0" cap="none" spc="0" dirty="0">
                <a:ln w="0"/>
                <a:solidFill>
                  <a:schemeClr val="tx2"/>
                </a:solidFill>
                <a:latin typeface="Calibri" panose="020F0502020204030204" pitchFamily="34" charset="0"/>
                <a:cs typeface="Calibri" panose="020F0502020204030204" pitchFamily="34" charset="0"/>
              </a:rPr>
              <a:t>Road Class</a:t>
            </a:r>
          </a:p>
        </p:txBody>
      </p:sp>
      <p:sp>
        <p:nvSpPr>
          <p:cNvPr id="4" name="Footer Placeholder 3">
            <a:extLst>
              <a:ext uri="{FF2B5EF4-FFF2-40B4-BE49-F238E27FC236}">
                <a16:creationId xmlns:a16="http://schemas.microsoft.com/office/drawing/2014/main" id="{BE29726A-EF60-47EE-855C-8A0141B00C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194C4F-547F-4A41-B755-BEB276F8C807}"/>
              </a:ext>
            </a:extLst>
          </p:cNvPr>
          <p:cNvSpPr>
            <a:spLocks noGrp="1"/>
          </p:cNvSpPr>
          <p:nvPr>
            <p:ph type="sldNum" sz="quarter" idx="12"/>
          </p:nvPr>
        </p:nvSpPr>
        <p:spPr/>
        <p:txBody>
          <a:bodyPr/>
          <a:lstStyle/>
          <a:p>
            <a:fld id="{78320380-6AB6-4565-8F49-C48968FB1BAC}" type="slidenum">
              <a:rPr lang="en-US" smtClean="0"/>
              <a:t>22</a:t>
            </a:fld>
            <a:endParaRPr lang="en-US"/>
          </a:p>
        </p:txBody>
      </p:sp>
    </p:spTree>
    <p:extLst>
      <p:ext uri="{BB962C8B-B14F-4D97-AF65-F5344CB8AC3E}">
        <p14:creationId xmlns:p14="http://schemas.microsoft.com/office/powerpoint/2010/main" val="1469661227"/>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522D2AF7-51CB-491C-B717-5AABF17AEAAC}"/>
              </a:ext>
            </a:extLst>
          </p:cNvPr>
          <p:cNvSpPr txBox="1">
            <a:spLocks/>
          </p:cNvSpPr>
          <p:nvPr/>
        </p:nvSpPr>
        <p:spPr>
          <a:xfrm>
            <a:off x="457200" y="1188720"/>
            <a:ext cx="8001000" cy="633444"/>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solidFill>
                  <a:schemeClr val="tx1"/>
                </a:solidFill>
                <a:latin typeface="+mj-lt"/>
                <a:cs typeface="Calibri" panose="020F0502020204030204" pitchFamily="34" charset="0"/>
              </a:rPr>
              <a:t>Correlating Data Relationships</a:t>
            </a:r>
          </a:p>
        </p:txBody>
      </p:sp>
      <p:sp>
        <p:nvSpPr>
          <p:cNvPr id="11" name="Rectangle 10">
            <a:extLst>
              <a:ext uri="{FF2B5EF4-FFF2-40B4-BE49-F238E27FC236}">
                <a16:creationId xmlns:a16="http://schemas.microsoft.com/office/drawing/2014/main" id="{F570EE7A-9C0F-4814-9E51-42C95067EE6E}"/>
              </a:ext>
            </a:extLst>
          </p:cNvPr>
          <p:cNvSpPr/>
          <p:nvPr/>
        </p:nvSpPr>
        <p:spPr>
          <a:xfrm>
            <a:off x="6743094" y="1943180"/>
            <a:ext cx="2171902" cy="707886"/>
          </a:xfrm>
          <a:prstGeom prst="rect">
            <a:avLst/>
          </a:prstGeom>
          <a:noFill/>
        </p:spPr>
        <p:txBody>
          <a:bodyPr wrap="square" lIns="91440" tIns="45720" rIns="91440" bIns="45720">
            <a:spAutoFit/>
          </a:bodyPr>
          <a:lstStyle/>
          <a:p>
            <a:r>
              <a:rPr lang="en-US" sz="2000" b="0" cap="none" spc="0" dirty="0">
                <a:ln w="0"/>
                <a:solidFill>
                  <a:schemeClr val="accent1"/>
                </a:solidFill>
                <a:latin typeface="Calibri" panose="020F0502020204030204" pitchFamily="34" charset="0"/>
                <a:cs typeface="Calibri" panose="020F0502020204030204" pitchFamily="34" charset="0"/>
              </a:rPr>
              <a:t>TRANSPORTATION</a:t>
            </a:r>
          </a:p>
          <a:p>
            <a:r>
              <a:rPr lang="en-US" sz="2000" dirty="0">
                <a:ln w="0"/>
                <a:solidFill>
                  <a:schemeClr val="accent1"/>
                </a:solidFill>
                <a:latin typeface="Calibri" panose="020F0502020204030204" pitchFamily="34" charset="0"/>
                <a:cs typeface="Calibri" panose="020F0502020204030204" pitchFamily="34" charset="0"/>
              </a:rPr>
              <a:t>I</a:t>
            </a:r>
            <a:r>
              <a:rPr lang="en-US" sz="2000" b="0" cap="none" spc="0" dirty="0">
                <a:ln w="0"/>
                <a:solidFill>
                  <a:schemeClr val="accent1"/>
                </a:solidFill>
                <a:latin typeface="Calibri" panose="020F0502020204030204" pitchFamily="34" charset="0"/>
                <a:cs typeface="Calibri" panose="020F0502020204030204" pitchFamily="34" charset="0"/>
              </a:rPr>
              <a:t>NDICATORS</a:t>
            </a:r>
          </a:p>
        </p:txBody>
      </p:sp>
      <p:grpSp>
        <p:nvGrpSpPr>
          <p:cNvPr id="15" name="Group 14">
            <a:extLst>
              <a:ext uri="{FF2B5EF4-FFF2-40B4-BE49-F238E27FC236}">
                <a16:creationId xmlns:a16="http://schemas.microsoft.com/office/drawing/2014/main" id="{CD1A1144-3163-41E5-8C42-6B66FD9FBD62}"/>
              </a:ext>
            </a:extLst>
          </p:cNvPr>
          <p:cNvGrpSpPr/>
          <p:nvPr/>
        </p:nvGrpSpPr>
        <p:grpSpPr>
          <a:xfrm>
            <a:off x="3770602" y="2662133"/>
            <a:ext cx="2617597" cy="4665381"/>
            <a:chOff x="3770602" y="2322241"/>
            <a:chExt cx="2617597" cy="4665381"/>
          </a:xfrm>
        </p:grpSpPr>
        <p:sp>
          <p:nvSpPr>
            <p:cNvPr id="5" name="Rectangle 4">
              <a:extLst>
                <a:ext uri="{FF2B5EF4-FFF2-40B4-BE49-F238E27FC236}">
                  <a16:creationId xmlns:a16="http://schemas.microsoft.com/office/drawing/2014/main" id="{9A85DB11-D7BB-4B5F-9ECB-B726248B3304}"/>
                </a:ext>
              </a:extLst>
            </p:cNvPr>
            <p:cNvSpPr/>
            <p:nvPr/>
          </p:nvSpPr>
          <p:spPr>
            <a:xfrm>
              <a:off x="4216297" y="2381233"/>
              <a:ext cx="2171902" cy="4606389"/>
            </a:xfrm>
            <a:prstGeom prst="rect">
              <a:avLst/>
            </a:prstGeom>
          </p:spPr>
          <p:txBody>
            <a:bodyPr wrap="square">
              <a:spAutoFit/>
            </a:bodyPr>
            <a:lstStyle/>
            <a:p>
              <a:pPr>
                <a:lnSpc>
                  <a:spcPts val="2000"/>
                </a:lnSpc>
                <a:spcBef>
                  <a:spcPts val="1200"/>
                </a:spcBef>
                <a:spcAft>
                  <a:spcPts val="1000"/>
                </a:spcAft>
              </a:pPr>
              <a:r>
                <a:rPr lang="en-US" dirty="0">
                  <a:latin typeface="Calibri" panose="020F0502020204030204" pitchFamily="34" charset="0"/>
                  <a:cs typeface="Calibri" panose="020F0502020204030204" pitchFamily="34" charset="0"/>
                </a:rPr>
                <a:t>Population growth</a:t>
              </a:r>
            </a:p>
            <a:p>
              <a:pPr>
                <a:lnSpc>
                  <a:spcPts val="2000"/>
                </a:lnSpc>
                <a:spcBef>
                  <a:spcPts val="1200"/>
                </a:spcBef>
                <a:spcAft>
                  <a:spcPts val="1000"/>
                </a:spcAft>
              </a:pPr>
              <a:r>
                <a:rPr lang="en-US" dirty="0">
                  <a:latin typeface="Calibri" panose="020F0502020204030204" pitchFamily="34" charset="0"/>
                  <a:cs typeface="Calibri" panose="020F0502020204030204" pitchFamily="34" charset="0"/>
                </a:rPr>
                <a:t>Presence of an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educated workforce</a:t>
              </a:r>
            </a:p>
            <a:p>
              <a:pPr>
                <a:lnSpc>
                  <a:spcPts val="2000"/>
                </a:lnSpc>
                <a:spcBef>
                  <a:spcPts val="1200"/>
                </a:spcBef>
                <a:spcAft>
                  <a:spcPts val="1000"/>
                </a:spcAft>
              </a:pPr>
              <a:r>
                <a:rPr lang="en-US" dirty="0">
                  <a:latin typeface="Calibri" panose="020F0502020204030204" pitchFamily="34" charset="0"/>
                  <a:cs typeface="Calibri" panose="020F0502020204030204" pitchFamily="34" charset="0"/>
                </a:rPr>
                <a:t>Proximity to markets</a:t>
              </a:r>
            </a:p>
            <a:p>
              <a:pPr>
                <a:spcBef>
                  <a:spcPts val="1200"/>
                </a:spcBef>
                <a:spcAft>
                  <a:spcPts val="1000"/>
                </a:spcAft>
              </a:pPr>
              <a:r>
                <a:rPr lang="en-US" dirty="0">
                  <a:latin typeface="Calibri" panose="020F0502020204030204" pitchFamily="34" charset="0"/>
                  <a:cs typeface="Calibri" panose="020F0502020204030204" pitchFamily="34" charset="0"/>
                </a:rPr>
                <a:t>Community and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county interlinkages</a:t>
              </a:r>
            </a:p>
            <a:p>
              <a:pPr>
                <a:spcBef>
                  <a:spcPts val="1200"/>
                </a:spcBef>
                <a:spcAft>
                  <a:spcPts val="1000"/>
                </a:spcAft>
              </a:pPr>
              <a:r>
                <a:rPr lang="en-US" dirty="0">
                  <a:latin typeface="Calibri" panose="020F0502020204030204" pitchFamily="34" charset="0"/>
                  <a:cs typeface="Calibri" panose="020F0502020204030204" pitchFamily="34" charset="0"/>
                </a:rPr>
                <a:t>Local economic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development policies</a:t>
              </a:r>
            </a:p>
            <a:p>
              <a:pPr>
                <a:spcBef>
                  <a:spcPts val="1200"/>
                </a:spcBef>
                <a:spcAft>
                  <a:spcPts val="1000"/>
                </a:spcAft>
              </a:pPr>
              <a:r>
                <a:rPr lang="en-US" dirty="0">
                  <a:latin typeface="Calibri" panose="020F0502020204030204" pitchFamily="34" charset="0"/>
                  <a:cs typeface="Calibri" panose="020F0502020204030204" pitchFamily="34" charset="0"/>
                </a:rPr>
                <a:t>Amenities</a:t>
              </a:r>
            </a:p>
            <a:p>
              <a:pPr>
                <a:lnSpc>
                  <a:spcPts val="2000"/>
                </a:lnSpc>
                <a:spcBef>
                  <a:spcPts val="1200"/>
                </a:spcBef>
                <a:spcAft>
                  <a:spcPts val="1000"/>
                </a:spcAft>
              </a:pPr>
              <a:endParaRPr lang="en-US" dirty="0">
                <a:latin typeface="Calibri" panose="020F0502020204030204" pitchFamily="34" charset="0"/>
                <a:cs typeface="Calibri" panose="020F0502020204030204" pitchFamily="34" charset="0"/>
              </a:endParaRPr>
            </a:p>
          </p:txBody>
        </p:sp>
        <p:pic>
          <p:nvPicPr>
            <p:cNvPr id="73" name="Picture 8" descr="Image result for education">
              <a:extLst>
                <a:ext uri="{FF2B5EF4-FFF2-40B4-BE49-F238E27FC236}">
                  <a16:creationId xmlns:a16="http://schemas.microsoft.com/office/drawing/2014/main" id="{30727DE7-0D53-46B7-8F72-B9C68BAA7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594" y="2958562"/>
              <a:ext cx="313129" cy="45137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0" descr="Image result for shopping cart">
              <a:extLst>
                <a:ext uri="{FF2B5EF4-FFF2-40B4-BE49-F238E27FC236}">
                  <a16:creationId xmlns:a16="http://schemas.microsoft.com/office/drawing/2014/main" id="{24E5E940-9DF0-4B75-8E06-83911F554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1955" y="3659422"/>
              <a:ext cx="404406" cy="4044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support">
              <a:extLst>
                <a:ext uri="{FF2B5EF4-FFF2-40B4-BE49-F238E27FC236}">
                  <a16:creationId xmlns:a16="http://schemas.microsoft.com/office/drawing/2014/main" id="{B5CCA4BA-245A-4FF8-8272-51D347ED83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0602" y="4205336"/>
              <a:ext cx="487113" cy="48711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4" descr="Related image">
              <a:extLst>
                <a:ext uri="{FF2B5EF4-FFF2-40B4-BE49-F238E27FC236}">
                  <a16:creationId xmlns:a16="http://schemas.microsoft.com/office/drawing/2014/main" id="{CCE42BCF-FFDE-4A53-AB96-C66764578D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9748" y="5173550"/>
              <a:ext cx="308820" cy="32875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elated image">
              <a:extLst>
                <a:ext uri="{FF2B5EF4-FFF2-40B4-BE49-F238E27FC236}">
                  <a16:creationId xmlns:a16="http://schemas.microsoft.com/office/drawing/2014/main" id="{69C60991-D499-4A9A-8873-556CB2DA0D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6682" y="5890056"/>
              <a:ext cx="334953" cy="33495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Image result for population">
              <a:extLst>
                <a:ext uri="{FF2B5EF4-FFF2-40B4-BE49-F238E27FC236}">
                  <a16:creationId xmlns:a16="http://schemas.microsoft.com/office/drawing/2014/main" id="{AC41DBB0-BA94-44F3-A76E-2A44D4D5A0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1955" y="2322241"/>
              <a:ext cx="404406" cy="404406"/>
            </a:xfrm>
            <a:prstGeom prst="rect">
              <a:avLst/>
            </a:prstGeom>
            <a:noFill/>
            <a:extLst>
              <a:ext uri="{909E8E84-426E-40DD-AFC4-6F175D3DCCD1}">
                <a14:hiddenFill xmlns:a14="http://schemas.microsoft.com/office/drawing/2010/main">
                  <a:solidFill>
                    <a:srgbClr val="FFFFFF"/>
                  </a:solidFill>
                </a14:hiddenFill>
              </a:ext>
            </a:extLst>
          </p:spPr>
        </p:pic>
      </p:grpSp>
      <p:pic>
        <p:nvPicPr>
          <p:cNvPr id="1066" name="Picture 42" descr="Image result for map search icon">
            <a:extLst>
              <a:ext uri="{FF2B5EF4-FFF2-40B4-BE49-F238E27FC236}">
                <a16:creationId xmlns:a16="http://schemas.microsoft.com/office/drawing/2014/main" id="{E100B964-C2EC-4047-9AF6-13740561DC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43016" y="8819882"/>
            <a:ext cx="45911" cy="45911"/>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2E104DF0-922D-4687-85C4-EF7D41E291C6}"/>
              </a:ext>
            </a:extLst>
          </p:cNvPr>
          <p:cNvGrpSpPr/>
          <p:nvPr/>
        </p:nvGrpSpPr>
        <p:grpSpPr>
          <a:xfrm>
            <a:off x="6767277" y="2761995"/>
            <a:ext cx="2194185" cy="2861958"/>
            <a:chOff x="6558050" y="2367148"/>
            <a:chExt cx="2194185" cy="2388088"/>
          </a:xfrm>
        </p:grpSpPr>
        <p:grpSp>
          <p:nvGrpSpPr>
            <p:cNvPr id="66" name="Group 65">
              <a:extLst>
                <a:ext uri="{FF2B5EF4-FFF2-40B4-BE49-F238E27FC236}">
                  <a16:creationId xmlns:a16="http://schemas.microsoft.com/office/drawing/2014/main" id="{3B7E176F-6B00-4123-A6F8-11406D8B948A}"/>
                </a:ext>
              </a:extLst>
            </p:cNvPr>
            <p:cNvGrpSpPr/>
            <p:nvPr/>
          </p:nvGrpSpPr>
          <p:grpSpPr>
            <a:xfrm>
              <a:off x="6558050" y="2367148"/>
              <a:ext cx="2080492" cy="2290234"/>
              <a:chOff x="6163773" y="2787475"/>
              <a:chExt cx="2080492" cy="2290234"/>
            </a:xfrm>
          </p:grpSpPr>
          <p:sp>
            <p:nvSpPr>
              <p:cNvPr id="17" name="Rectangle: Rounded Corners 16">
                <a:extLst>
                  <a:ext uri="{FF2B5EF4-FFF2-40B4-BE49-F238E27FC236}">
                    <a16:creationId xmlns:a16="http://schemas.microsoft.com/office/drawing/2014/main" id="{51BCDC5D-C172-40C0-ABDE-10A2EEDF557F}"/>
                  </a:ext>
                </a:extLst>
              </p:cNvPr>
              <p:cNvSpPr/>
              <p:nvPr/>
            </p:nvSpPr>
            <p:spPr bwMode="auto">
              <a:xfrm>
                <a:off x="6163773" y="4032117"/>
                <a:ext cx="1593211" cy="374571"/>
              </a:xfrm>
              <a:prstGeom prst="roundRect">
                <a:avLst/>
              </a:prstGeom>
              <a:solidFill>
                <a:schemeClr val="accent1">
                  <a:alpha val="85000"/>
                </a:schemeClr>
              </a:solidFill>
              <a:ln w="381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Times New Roman" pitchFamily="18" charset="0"/>
                </a:endParaRPr>
              </a:p>
            </p:txBody>
          </p:sp>
          <p:sp>
            <p:nvSpPr>
              <p:cNvPr id="18" name="Rectangle: Rounded Corners 17">
                <a:extLst>
                  <a:ext uri="{FF2B5EF4-FFF2-40B4-BE49-F238E27FC236}">
                    <a16:creationId xmlns:a16="http://schemas.microsoft.com/office/drawing/2014/main" id="{8B5BD640-9B3F-4557-90BF-D8C41F39DDBE}"/>
                  </a:ext>
                </a:extLst>
              </p:cNvPr>
              <p:cNvSpPr/>
              <p:nvPr/>
            </p:nvSpPr>
            <p:spPr bwMode="auto">
              <a:xfrm>
                <a:off x="6163773" y="3390592"/>
                <a:ext cx="1593211" cy="374571"/>
              </a:xfrm>
              <a:prstGeom prst="roundRect">
                <a:avLst/>
              </a:prstGeom>
              <a:solidFill>
                <a:schemeClr val="accent1">
                  <a:alpha val="85000"/>
                </a:schemeClr>
              </a:solidFill>
              <a:ln w="381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Times New Roman" pitchFamily="18" charset="0"/>
                </a:endParaRPr>
              </a:p>
            </p:txBody>
          </p:sp>
          <p:sp>
            <p:nvSpPr>
              <p:cNvPr id="19" name="Rectangle: Rounded Corners 18">
                <a:extLst>
                  <a:ext uri="{FF2B5EF4-FFF2-40B4-BE49-F238E27FC236}">
                    <a16:creationId xmlns:a16="http://schemas.microsoft.com/office/drawing/2014/main" id="{8E5D8353-F01B-42A3-950A-097AFE8C21E2}"/>
                  </a:ext>
                </a:extLst>
              </p:cNvPr>
              <p:cNvSpPr/>
              <p:nvPr/>
            </p:nvSpPr>
            <p:spPr bwMode="auto">
              <a:xfrm>
                <a:off x="6163773" y="2787475"/>
                <a:ext cx="1593211" cy="374571"/>
              </a:xfrm>
              <a:prstGeom prst="roundRect">
                <a:avLst/>
              </a:prstGeom>
              <a:solidFill>
                <a:schemeClr val="accent1">
                  <a:alpha val="85000"/>
                </a:schemeClr>
              </a:solidFill>
              <a:ln w="381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Times New Roman" pitchFamily="18" charset="0"/>
                </a:endParaRPr>
              </a:p>
            </p:txBody>
          </p:sp>
          <p:sp>
            <p:nvSpPr>
              <p:cNvPr id="30" name="Rectangle: Rounded Corners 29">
                <a:extLst>
                  <a:ext uri="{FF2B5EF4-FFF2-40B4-BE49-F238E27FC236}">
                    <a16:creationId xmlns:a16="http://schemas.microsoft.com/office/drawing/2014/main" id="{216F5515-A4C8-4187-B138-3EE56B46722A}"/>
                  </a:ext>
                </a:extLst>
              </p:cNvPr>
              <p:cNvSpPr/>
              <p:nvPr/>
            </p:nvSpPr>
            <p:spPr bwMode="auto">
              <a:xfrm>
                <a:off x="6163773" y="4703138"/>
                <a:ext cx="1593211" cy="374571"/>
              </a:xfrm>
              <a:prstGeom prst="roundRect">
                <a:avLst/>
              </a:prstGeom>
              <a:solidFill>
                <a:schemeClr val="accent1">
                  <a:alpha val="85000"/>
                </a:schemeClr>
              </a:solidFill>
              <a:ln w="381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Times New Roman" pitchFamily="18" charset="0"/>
                </a:endParaRPr>
              </a:p>
            </p:txBody>
          </p:sp>
          <p:sp>
            <p:nvSpPr>
              <p:cNvPr id="10" name="Rectangle 9">
                <a:extLst>
                  <a:ext uri="{FF2B5EF4-FFF2-40B4-BE49-F238E27FC236}">
                    <a16:creationId xmlns:a16="http://schemas.microsoft.com/office/drawing/2014/main" id="{DAE37AE8-AC86-469F-AED9-81102B827DFA}"/>
                  </a:ext>
                </a:extLst>
              </p:cNvPr>
              <p:cNvSpPr/>
              <p:nvPr/>
            </p:nvSpPr>
            <p:spPr>
              <a:xfrm>
                <a:off x="6393469" y="4051967"/>
                <a:ext cx="1136850" cy="359543"/>
              </a:xfrm>
              <a:prstGeom prst="rect">
                <a:avLst/>
              </a:prstGeom>
              <a:noFill/>
            </p:spPr>
            <p:txBody>
              <a:bodyPr wrap="none" lIns="91440" tIns="45720" rIns="91440" bIns="45720">
                <a:spAutoFit/>
              </a:bodyPr>
              <a:lstStyle/>
              <a:p>
                <a:pPr algn="ctr"/>
                <a:r>
                  <a:rPr lang="en-US" sz="2200" b="0" cap="none" spc="0" dirty="0">
                    <a:ln w="0"/>
                    <a:solidFill>
                      <a:schemeClr val="bg1"/>
                    </a:solidFill>
                    <a:latin typeface="Calibri" panose="020F0502020204030204" pitchFamily="34" charset="0"/>
                    <a:cs typeface="Calibri" panose="020F0502020204030204" pitchFamily="34" charset="0"/>
                  </a:rPr>
                  <a:t>Mobility</a:t>
                </a:r>
              </a:p>
            </p:txBody>
          </p:sp>
          <p:sp>
            <p:nvSpPr>
              <p:cNvPr id="12" name="Rectangle 11">
                <a:extLst>
                  <a:ext uri="{FF2B5EF4-FFF2-40B4-BE49-F238E27FC236}">
                    <a16:creationId xmlns:a16="http://schemas.microsoft.com/office/drawing/2014/main" id="{BE9DB76B-8C76-4B2D-A4E0-468A327896D7}"/>
                  </a:ext>
                </a:extLst>
              </p:cNvPr>
              <p:cNvSpPr/>
              <p:nvPr/>
            </p:nvSpPr>
            <p:spPr>
              <a:xfrm>
                <a:off x="6163773" y="4713380"/>
                <a:ext cx="1577333" cy="359543"/>
              </a:xfrm>
              <a:prstGeom prst="rect">
                <a:avLst/>
              </a:prstGeom>
              <a:noFill/>
            </p:spPr>
            <p:txBody>
              <a:bodyPr wrap="square" lIns="91440" tIns="45720" rIns="91440" bIns="45720">
                <a:spAutoFit/>
              </a:bodyPr>
              <a:lstStyle/>
              <a:p>
                <a:pPr algn="ctr"/>
                <a:r>
                  <a:rPr lang="en-US" sz="2200" b="0" cap="none" spc="0" dirty="0">
                    <a:ln w="0"/>
                    <a:solidFill>
                      <a:schemeClr val="bg1"/>
                    </a:solidFill>
                    <a:latin typeface="Calibri" panose="020F0502020204030204" pitchFamily="34" charset="0"/>
                    <a:cs typeface="Calibri" panose="020F0502020204030204" pitchFamily="34" charset="0"/>
                  </a:rPr>
                  <a:t>Road Class</a:t>
                </a:r>
              </a:p>
            </p:txBody>
          </p:sp>
          <p:sp>
            <p:nvSpPr>
              <p:cNvPr id="14" name="Rectangle 13">
                <a:extLst>
                  <a:ext uri="{FF2B5EF4-FFF2-40B4-BE49-F238E27FC236}">
                    <a16:creationId xmlns:a16="http://schemas.microsoft.com/office/drawing/2014/main" id="{9BC4F061-7858-4B67-978B-5026E8A499D0}"/>
                  </a:ext>
                </a:extLst>
              </p:cNvPr>
              <p:cNvSpPr/>
              <p:nvPr/>
            </p:nvSpPr>
            <p:spPr>
              <a:xfrm>
                <a:off x="6467665" y="2789771"/>
                <a:ext cx="883127" cy="359543"/>
              </a:xfrm>
              <a:prstGeom prst="rect">
                <a:avLst/>
              </a:prstGeom>
              <a:noFill/>
            </p:spPr>
            <p:txBody>
              <a:bodyPr wrap="none" lIns="91440" tIns="45720" rIns="91440" bIns="45720">
                <a:spAutoFit/>
              </a:bodyPr>
              <a:lstStyle/>
              <a:p>
                <a:pPr algn="ctr"/>
                <a:r>
                  <a:rPr lang="en-US" sz="2200" dirty="0">
                    <a:ln w="0"/>
                    <a:solidFill>
                      <a:schemeClr val="bg1"/>
                    </a:solidFill>
                    <a:latin typeface="Calibri" panose="020F0502020204030204" pitchFamily="34" charset="0"/>
                    <a:cs typeface="Calibri" panose="020F0502020204030204" pitchFamily="34" charset="0"/>
                  </a:rPr>
                  <a:t>Traffic</a:t>
                </a:r>
                <a:endParaRPr lang="en-US" sz="2200" b="0" cap="none" spc="0" dirty="0">
                  <a:ln w="0"/>
                  <a:solidFill>
                    <a:schemeClr val="bg1"/>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814B6A95-ABBE-4E1D-806A-E34CA8C66445}"/>
                  </a:ext>
                </a:extLst>
              </p:cNvPr>
              <p:cNvSpPr/>
              <p:nvPr/>
            </p:nvSpPr>
            <p:spPr>
              <a:xfrm>
                <a:off x="6469722" y="3396296"/>
                <a:ext cx="986231" cy="359543"/>
              </a:xfrm>
              <a:prstGeom prst="rect">
                <a:avLst/>
              </a:prstGeom>
              <a:noFill/>
            </p:spPr>
            <p:txBody>
              <a:bodyPr wrap="none" lIns="91440" tIns="45720" rIns="91440" bIns="45720">
                <a:spAutoFit/>
              </a:bodyPr>
              <a:lstStyle/>
              <a:p>
                <a:pPr algn="ctr"/>
                <a:r>
                  <a:rPr lang="en-US" sz="2200" b="0" cap="none" spc="0" dirty="0">
                    <a:ln w="0"/>
                    <a:solidFill>
                      <a:schemeClr val="bg1"/>
                    </a:solidFill>
                    <a:latin typeface="Calibri" panose="020F0502020204030204" pitchFamily="34" charset="0"/>
                    <a:cs typeface="Calibri" panose="020F0502020204030204" pitchFamily="34" charset="0"/>
                  </a:rPr>
                  <a:t>Freight</a:t>
                </a:r>
              </a:p>
            </p:txBody>
          </p:sp>
          <p:sp>
            <p:nvSpPr>
              <p:cNvPr id="4" name="Arrow: Down 3">
                <a:extLst>
                  <a:ext uri="{FF2B5EF4-FFF2-40B4-BE49-F238E27FC236}">
                    <a16:creationId xmlns:a16="http://schemas.microsoft.com/office/drawing/2014/main" id="{84E35B82-F6E0-469D-B0B4-1D21886CCEB5}"/>
                  </a:ext>
                </a:extLst>
              </p:cNvPr>
              <p:cNvSpPr/>
              <p:nvPr/>
            </p:nvSpPr>
            <p:spPr bwMode="auto">
              <a:xfrm>
                <a:off x="7930501" y="4070207"/>
                <a:ext cx="313764" cy="385483"/>
              </a:xfrm>
              <a:prstGeom prst="downArrow">
                <a:avLst/>
              </a:prstGeom>
              <a:no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
            <p:nvSpPr>
              <p:cNvPr id="21" name="Arrow: Down 20">
                <a:extLst>
                  <a:ext uri="{FF2B5EF4-FFF2-40B4-BE49-F238E27FC236}">
                    <a16:creationId xmlns:a16="http://schemas.microsoft.com/office/drawing/2014/main" id="{462BFEB3-1C33-4E3B-9D44-2E974FD8CB56}"/>
                  </a:ext>
                </a:extLst>
              </p:cNvPr>
              <p:cNvSpPr/>
              <p:nvPr/>
            </p:nvSpPr>
            <p:spPr bwMode="auto">
              <a:xfrm rot="10800000">
                <a:off x="7930501" y="2803303"/>
                <a:ext cx="313764" cy="385483"/>
              </a:xfrm>
              <a:prstGeom prst="downArrow">
                <a:avLst/>
              </a:prstGeom>
              <a:noFill/>
              <a:ln w="38100"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
            <p:nvSpPr>
              <p:cNvPr id="22" name="Arrow: Down 21">
                <a:extLst>
                  <a:ext uri="{FF2B5EF4-FFF2-40B4-BE49-F238E27FC236}">
                    <a16:creationId xmlns:a16="http://schemas.microsoft.com/office/drawing/2014/main" id="{B9B5835D-941D-4BEA-AF73-977A3ED2B8A2}"/>
                  </a:ext>
                </a:extLst>
              </p:cNvPr>
              <p:cNvSpPr/>
              <p:nvPr/>
            </p:nvSpPr>
            <p:spPr bwMode="auto">
              <a:xfrm rot="10800000">
                <a:off x="7930501" y="3399051"/>
                <a:ext cx="313764" cy="385483"/>
              </a:xfrm>
              <a:prstGeom prst="downArrow">
                <a:avLst/>
              </a:prstGeom>
              <a:noFill/>
              <a:ln w="38100"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grpSp>
        <p:pic>
          <p:nvPicPr>
            <p:cNvPr id="1068" name="Picture 44" descr="Related image">
              <a:extLst>
                <a:ext uri="{FF2B5EF4-FFF2-40B4-BE49-F238E27FC236}">
                  <a16:creationId xmlns:a16="http://schemas.microsoft.com/office/drawing/2014/main" id="{3C8A928E-CA58-43D8-8AB7-11FE685FAE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67256" y="4311935"/>
              <a:ext cx="484979" cy="4433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8A33B4EE-349C-4C25-B963-F6D857FA9A85}"/>
              </a:ext>
            </a:extLst>
          </p:cNvPr>
          <p:cNvGrpSpPr/>
          <p:nvPr/>
        </p:nvGrpSpPr>
        <p:grpSpPr>
          <a:xfrm>
            <a:off x="352864" y="1883484"/>
            <a:ext cx="3191778" cy="2875463"/>
            <a:chOff x="1380222" y="997166"/>
            <a:chExt cx="3191778" cy="2875463"/>
          </a:xfrm>
        </p:grpSpPr>
        <p:grpSp>
          <p:nvGrpSpPr>
            <p:cNvPr id="65" name="Group 64">
              <a:extLst>
                <a:ext uri="{FF2B5EF4-FFF2-40B4-BE49-F238E27FC236}">
                  <a16:creationId xmlns:a16="http://schemas.microsoft.com/office/drawing/2014/main" id="{6BE57513-CBAF-4154-9FBC-E49688496D56}"/>
                </a:ext>
              </a:extLst>
            </p:cNvPr>
            <p:cNvGrpSpPr/>
            <p:nvPr/>
          </p:nvGrpSpPr>
          <p:grpSpPr>
            <a:xfrm>
              <a:off x="1703713" y="1353613"/>
              <a:ext cx="2868287" cy="2519016"/>
              <a:chOff x="1981200" y="4037349"/>
              <a:chExt cx="2272113" cy="2215413"/>
            </a:xfrm>
          </p:grpSpPr>
          <p:grpSp>
            <p:nvGrpSpPr>
              <p:cNvPr id="63" name="Group 62">
                <a:extLst>
                  <a:ext uri="{FF2B5EF4-FFF2-40B4-BE49-F238E27FC236}">
                    <a16:creationId xmlns:a16="http://schemas.microsoft.com/office/drawing/2014/main" id="{08998A2A-B17B-4620-ACF7-A64F16310C0F}"/>
                  </a:ext>
                </a:extLst>
              </p:cNvPr>
              <p:cNvGrpSpPr/>
              <p:nvPr/>
            </p:nvGrpSpPr>
            <p:grpSpPr>
              <a:xfrm>
                <a:off x="1981200" y="4498435"/>
                <a:ext cx="2197962" cy="1754327"/>
                <a:chOff x="1981200" y="4498435"/>
                <a:chExt cx="2197962" cy="1754327"/>
              </a:xfrm>
            </p:grpSpPr>
            <p:sp>
              <p:nvSpPr>
                <p:cNvPr id="20" name="Rectangle 19">
                  <a:extLst>
                    <a:ext uri="{FF2B5EF4-FFF2-40B4-BE49-F238E27FC236}">
                      <a16:creationId xmlns:a16="http://schemas.microsoft.com/office/drawing/2014/main" id="{6FCEA14B-5A1B-4910-8B36-B575DEBE04D2}"/>
                    </a:ext>
                  </a:extLst>
                </p:cNvPr>
                <p:cNvSpPr/>
                <p:nvPr/>
              </p:nvSpPr>
              <p:spPr bwMode="auto">
                <a:xfrm>
                  <a:off x="1981200" y="5470181"/>
                  <a:ext cx="365999" cy="782581"/>
                </a:xfrm>
                <a:prstGeom prst="rect">
                  <a:avLst/>
                </a:prstGeom>
                <a:noFill/>
                <a:ln w="381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
              <p:nvSpPr>
                <p:cNvPr id="35" name="Rectangle 34">
                  <a:extLst>
                    <a:ext uri="{FF2B5EF4-FFF2-40B4-BE49-F238E27FC236}">
                      <a16:creationId xmlns:a16="http://schemas.microsoft.com/office/drawing/2014/main" id="{6624E0BE-AD9E-4F51-A0DE-CC4F37DFC7CA}"/>
                    </a:ext>
                  </a:extLst>
                </p:cNvPr>
                <p:cNvSpPr/>
                <p:nvPr/>
              </p:nvSpPr>
              <p:spPr bwMode="auto">
                <a:xfrm>
                  <a:off x="2349439" y="5329124"/>
                  <a:ext cx="365999" cy="923638"/>
                </a:xfrm>
                <a:prstGeom prst="rect">
                  <a:avLst/>
                </a:prstGeom>
                <a:noFill/>
                <a:ln w="381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
              <p:nvSpPr>
                <p:cNvPr id="36" name="Rectangle 35">
                  <a:extLst>
                    <a:ext uri="{FF2B5EF4-FFF2-40B4-BE49-F238E27FC236}">
                      <a16:creationId xmlns:a16="http://schemas.microsoft.com/office/drawing/2014/main" id="{33FD4D76-3203-40C7-B998-83B78DA8F3B5}"/>
                    </a:ext>
                  </a:extLst>
                </p:cNvPr>
                <p:cNvSpPr/>
                <p:nvPr/>
              </p:nvSpPr>
              <p:spPr bwMode="auto">
                <a:xfrm>
                  <a:off x="2714840" y="5241864"/>
                  <a:ext cx="365999" cy="1010898"/>
                </a:xfrm>
                <a:prstGeom prst="rect">
                  <a:avLst/>
                </a:prstGeom>
                <a:noFill/>
                <a:ln w="381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
              <p:nvSpPr>
                <p:cNvPr id="37" name="Rectangle 36">
                  <a:extLst>
                    <a:ext uri="{FF2B5EF4-FFF2-40B4-BE49-F238E27FC236}">
                      <a16:creationId xmlns:a16="http://schemas.microsoft.com/office/drawing/2014/main" id="{CD4CA4B8-F3EE-4937-A53B-39ACFC8605C5}"/>
                    </a:ext>
                  </a:extLst>
                </p:cNvPr>
                <p:cNvSpPr/>
                <p:nvPr/>
              </p:nvSpPr>
              <p:spPr bwMode="auto">
                <a:xfrm>
                  <a:off x="3080839" y="4988762"/>
                  <a:ext cx="365999" cy="1263999"/>
                </a:xfrm>
                <a:prstGeom prst="rect">
                  <a:avLst/>
                </a:prstGeom>
                <a:noFill/>
                <a:ln w="381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
              <p:nvSpPr>
                <p:cNvPr id="38" name="Rectangle 37">
                  <a:extLst>
                    <a:ext uri="{FF2B5EF4-FFF2-40B4-BE49-F238E27FC236}">
                      <a16:creationId xmlns:a16="http://schemas.microsoft.com/office/drawing/2014/main" id="{4F61B542-94B3-47F6-8ADD-376A8FABBCCB}"/>
                    </a:ext>
                  </a:extLst>
                </p:cNvPr>
                <p:cNvSpPr/>
                <p:nvPr/>
              </p:nvSpPr>
              <p:spPr bwMode="auto">
                <a:xfrm>
                  <a:off x="3446240" y="4749578"/>
                  <a:ext cx="365999" cy="1503183"/>
                </a:xfrm>
                <a:prstGeom prst="rect">
                  <a:avLst/>
                </a:prstGeom>
                <a:noFill/>
                <a:ln w="381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
              <p:nvSpPr>
                <p:cNvPr id="39" name="Rectangle 38">
                  <a:extLst>
                    <a:ext uri="{FF2B5EF4-FFF2-40B4-BE49-F238E27FC236}">
                      <a16:creationId xmlns:a16="http://schemas.microsoft.com/office/drawing/2014/main" id="{30EA2D97-E74A-498D-85BB-615CF255D0F8}"/>
                    </a:ext>
                  </a:extLst>
                </p:cNvPr>
                <p:cNvSpPr/>
                <p:nvPr/>
              </p:nvSpPr>
              <p:spPr bwMode="auto">
                <a:xfrm>
                  <a:off x="3813163" y="4498435"/>
                  <a:ext cx="365999" cy="1754326"/>
                </a:xfrm>
                <a:prstGeom prst="rect">
                  <a:avLst/>
                </a:prstGeom>
                <a:noFill/>
                <a:ln w="381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pitchFamily="18" charset="0"/>
                  </a:endParaRPr>
                </a:p>
              </p:txBody>
            </p:sp>
          </p:grpSp>
          <p:grpSp>
            <p:nvGrpSpPr>
              <p:cNvPr id="64" name="Group 63">
                <a:extLst>
                  <a:ext uri="{FF2B5EF4-FFF2-40B4-BE49-F238E27FC236}">
                    <a16:creationId xmlns:a16="http://schemas.microsoft.com/office/drawing/2014/main" id="{E80F3A04-78FB-4407-AF8B-6B8E9B018BF1}"/>
                  </a:ext>
                </a:extLst>
              </p:cNvPr>
              <p:cNvGrpSpPr/>
              <p:nvPr/>
            </p:nvGrpSpPr>
            <p:grpSpPr>
              <a:xfrm>
                <a:off x="2008423" y="4037349"/>
                <a:ext cx="2244890" cy="804174"/>
                <a:chOff x="1961350" y="3945404"/>
                <a:chExt cx="2244890" cy="804174"/>
              </a:xfrm>
            </p:grpSpPr>
            <p:cxnSp>
              <p:nvCxnSpPr>
                <p:cNvPr id="55" name="Straight Arrow Connector 54">
                  <a:extLst>
                    <a:ext uri="{FF2B5EF4-FFF2-40B4-BE49-F238E27FC236}">
                      <a16:creationId xmlns:a16="http://schemas.microsoft.com/office/drawing/2014/main" id="{3884DE6C-9926-4F5C-A06F-6301FA601D16}"/>
                    </a:ext>
                  </a:extLst>
                </p:cNvPr>
                <p:cNvCxnSpPr/>
                <p:nvPr/>
              </p:nvCxnSpPr>
              <p:spPr bwMode="auto">
                <a:xfrm flipV="1">
                  <a:off x="3048000" y="3945404"/>
                  <a:ext cx="1158240" cy="672880"/>
                </a:xfrm>
                <a:prstGeom prst="straightConnector1">
                  <a:avLst/>
                </a:prstGeom>
                <a:noFill/>
                <a:ln w="44450" cap="flat" cmpd="sng" algn="ctr">
                  <a:solidFill>
                    <a:schemeClr val="accent1"/>
                  </a:solidFill>
                  <a:prstDash val="solid"/>
                  <a:round/>
                  <a:headEnd type="none" w="med" len="med"/>
                  <a:tailEnd type="triangle"/>
                </a:ln>
                <a:effectLst/>
              </p:spPr>
            </p:cxnSp>
            <p:cxnSp>
              <p:nvCxnSpPr>
                <p:cNvPr id="59" name="Straight Connector 58">
                  <a:extLst>
                    <a:ext uri="{FF2B5EF4-FFF2-40B4-BE49-F238E27FC236}">
                      <a16:creationId xmlns:a16="http://schemas.microsoft.com/office/drawing/2014/main" id="{568F283F-37A7-4A6B-AB94-F2E6A036D621}"/>
                    </a:ext>
                  </a:extLst>
                </p:cNvPr>
                <p:cNvCxnSpPr>
                  <a:cxnSpLocks/>
                </p:cNvCxnSpPr>
                <p:nvPr/>
              </p:nvCxnSpPr>
              <p:spPr bwMode="auto">
                <a:xfrm flipH="1" flipV="1">
                  <a:off x="2529091" y="4573664"/>
                  <a:ext cx="535854" cy="38952"/>
                </a:xfrm>
                <a:prstGeom prst="line">
                  <a:avLst/>
                </a:prstGeom>
                <a:noFill/>
                <a:ln w="44450" cap="flat" cmpd="sng" algn="ctr">
                  <a:solidFill>
                    <a:schemeClr val="accent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B6E5293B-5C02-4595-B8D2-FC44D0966118}"/>
                    </a:ext>
                  </a:extLst>
                </p:cNvPr>
                <p:cNvCxnSpPr>
                  <a:cxnSpLocks/>
                </p:cNvCxnSpPr>
                <p:nvPr/>
              </p:nvCxnSpPr>
              <p:spPr bwMode="auto">
                <a:xfrm flipH="1">
                  <a:off x="1961350" y="4574857"/>
                  <a:ext cx="571544" cy="174721"/>
                </a:xfrm>
                <a:prstGeom prst="line">
                  <a:avLst/>
                </a:prstGeom>
                <a:noFill/>
                <a:ln w="44450" cap="flat" cmpd="sng" algn="ctr">
                  <a:solidFill>
                    <a:schemeClr val="accent1"/>
                  </a:solidFill>
                  <a:prstDash val="solid"/>
                  <a:round/>
                  <a:headEnd type="none" w="med" len="med"/>
                  <a:tailEnd type="none" w="med" len="med"/>
                </a:ln>
                <a:effectLst/>
              </p:spPr>
            </p:cxnSp>
          </p:grpSp>
        </p:grpSp>
        <p:pic>
          <p:nvPicPr>
            <p:cNvPr id="1026" name="Picture 2" descr="Image result for population">
              <a:extLst>
                <a:ext uri="{FF2B5EF4-FFF2-40B4-BE49-F238E27FC236}">
                  <a16:creationId xmlns:a16="http://schemas.microsoft.com/office/drawing/2014/main" id="{06128F3A-4F92-4545-91C7-C2E4E4CD50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4064" y="3228788"/>
              <a:ext cx="357437" cy="35743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Image result for education">
              <a:extLst>
                <a:ext uri="{FF2B5EF4-FFF2-40B4-BE49-F238E27FC236}">
                  <a16:creationId xmlns:a16="http://schemas.microsoft.com/office/drawing/2014/main" id="{57A19019-31CE-4F30-AAAD-BCBA5E4D2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266" y="3134853"/>
              <a:ext cx="313129" cy="45137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Image result for shopping cart">
              <a:extLst>
                <a:ext uri="{FF2B5EF4-FFF2-40B4-BE49-F238E27FC236}">
                  <a16:creationId xmlns:a16="http://schemas.microsoft.com/office/drawing/2014/main" id="{8B35DCE2-587A-426B-87CE-14155649AD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8979" y="3205303"/>
              <a:ext cx="404406" cy="404406"/>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2" descr="Image result for support">
              <a:extLst>
                <a:ext uri="{FF2B5EF4-FFF2-40B4-BE49-F238E27FC236}">
                  <a16:creationId xmlns:a16="http://schemas.microsoft.com/office/drawing/2014/main" id="{68D5C661-B245-43F9-A8F1-3080AEC75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196" y="3145533"/>
              <a:ext cx="487113" cy="48711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lated image">
              <a:extLst>
                <a:ext uri="{FF2B5EF4-FFF2-40B4-BE49-F238E27FC236}">
                  <a16:creationId xmlns:a16="http://schemas.microsoft.com/office/drawing/2014/main" id="{25F85FA8-EBCF-41EA-A3D1-0B0B4F8183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0032" y="3223689"/>
              <a:ext cx="308820" cy="32875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6" descr="Related image">
              <a:extLst>
                <a:ext uri="{FF2B5EF4-FFF2-40B4-BE49-F238E27FC236}">
                  <a16:creationId xmlns:a16="http://schemas.microsoft.com/office/drawing/2014/main" id="{80A92504-4EF0-4906-B6EC-31744AAC37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7315" y="3205303"/>
              <a:ext cx="334953" cy="334953"/>
            </a:xfrm>
            <a:prstGeom prst="rect">
              <a:avLst/>
            </a:prstGeom>
            <a:noFill/>
            <a:extLst>
              <a:ext uri="{909E8E84-426E-40DD-AFC4-6F175D3DCCD1}">
                <a14:hiddenFill xmlns:a14="http://schemas.microsoft.com/office/drawing/2010/main">
                  <a:solidFill>
                    <a:srgbClr val="FFFFFF"/>
                  </a:solidFill>
                </a14:hiddenFill>
              </a:ext>
            </a:extLst>
          </p:spPr>
        </p:pic>
        <p:sp>
          <p:nvSpPr>
            <p:cNvPr id="103" name="Rectangle 102">
              <a:extLst>
                <a:ext uri="{FF2B5EF4-FFF2-40B4-BE49-F238E27FC236}">
                  <a16:creationId xmlns:a16="http://schemas.microsoft.com/office/drawing/2014/main" id="{082DEF31-D69D-4C5C-A2BB-BAB85D57FF78}"/>
                </a:ext>
              </a:extLst>
            </p:cNvPr>
            <p:cNvSpPr/>
            <p:nvPr/>
          </p:nvSpPr>
          <p:spPr>
            <a:xfrm>
              <a:off x="1380222" y="997166"/>
              <a:ext cx="3015890" cy="400110"/>
            </a:xfrm>
            <a:prstGeom prst="rect">
              <a:avLst/>
            </a:prstGeom>
            <a:noFill/>
          </p:spPr>
          <p:txBody>
            <a:bodyPr wrap="none" lIns="91440" tIns="45720" rIns="91440" bIns="45720">
              <a:spAutoFit/>
            </a:bodyPr>
            <a:lstStyle/>
            <a:p>
              <a:pPr algn="ctr"/>
              <a:r>
                <a:rPr lang="en-US" sz="2000" b="0" cap="none" spc="0" dirty="0">
                  <a:ln w="0"/>
                  <a:solidFill>
                    <a:schemeClr val="accent1"/>
                  </a:solidFill>
                </a:rPr>
                <a:t>ECONOMIC </a:t>
              </a:r>
              <a:r>
                <a:rPr lang="en-US" sz="2000" dirty="0">
                  <a:ln w="0"/>
                  <a:solidFill>
                    <a:schemeClr val="accent1"/>
                  </a:solidFill>
                </a:rPr>
                <a:t>DEVELOPMENT</a:t>
              </a:r>
              <a:endParaRPr lang="en-US" sz="2000" b="0" cap="none" spc="0" dirty="0">
                <a:ln w="0"/>
                <a:solidFill>
                  <a:schemeClr val="accent1"/>
                </a:solidFill>
              </a:endParaRPr>
            </a:p>
          </p:txBody>
        </p:sp>
      </p:grpSp>
    </p:spTree>
    <p:extLst>
      <p:ext uri="{BB962C8B-B14F-4D97-AF65-F5344CB8AC3E}">
        <p14:creationId xmlns:p14="http://schemas.microsoft.com/office/powerpoint/2010/main" val="4044101723"/>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C38754-D34A-44FF-B5F7-BBD5F3397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71" y="857249"/>
            <a:ext cx="8864929" cy="5736131"/>
          </a:xfrm>
          <a:prstGeom prst="rect">
            <a:avLst/>
          </a:prstGeom>
        </p:spPr>
      </p:pic>
      <p:sp>
        <p:nvSpPr>
          <p:cNvPr id="2" name="Footer Placeholder 1">
            <a:extLst>
              <a:ext uri="{FF2B5EF4-FFF2-40B4-BE49-F238E27FC236}">
                <a16:creationId xmlns:a16="http://schemas.microsoft.com/office/drawing/2014/main" id="{4768BB77-A727-4A39-81A8-2D0919B8B6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560E2F-14B1-406B-BD3C-393901516E39}"/>
              </a:ext>
            </a:extLst>
          </p:cNvPr>
          <p:cNvSpPr>
            <a:spLocks noGrp="1"/>
          </p:cNvSpPr>
          <p:nvPr>
            <p:ph type="sldNum" sz="quarter" idx="12"/>
          </p:nvPr>
        </p:nvSpPr>
        <p:spPr/>
        <p:txBody>
          <a:bodyPr/>
          <a:lstStyle/>
          <a:p>
            <a:fld id="{78320380-6AB6-4565-8F49-C48968FB1BAC}" type="slidenum">
              <a:rPr lang="en-US" smtClean="0"/>
              <a:t>24</a:t>
            </a:fld>
            <a:endParaRPr lang="en-US"/>
          </a:p>
        </p:txBody>
      </p:sp>
    </p:spTree>
    <p:extLst>
      <p:ext uri="{BB962C8B-B14F-4D97-AF65-F5344CB8AC3E}">
        <p14:creationId xmlns:p14="http://schemas.microsoft.com/office/powerpoint/2010/main" val="3425615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C38754-D34A-44FF-B5F7-BBD5F3397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8105"/>
            <a:ext cx="19800144" cy="12811859"/>
          </a:xfrm>
          <a:prstGeom prst="rect">
            <a:avLst/>
          </a:prstGeom>
        </p:spPr>
      </p:pic>
      <p:sp>
        <p:nvSpPr>
          <p:cNvPr id="2" name="Footer Placeholder 1">
            <a:extLst>
              <a:ext uri="{FF2B5EF4-FFF2-40B4-BE49-F238E27FC236}">
                <a16:creationId xmlns:a16="http://schemas.microsoft.com/office/drawing/2014/main" id="{6603566C-7B8C-4F8E-BF94-EF7E6D25E3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45571A-2FF3-46E9-8AF1-B2A2714F4F2A}"/>
              </a:ext>
            </a:extLst>
          </p:cNvPr>
          <p:cNvSpPr>
            <a:spLocks noGrp="1"/>
          </p:cNvSpPr>
          <p:nvPr>
            <p:ph type="sldNum" sz="quarter" idx="12"/>
          </p:nvPr>
        </p:nvSpPr>
        <p:spPr/>
        <p:txBody>
          <a:bodyPr/>
          <a:lstStyle/>
          <a:p>
            <a:fld id="{78320380-6AB6-4565-8F49-C48968FB1BAC}" type="slidenum">
              <a:rPr lang="en-US" smtClean="0"/>
              <a:t>25</a:t>
            </a:fld>
            <a:endParaRPr lang="en-US"/>
          </a:p>
        </p:txBody>
      </p:sp>
    </p:spTree>
    <p:extLst>
      <p:ext uri="{BB962C8B-B14F-4D97-AF65-F5344CB8AC3E}">
        <p14:creationId xmlns:p14="http://schemas.microsoft.com/office/powerpoint/2010/main" val="1229162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0FEF-ACCC-43BE-B5AA-63722A0CF50D}"/>
              </a:ext>
            </a:extLst>
          </p:cNvPr>
          <p:cNvSpPr>
            <a:spLocks noGrp="1"/>
          </p:cNvSpPr>
          <p:nvPr>
            <p:ph type="title" idx="4294967295"/>
          </p:nvPr>
        </p:nvSpPr>
        <p:spPr>
          <a:xfrm>
            <a:off x="457200" y="1188720"/>
            <a:ext cx="7886700" cy="444500"/>
          </a:xfrm>
          <a:prstGeom prst="rect">
            <a:avLst/>
          </a:prstGeom>
        </p:spPr>
        <p:txBody>
          <a:bodyPr>
            <a:normAutofit fontScale="90000"/>
          </a:bodyPr>
          <a:lstStyle/>
          <a:p>
            <a:r>
              <a:rPr lang="en-US" sz="3600" dirty="0"/>
              <a:t>Statewide</a:t>
            </a:r>
            <a:r>
              <a:rPr lang="en-US" sz="3200" dirty="0"/>
              <a:t> map</a:t>
            </a:r>
          </a:p>
        </p:txBody>
      </p:sp>
      <p:pic>
        <p:nvPicPr>
          <p:cNvPr id="4" name="Picture 3">
            <a:extLst>
              <a:ext uri="{FF2B5EF4-FFF2-40B4-BE49-F238E27FC236}">
                <a16:creationId xmlns:a16="http://schemas.microsoft.com/office/drawing/2014/main" id="{D5DF6516-F0E3-46C3-A665-C26CDA1662AA}"/>
              </a:ext>
            </a:extLst>
          </p:cNvPr>
          <p:cNvPicPr>
            <a:picLocks noChangeAspect="1"/>
          </p:cNvPicPr>
          <p:nvPr/>
        </p:nvPicPr>
        <p:blipFill>
          <a:blip r:embed="rId3"/>
          <a:stretch>
            <a:fillRect/>
          </a:stretch>
        </p:blipFill>
        <p:spPr>
          <a:xfrm>
            <a:off x="0" y="1815032"/>
            <a:ext cx="9144000" cy="4661968"/>
          </a:xfrm>
          <a:prstGeom prst="rect">
            <a:avLst/>
          </a:prstGeom>
        </p:spPr>
      </p:pic>
    </p:spTree>
    <p:extLst>
      <p:ext uri="{BB962C8B-B14F-4D97-AF65-F5344CB8AC3E}">
        <p14:creationId xmlns:p14="http://schemas.microsoft.com/office/powerpoint/2010/main" val="2246626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DF6516-F0E3-46C3-A665-C26CDA1662AA}"/>
              </a:ext>
            </a:extLst>
          </p:cNvPr>
          <p:cNvPicPr>
            <a:picLocks noChangeAspect="1"/>
          </p:cNvPicPr>
          <p:nvPr/>
        </p:nvPicPr>
        <p:blipFill rotWithShape="1">
          <a:blip r:embed="rId3"/>
          <a:srcRect l="32641" t="5589" r="30879" b="48766"/>
          <a:stretch/>
        </p:blipFill>
        <p:spPr>
          <a:xfrm>
            <a:off x="628650" y="1711380"/>
            <a:ext cx="8067675" cy="5146620"/>
          </a:xfrm>
          <a:prstGeom prst="rect">
            <a:avLst/>
          </a:prstGeom>
        </p:spPr>
      </p:pic>
      <p:sp>
        <p:nvSpPr>
          <p:cNvPr id="5" name="Title 1">
            <a:extLst>
              <a:ext uri="{FF2B5EF4-FFF2-40B4-BE49-F238E27FC236}">
                <a16:creationId xmlns:a16="http://schemas.microsoft.com/office/drawing/2014/main" id="{120328EB-657C-4383-9866-8AEC26F258F1}"/>
              </a:ext>
            </a:extLst>
          </p:cNvPr>
          <p:cNvSpPr txBox="1">
            <a:spLocks/>
          </p:cNvSpPr>
          <p:nvPr/>
        </p:nvSpPr>
        <p:spPr>
          <a:xfrm>
            <a:off x="457200" y="1188720"/>
            <a:ext cx="7886700" cy="444500"/>
          </a:xfrm>
          <a:prstGeom prst="rect">
            <a:avLst/>
          </a:prstGeom>
        </p:spPr>
        <p:txBody>
          <a:bodyPr>
            <a:normAutofit fontScale="8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a:t>Statewide</a:t>
            </a:r>
            <a:r>
              <a:rPr lang="en-US" sz="3200"/>
              <a:t> map</a:t>
            </a:r>
            <a:endParaRPr lang="en-US" sz="3200" dirty="0"/>
          </a:p>
        </p:txBody>
      </p:sp>
    </p:spTree>
    <p:extLst>
      <p:ext uri="{BB962C8B-B14F-4D97-AF65-F5344CB8AC3E}">
        <p14:creationId xmlns:p14="http://schemas.microsoft.com/office/powerpoint/2010/main" val="233720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692" y="4427673"/>
            <a:ext cx="2941125" cy="1555116"/>
          </a:xfrm>
        </p:spPr>
        <p:txBody>
          <a:bodyPr>
            <a:noAutofit/>
          </a:bodyPr>
          <a:lstStyle/>
          <a:p>
            <a:r>
              <a:rPr lang="en-US" sz="3600" dirty="0">
                <a:solidFill>
                  <a:schemeClr val="tx2"/>
                </a:solidFill>
                <a:ea typeface="Microsoft Sans Serif" panose="020B0604020202020204" pitchFamily="34" charset="0"/>
                <a:cs typeface="Microsoft Sans Serif" panose="020B0604020202020204" pitchFamily="34" charset="0"/>
              </a:rPr>
              <a:t>Project Prioritization Process</a:t>
            </a:r>
          </a:p>
        </p:txBody>
      </p:sp>
      <p:graphicFrame>
        <p:nvGraphicFramePr>
          <p:cNvPr id="5" name="Diagram 4"/>
          <p:cNvGraphicFramePr/>
          <p:nvPr>
            <p:extLst>
              <p:ext uri="{D42A27DB-BD31-4B8C-83A1-F6EECF244321}">
                <p14:modId xmlns:p14="http://schemas.microsoft.com/office/powerpoint/2010/main" val="2422116795"/>
              </p:ext>
            </p:extLst>
          </p:nvPr>
        </p:nvGraphicFramePr>
        <p:xfrm>
          <a:off x="4319855" y="1450076"/>
          <a:ext cx="2031897" cy="13981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3753906943"/>
              </p:ext>
            </p:extLst>
          </p:nvPr>
        </p:nvGraphicFramePr>
        <p:xfrm>
          <a:off x="4319855" y="2909212"/>
          <a:ext cx="2031897" cy="139815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extLst>
              <p:ext uri="{D42A27DB-BD31-4B8C-83A1-F6EECF244321}">
                <p14:modId xmlns:p14="http://schemas.microsoft.com/office/powerpoint/2010/main" val="2475847853"/>
              </p:ext>
            </p:extLst>
          </p:nvPr>
        </p:nvGraphicFramePr>
        <p:xfrm>
          <a:off x="4319855" y="4368348"/>
          <a:ext cx="2031897" cy="139815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TextBox 8"/>
          <p:cNvSpPr txBox="1"/>
          <p:nvPr/>
        </p:nvSpPr>
        <p:spPr>
          <a:xfrm>
            <a:off x="6206842" y="1479140"/>
            <a:ext cx="2632709" cy="1015663"/>
          </a:xfrm>
          <a:prstGeom prst="rect">
            <a:avLst/>
          </a:prstGeom>
          <a:noFill/>
        </p:spPr>
        <p:txBody>
          <a:bodyPr wrap="square" rtlCol="0">
            <a:spAutoFit/>
          </a:bodyPr>
          <a:lstStyle/>
          <a:p>
            <a:pPr algn="ctr"/>
            <a:r>
              <a:rPr lang="en-US" sz="2400" dirty="0">
                <a:solidFill>
                  <a:schemeClr val="accent1">
                    <a:lumMod val="75000"/>
                  </a:schemeClr>
                </a:solidFill>
              </a:rPr>
              <a:t>Good fit?</a:t>
            </a:r>
          </a:p>
          <a:p>
            <a:pPr algn="ctr"/>
            <a:r>
              <a:rPr lang="en-US" dirty="0"/>
              <a:t>(level of need based on prioritization score)</a:t>
            </a:r>
          </a:p>
        </p:txBody>
      </p:sp>
      <p:sp>
        <p:nvSpPr>
          <p:cNvPr id="10" name="TextBox 9"/>
          <p:cNvSpPr txBox="1"/>
          <p:nvPr/>
        </p:nvSpPr>
        <p:spPr>
          <a:xfrm>
            <a:off x="6206841" y="3121853"/>
            <a:ext cx="2632710" cy="738664"/>
          </a:xfrm>
          <a:prstGeom prst="rect">
            <a:avLst/>
          </a:prstGeom>
          <a:noFill/>
        </p:spPr>
        <p:txBody>
          <a:bodyPr wrap="square" rtlCol="0">
            <a:spAutoFit/>
          </a:bodyPr>
          <a:lstStyle/>
          <a:p>
            <a:pPr algn="ctr"/>
            <a:r>
              <a:rPr lang="en-US" sz="2400" dirty="0">
                <a:solidFill>
                  <a:schemeClr val="accent2">
                    <a:lumMod val="75000"/>
                  </a:schemeClr>
                </a:solidFill>
              </a:rPr>
              <a:t>Good value?</a:t>
            </a:r>
          </a:p>
          <a:p>
            <a:pPr algn="ctr"/>
            <a:r>
              <a:rPr lang="en-US" dirty="0"/>
              <a:t>(return on investment)</a:t>
            </a:r>
          </a:p>
        </p:txBody>
      </p:sp>
      <p:sp>
        <p:nvSpPr>
          <p:cNvPr id="11" name="TextBox 10"/>
          <p:cNvSpPr txBox="1"/>
          <p:nvPr/>
        </p:nvSpPr>
        <p:spPr>
          <a:xfrm>
            <a:off x="6061931" y="4545802"/>
            <a:ext cx="2922531" cy="1015663"/>
          </a:xfrm>
          <a:prstGeom prst="rect">
            <a:avLst/>
          </a:prstGeom>
          <a:noFill/>
        </p:spPr>
        <p:txBody>
          <a:bodyPr wrap="square" rtlCol="0">
            <a:spAutoFit/>
          </a:bodyPr>
          <a:lstStyle/>
          <a:p>
            <a:pPr algn="ctr"/>
            <a:r>
              <a:rPr lang="en-US" sz="2400" dirty="0">
                <a:solidFill>
                  <a:schemeClr val="accent5">
                    <a:lumMod val="75000"/>
                  </a:schemeClr>
                </a:solidFill>
              </a:rPr>
              <a:t>When can we deliver?</a:t>
            </a:r>
          </a:p>
          <a:p>
            <a:pPr algn="ctr"/>
            <a:r>
              <a:rPr lang="en-US" dirty="0"/>
              <a:t>(funding availability and development lead time)</a:t>
            </a:r>
          </a:p>
        </p:txBody>
      </p:sp>
      <p:grpSp>
        <p:nvGrpSpPr>
          <p:cNvPr id="12" name="Group 11"/>
          <p:cNvGrpSpPr/>
          <p:nvPr/>
        </p:nvGrpSpPr>
        <p:grpSpPr>
          <a:xfrm>
            <a:off x="1687145" y="1865599"/>
            <a:ext cx="2151430" cy="1130150"/>
            <a:chOff x="739356" y="3574712"/>
            <a:chExt cx="2748650" cy="1786622"/>
          </a:xfrm>
        </p:grpSpPr>
        <p:sp>
          <p:nvSpPr>
            <p:cNvPr id="13" name="Rounded Rectangle 12"/>
            <p:cNvSpPr/>
            <p:nvPr/>
          </p:nvSpPr>
          <p:spPr>
            <a:xfrm>
              <a:off x="739356" y="3574712"/>
              <a:ext cx="2748650" cy="1786622"/>
            </a:xfrm>
            <a:prstGeom prst="roundRect">
              <a:avLst/>
            </a:prstGeom>
            <a:solidFill>
              <a:schemeClr val="tx2"/>
            </a:solidFill>
          </p:spPr>
          <p:style>
            <a:lnRef idx="0">
              <a:schemeClr val="lt1">
                <a:hueOff val="0"/>
                <a:satOff val="0"/>
                <a:lumOff val="0"/>
                <a:alphaOff val="0"/>
              </a:schemeClr>
            </a:lnRef>
            <a:fillRef idx="3">
              <a:schemeClr val="accent3">
                <a:hueOff val="2710599"/>
                <a:satOff val="100000"/>
                <a:lumOff val="-14706"/>
                <a:alphaOff val="0"/>
              </a:schemeClr>
            </a:fillRef>
            <a:effectRef idx="3">
              <a:schemeClr val="accent3">
                <a:hueOff val="2710599"/>
                <a:satOff val="100000"/>
                <a:lumOff val="-14706"/>
                <a:alphaOff val="0"/>
              </a:schemeClr>
            </a:effectRef>
            <a:fontRef idx="minor">
              <a:schemeClr val="lt1"/>
            </a:fontRef>
          </p:style>
        </p:sp>
        <p:sp>
          <p:nvSpPr>
            <p:cNvPr id="14" name="Rounded Rectangle 4"/>
            <p:cNvSpPr txBox="1"/>
            <p:nvPr/>
          </p:nvSpPr>
          <p:spPr>
            <a:xfrm>
              <a:off x="826572" y="3661928"/>
              <a:ext cx="2574218" cy="16121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dirty="0"/>
                <a:t>Chartered projects from the Project Prioritization Tool</a:t>
              </a:r>
            </a:p>
          </p:txBody>
        </p:sp>
      </p:grpSp>
      <p:sp>
        <p:nvSpPr>
          <p:cNvPr id="3" name="Curved Left Arrow 2"/>
          <p:cNvSpPr/>
          <p:nvPr/>
        </p:nvSpPr>
        <p:spPr>
          <a:xfrm rot="16200000">
            <a:off x="3758605" y="8654"/>
            <a:ext cx="536246" cy="2898281"/>
          </a:xfrm>
          <a:prstGeom prst="curvedLef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nvGrpSpPr>
          <p:cNvPr id="15" name="Group 14">
            <a:extLst>
              <a:ext uri="{FF2B5EF4-FFF2-40B4-BE49-F238E27FC236}">
                <a16:creationId xmlns:a16="http://schemas.microsoft.com/office/drawing/2014/main" id="{7B3FD598-6004-45B8-B7A2-4D57DA3224DD}"/>
              </a:ext>
            </a:extLst>
          </p:cNvPr>
          <p:cNvGrpSpPr/>
          <p:nvPr/>
        </p:nvGrpSpPr>
        <p:grpSpPr>
          <a:xfrm>
            <a:off x="4341843" y="5738918"/>
            <a:ext cx="1997998" cy="940391"/>
            <a:chOff x="739356" y="3574712"/>
            <a:chExt cx="2748650" cy="1786622"/>
          </a:xfrm>
          <a:solidFill>
            <a:schemeClr val="tx2"/>
          </a:solidFill>
        </p:grpSpPr>
        <p:sp>
          <p:nvSpPr>
            <p:cNvPr id="16" name="Rounded Rectangle 12">
              <a:extLst>
                <a:ext uri="{FF2B5EF4-FFF2-40B4-BE49-F238E27FC236}">
                  <a16:creationId xmlns:a16="http://schemas.microsoft.com/office/drawing/2014/main" id="{515DCDAB-EEBD-48DC-856F-0E941EA03237}"/>
                </a:ext>
              </a:extLst>
            </p:cNvPr>
            <p:cNvSpPr/>
            <p:nvPr/>
          </p:nvSpPr>
          <p:spPr>
            <a:xfrm>
              <a:off x="739356" y="3574712"/>
              <a:ext cx="2748650" cy="1786622"/>
            </a:xfrm>
            <a:prstGeom prst="roundRect">
              <a:avLst/>
            </a:prstGeom>
            <a:grpFill/>
          </p:spPr>
          <p:style>
            <a:lnRef idx="0">
              <a:schemeClr val="lt1">
                <a:hueOff val="0"/>
                <a:satOff val="0"/>
                <a:lumOff val="0"/>
                <a:alphaOff val="0"/>
              </a:schemeClr>
            </a:lnRef>
            <a:fillRef idx="3">
              <a:schemeClr val="accent3">
                <a:hueOff val="2710599"/>
                <a:satOff val="100000"/>
                <a:lumOff val="-14706"/>
                <a:alphaOff val="0"/>
              </a:schemeClr>
            </a:fillRef>
            <a:effectRef idx="3">
              <a:schemeClr val="accent3">
                <a:hueOff val="2710599"/>
                <a:satOff val="100000"/>
                <a:lumOff val="-14706"/>
                <a:alphaOff val="0"/>
              </a:schemeClr>
            </a:effectRef>
            <a:fontRef idx="minor">
              <a:schemeClr val="lt1"/>
            </a:fontRef>
          </p:style>
        </p:sp>
        <p:sp>
          <p:nvSpPr>
            <p:cNvPr id="17" name="Rounded Rectangle 4">
              <a:extLst>
                <a:ext uri="{FF2B5EF4-FFF2-40B4-BE49-F238E27FC236}">
                  <a16:creationId xmlns:a16="http://schemas.microsoft.com/office/drawing/2014/main" id="{71010C52-AC74-47F7-A044-AC9E3000B4D0}"/>
                </a:ext>
              </a:extLst>
            </p:cNvPr>
            <p:cNvSpPr txBox="1"/>
            <p:nvPr/>
          </p:nvSpPr>
          <p:spPr>
            <a:xfrm>
              <a:off x="826572" y="3661928"/>
              <a:ext cx="2574218" cy="161219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dirty="0"/>
                <a:t>Projects recommended for programming</a:t>
              </a:r>
            </a:p>
          </p:txBody>
        </p:sp>
      </p:grpSp>
      <p:sp>
        <p:nvSpPr>
          <p:cNvPr id="4" name="Footer Placeholder 3">
            <a:extLst>
              <a:ext uri="{FF2B5EF4-FFF2-40B4-BE49-F238E27FC236}">
                <a16:creationId xmlns:a16="http://schemas.microsoft.com/office/drawing/2014/main" id="{AD315271-94C3-4BD4-90CA-2BA92CC70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CB08B-CF71-4BC9-845B-935FDF0259C4}"/>
              </a:ext>
            </a:extLst>
          </p:cNvPr>
          <p:cNvSpPr>
            <a:spLocks noGrp="1"/>
          </p:cNvSpPr>
          <p:nvPr>
            <p:ph type="sldNum" sz="quarter" idx="12"/>
          </p:nvPr>
        </p:nvSpPr>
        <p:spPr/>
        <p:txBody>
          <a:bodyPr/>
          <a:lstStyle/>
          <a:p>
            <a:fld id="{78320380-6AB6-4565-8F49-C48968FB1BAC}" type="slidenum">
              <a:rPr lang="en-US" smtClean="0"/>
              <a:t>28</a:t>
            </a:fld>
            <a:endParaRPr lang="en-US"/>
          </a:p>
        </p:txBody>
      </p:sp>
    </p:spTree>
    <p:extLst>
      <p:ext uri="{BB962C8B-B14F-4D97-AF65-F5344CB8AC3E}">
        <p14:creationId xmlns:p14="http://schemas.microsoft.com/office/powerpoint/2010/main" val="376709209"/>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B30ED56-33FE-40D4-B7FA-127EEA25036E}"/>
              </a:ext>
            </a:extLst>
          </p:cNvPr>
          <p:cNvGrpSpPr/>
          <p:nvPr/>
        </p:nvGrpSpPr>
        <p:grpSpPr>
          <a:xfrm>
            <a:off x="0" y="6242056"/>
            <a:ext cx="5448300" cy="615944"/>
            <a:chOff x="-9525" y="5886456"/>
            <a:chExt cx="9153525" cy="964518"/>
          </a:xfrm>
        </p:grpSpPr>
        <p:pic>
          <p:nvPicPr>
            <p:cNvPr id="9" name="Picture 8">
              <a:extLst>
                <a:ext uri="{FF2B5EF4-FFF2-40B4-BE49-F238E27FC236}">
                  <a16:creationId xmlns:a16="http://schemas.microsoft.com/office/drawing/2014/main" id="{7CE4D00E-50EC-42BB-84E5-D85DC4F8142A}"/>
                </a:ext>
              </a:extLst>
            </p:cNvPr>
            <p:cNvPicPr>
              <a:picLocks noChangeAspect="1"/>
            </p:cNvPicPr>
            <p:nvPr/>
          </p:nvPicPr>
          <p:blipFill>
            <a:blip r:embed="rId3"/>
            <a:stretch>
              <a:fillRect/>
            </a:stretch>
          </p:blipFill>
          <p:spPr>
            <a:xfrm>
              <a:off x="-9525" y="5886456"/>
              <a:ext cx="9153525" cy="964518"/>
            </a:xfrm>
            <a:prstGeom prst="rect">
              <a:avLst/>
            </a:prstGeom>
          </p:spPr>
        </p:pic>
        <p:pic>
          <p:nvPicPr>
            <p:cNvPr id="10" name="Picture 9">
              <a:extLst>
                <a:ext uri="{FF2B5EF4-FFF2-40B4-BE49-F238E27FC236}">
                  <a16:creationId xmlns:a16="http://schemas.microsoft.com/office/drawing/2014/main" id="{012AF2A7-A85D-4051-9A09-BE9F89F826C1}"/>
                </a:ext>
              </a:extLst>
            </p:cNvPr>
            <p:cNvPicPr>
              <a:picLocks noChangeAspect="1"/>
            </p:cNvPicPr>
            <p:nvPr/>
          </p:nvPicPr>
          <p:blipFill>
            <a:blip r:embed="rId4"/>
            <a:stretch>
              <a:fillRect/>
            </a:stretch>
          </p:blipFill>
          <p:spPr>
            <a:xfrm>
              <a:off x="152400" y="5996615"/>
              <a:ext cx="3836941" cy="751225"/>
            </a:xfrm>
            <a:prstGeom prst="rect">
              <a:avLst/>
            </a:prstGeom>
          </p:spPr>
        </p:pic>
      </p:grpSp>
      <p:pic>
        <p:nvPicPr>
          <p:cNvPr id="6" name="Picture 5">
            <a:extLst>
              <a:ext uri="{FF2B5EF4-FFF2-40B4-BE49-F238E27FC236}">
                <a16:creationId xmlns:a16="http://schemas.microsoft.com/office/drawing/2014/main" id="{23E39026-E73F-461B-8422-CD2484A6C6AE}"/>
              </a:ext>
            </a:extLst>
          </p:cNvPr>
          <p:cNvPicPr>
            <a:picLocks noChangeAspect="1"/>
          </p:cNvPicPr>
          <p:nvPr/>
        </p:nvPicPr>
        <p:blipFill>
          <a:blip r:embed="rId5"/>
          <a:stretch>
            <a:fillRect/>
          </a:stretch>
        </p:blipFill>
        <p:spPr>
          <a:xfrm>
            <a:off x="76199" y="152400"/>
            <a:ext cx="8949903" cy="3733800"/>
          </a:xfrm>
          <a:prstGeom prst="rect">
            <a:avLst/>
          </a:prstGeom>
        </p:spPr>
      </p:pic>
      <p:grpSp>
        <p:nvGrpSpPr>
          <p:cNvPr id="7" name="Group 6">
            <a:extLst>
              <a:ext uri="{FF2B5EF4-FFF2-40B4-BE49-F238E27FC236}">
                <a16:creationId xmlns:a16="http://schemas.microsoft.com/office/drawing/2014/main" id="{2B6890A1-DDAD-4F8D-96AA-41A25E8BCEA0}"/>
              </a:ext>
            </a:extLst>
          </p:cNvPr>
          <p:cNvGrpSpPr/>
          <p:nvPr/>
        </p:nvGrpSpPr>
        <p:grpSpPr>
          <a:xfrm>
            <a:off x="218349" y="4406389"/>
            <a:ext cx="4538210" cy="1200329"/>
            <a:chOff x="218349" y="4394165"/>
            <a:chExt cx="4538210" cy="1200329"/>
          </a:xfrm>
        </p:grpSpPr>
        <p:pic>
          <p:nvPicPr>
            <p:cNvPr id="11" name="Picture 1">
              <a:extLst>
                <a:ext uri="{FF2B5EF4-FFF2-40B4-BE49-F238E27FC236}">
                  <a16:creationId xmlns:a16="http://schemas.microsoft.com/office/drawing/2014/main" id="{A858B291-ACE6-4413-A5C4-70E24E099D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349" y="4455045"/>
              <a:ext cx="566738" cy="4635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BA142984-1D73-4793-B52F-7633D969A2F2}"/>
                </a:ext>
              </a:extLst>
            </p:cNvPr>
            <p:cNvSpPr>
              <a:spLocks noChangeArrowheads="1"/>
            </p:cNvSpPr>
            <p:nvPr/>
          </p:nvSpPr>
          <p:spPr bwMode="auto">
            <a:xfrm>
              <a:off x="785087" y="4394165"/>
              <a:ext cx="397147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Calibri" panose="020F0502020204030204" pitchFamily="34" charset="0"/>
                  <a:ea typeface="Times New Roman" panose="02020603050405020304" pitchFamily="18" charset="0"/>
                  <a:cs typeface="Times New Roman" panose="02020603050405020304" pitchFamily="18" charset="0"/>
                </a:rPr>
                <a:t>BRYAN BRADLEY</a:t>
              </a:r>
              <a:r>
                <a:rPr kumimoji="0" lang="en-US" altLang="en-US" sz="1400" b="1" i="0" u="none" strike="noStrike" cap="none" normalizeH="0" baseline="0" dirty="0">
                  <a:ln>
                    <a:noFill/>
                  </a:ln>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14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dirty="0">
                  <a:ln>
                    <a:noFill/>
                  </a:ln>
                  <a:effectLst/>
                  <a:latin typeface="Calibri" panose="020F0502020204030204" pitchFamily="34" charset="0"/>
                  <a:ea typeface="Times New Roman" panose="02020603050405020304" pitchFamily="18" charset="0"/>
                  <a:cs typeface="Times New Roman" panose="02020603050405020304" pitchFamily="18" charset="0"/>
                </a:rPr>
                <a:t>LOCATION ENGINEER / ASSISTANT OFFICE DIRECTOR</a:t>
              </a:r>
              <a:endParaRPr kumimoji="0" lang="en-US" altLang="en-US" sz="1400" b="0" i="0" u="none" strike="noStrike" cap="none" normalizeH="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dirty="0">
                  <a:ln>
                    <a:noFill/>
                  </a:ln>
                  <a:effectLst/>
                  <a:latin typeface="Calibri" panose="020F0502020204030204" pitchFamily="34" charset="0"/>
                  <a:ea typeface="Times New Roman" panose="02020603050405020304" pitchFamily="18" charset="0"/>
                  <a:cs typeface="Times New Roman" panose="02020603050405020304" pitchFamily="18" charset="0"/>
                </a:rPr>
                <a:t>LOCATION &amp; ENVIRONMENT BUREAU</a:t>
              </a:r>
            </a:p>
            <a:p>
              <a:r>
                <a:rPr lang="en-US" sz="1400" u="sng" dirty="0">
                  <a:solidFill>
                    <a:srgbClr val="0000FF"/>
                  </a:solidFill>
                  <a:latin typeface="Calibri" panose="020F0502020204030204" pitchFamily="34" charset="0"/>
                  <a:ea typeface="Times New Roman" panose="02020603050405020304" pitchFamily="18" charset="0"/>
                  <a:cs typeface="Times New Roman" panose="02020603050405020304" pitchFamily="18" charset="0"/>
                  <a:hlinkClick r:id="rId7"/>
                </a:rPr>
                <a:t>Bryan.bradley@iowadot.us</a:t>
              </a:r>
              <a:r>
                <a:rPr lang="en-US" sz="1400" dirty="0">
                  <a:latin typeface="Calibri" panose="020F0502020204030204" pitchFamily="34" charset="0"/>
                  <a:ea typeface="Times New Roman" panose="02020603050405020304" pitchFamily="18" charset="0"/>
                  <a:cs typeface="Times New Roman" panose="02020603050405020304" pitchFamily="18" charset="0"/>
                </a:rPr>
                <a:t> </a:t>
              </a:r>
              <a:r>
                <a:rPr lang="en-US" sz="1400" dirty="0">
                  <a:solidFill>
                    <a:srgbClr val="632423"/>
                  </a:solidFill>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r>
                <a:rPr lang="en-US" sz="1400" dirty="0">
                  <a:solidFill>
                    <a:srgbClr val="632423"/>
                  </a:solidFill>
                  <a:latin typeface="Calibri" panose="020F0502020204030204" pitchFamily="34" charset="0"/>
                  <a:ea typeface="Times New Roman" panose="02020603050405020304" pitchFamily="18" charset="0"/>
                  <a:cs typeface="Times New Roman" panose="02020603050405020304" pitchFamily="18" charset="0"/>
                </a:rPr>
                <a:t>Office: 515-239-1787         </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p:txBody>
        </p:sp>
      </p:grpSp>
      <p:sp>
        <p:nvSpPr>
          <p:cNvPr id="13" name="Rectangle 12">
            <a:extLst>
              <a:ext uri="{FF2B5EF4-FFF2-40B4-BE49-F238E27FC236}">
                <a16:creationId xmlns:a16="http://schemas.microsoft.com/office/drawing/2014/main" id="{0F11263B-DDB1-477B-81C2-D0EBA178A3CA}"/>
              </a:ext>
            </a:extLst>
          </p:cNvPr>
          <p:cNvSpPr/>
          <p:nvPr/>
        </p:nvSpPr>
        <p:spPr>
          <a:xfrm>
            <a:off x="5245644" y="4621832"/>
            <a:ext cx="3780458" cy="769441"/>
          </a:xfrm>
          <a:prstGeom prst="rect">
            <a:avLst/>
          </a:prstGeom>
        </p:spPr>
        <p:txBody>
          <a:bodyPr wrap="none">
            <a:spAutoFit/>
          </a:bodyPr>
          <a:lstStyle/>
          <a:p>
            <a:r>
              <a:rPr lang="en-US" sz="4400" dirty="0"/>
              <a:t>QUESTIONS ???</a:t>
            </a:r>
          </a:p>
        </p:txBody>
      </p:sp>
      <p:sp>
        <p:nvSpPr>
          <p:cNvPr id="2" name="Footer Placeholder 1">
            <a:extLst>
              <a:ext uri="{FF2B5EF4-FFF2-40B4-BE49-F238E27FC236}">
                <a16:creationId xmlns:a16="http://schemas.microsoft.com/office/drawing/2014/main" id="{F2EC7E08-EC2B-472C-B7D2-711373AB4802}"/>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CFD6E559-1CD5-49D3-9B56-5B474255C746}"/>
              </a:ext>
            </a:extLst>
          </p:cNvPr>
          <p:cNvSpPr>
            <a:spLocks noGrp="1"/>
          </p:cNvSpPr>
          <p:nvPr>
            <p:ph type="sldNum" sz="quarter" idx="12"/>
          </p:nvPr>
        </p:nvSpPr>
        <p:spPr/>
        <p:txBody>
          <a:bodyPr/>
          <a:lstStyle/>
          <a:p>
            <a:fld id="{78320380-6AB6-4565-8F49-C48968FB1BAC}" type="slidenum">
              <a:rPr lang="en-US" smtClean="0"/>
              <a:t>29</a:t>
            </a:fld>
            <a:endParaRPr lang="en-US"/>
          </a:p>
        </p:txBody>
      </p:sp>
    </p:spTree>
    <p:extLst>
      <p:ext uri="{BB962C8B-B14F-4D97-AF65-F5344CB8AC3E}">
        <p14:creationId xmlns:p14="http://schemas.microsoft.com/office/powerpoint/2010/main" val="103479296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D1188B-FC12-4D15-A030-9B0325037442}"/>
              </a:ext>
            </a:extLst>
          </p:cNvPr>
          <p:cNvSpPr txBox="1"/>
          <p:nvPr/>
        </p:nvSpPr>
        <p:spPr>
          <a:xfrm>
            <a:off x="365760" y="1188720"/>
            <a:ext cx="6806565" cy="964367"/>
          </a:xfrm>
          <a:prstGeom prst="rect">
            <a:avLst/>
          </a:prstGeom>
          <a:noFill/>
        </p:spPr>
        <p:txBody>
          <a:bodyPr wrap="square" rtlCol="0">
            <a:spAutoFit/>
          </a:bodyPr>
          <a:lstStyle/>
          <a:p>
            <a:pPr>
              <a:lnSpc>
                <a:spcPts val="3400"/>
              </a:lnSpc>
            </a:pPr>
            <a:r>
              <a:rPr lang="en-US" sz="3200" dirty="0">
                <a:solidFill>
                  <a:schemeClr val="tx2"/>
                </a:solidFill>
                <a:latin typeface="+mj-lt"/>
              </a:rPr>
              <a:t>How do we evaluate the universe of possible projects?</a:t>
            </a:r>
          </a:p>
        </p:txBody>
      </p:sp>
      <p:pic>
        <p:nvPicPr>
          <p:cNvPr id="4" name="Picture 3">
            <a:extLst>
              <a:ext uri="{FF2B5EF4-FFF2-40B4-BE49-F238E27FC236}">
                <a16:creationId xmlns:a16="http://schemas.microsoft.com/office/drawing/2014/main" id="{980C0DC9-780F-49E5-B17A-D8798F9E6032}"/>
              </a:ext>
            </a:extLst>
          </p:cNvPr>
          <p:cNvPicPr>
            <a:picLocks noChangeAspect="1"/>
          </p:cNvPicPr>
          <p:nvPr/>
        </p:nvPicPr>
        <p:blipFill>
          <a:blip r:embed="rId3"/>
          <a:stretch>
            <a:fillRect/>
          </a:stretch>
        </p:blipFill>
        <p:spPr>
          <a:xfrm>
            <a:off x="0" y="2195198"/>
            <a:ext cx="9144000" cy="4662802"/>
          </a:xfrm>
          <a:prstGeom prst="rect">
            <a:avLst/>
          </a:prstGeom>
        </p:spPr>
      </p:pic>
    </p:spTree>
    <p:extLst>
      <p:ext uri="{BB962C8B-B14F-4D97-AF65-F5344CB8AC3E}">
        <p14:creationId xmlns:p14="http://schemas.microsoft.com/office/powerpoint/2010/main" val="376642926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319110" y="3363485"/>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3273452" y="2139903"/>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5"/>
          <a:srcRect l="2542" t="3553" r="274" b="2366"/>
          <a:stretch/>
        </p:blipFill>
        <p:spPr>
          <a:xfrm>
            <a:off x="516565" y="1613459"/>
            <a:ext cx="1097280" cy="87782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6"/>
          <a:srcRect l="21132" r="5250"/>
          <a:stretch/>
        </p:blipFill>
        <p:spPr>
          <a:xfrm>
            <a:off x="7863881" y="1908129"/>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7"/>
          <a:srcRect l="29232" t="3616" r="13212" b="1622"/>
          <a:stretch/>
        </p:blipFill>
        <p:spPr>
          <a:xfrm>
            <a:off x="5860443" y="5393950"/>
            <a:ext cx="1097280" cy="877824"/>
          </a:xfrm>
          <a:prstGeom prst="rect">
            <a:avLst/>
          </a:prstGeom>
        </p:spPr>
      </p:pic>
      <p:pic>
        <p:nvPicPr>
          <p:cNvPr id="22" name="Picture 21">
            <a:extLst>
              <a:ext uri="{FF2B5EF4-FFF2-40B4-BE49-F238E27FC236}">
                <a16:creationId xmlns:a16="http://schemas.microsoft.com/office/drawing/2014/main" id="{8F3CE776-4BA4-469E-A15E-422CE0E2B8AC}"/>
              </a:ext>
            </a:extLst>
          </p:cNvPr>
          <p:cNvPicPr>
            <a:picLocks noChangeAspect="1"/>
          </p:cNvPicPr>
          <p:nvPr/>
        </p:nvPicPr>
        <p:blipFill>
          <a:blip r:embed="rId8"/>
          <a:stretch>
            <a:fillRect/>
          </a:stretch>
        </p:blipFill>
        <p:spPr>
          <a:xfrm>
            <a:off x="5372279" y="4572044"/>
            <a:ext cx="551752" cy="568861"/>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9"/>
          <a:srcRect l="17206" t="533" r="11892" b="-533"/>
          <a:stretch/>
        </p:blipFill>
        <p:spPr>
          <a:xfrm>
            <a:off x="2103384" y="5393950"/>
            <a:ext cx="1097280" cy="877824"/>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10"/>
          <a:srcRect t="2872" b="2872"/>
          <a:stretch/>
        </p:blipFill>
        <p:spPr>
          <a:xfrm flipH="1">
            <a:off x="7695008" y="3694220"/>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11"/>
          <a:srcRect l="19038" t="5769" r="15000"/>
          <a:stretch/>
        </p:blipFill>
        <p:spPr>
          <a:xfrm>
            <a:off x="3197924" y="463596"/>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2908564" y="2181436"/>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7" name="Oval 36">
            <a:extLst>
              <a:ext uri="{FF2B5EF4-FFF2-40B4-BE49-F238E27FC236}">
                <a16:creationId xmlns:a16="http://schemas.microsoft.com/office/drawing/2014/main" id="{9729D083-AFC3-4873-8327-379C85021D2C}"/>
              </a:ext>
            </a:extLst>
          </p:cNvPr>
          <p:cNvSpPr/>
          <p:nvPr/>
        </p:nvSpPr>
        <p:spPr>
          <a:xfrm>
            <a:off x="4363898" y="1513040"/>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8" name="Oval 37">
            <a:extLst>
              <a:ext uri="{FF2B5EF4-FFF2-40B4-BE49-F238E27FC236}">
                <a16:creationId xmlns:a16="http://schemas.microsoft.com/office/drawing/2014/main" id="{3C0477E8-A436-40FF-B084-58D5EF0513BB}"/>
              </a:ext>
            </a:extLst>
          </p:cNvPr>
          <p:cNvSpPr/>
          <p:nvPr/>
        </p:nvSpPr>
        <p:spPr>
          <a:xfrm>
            <a:off x="2735551" y="3504992"/>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9" name="Oval 38">
            <a:extLst>
              <a:ext uri="{FF2B5EF4-FFF2-40B4-BE49-F238E27FC236}">
                <a16:creationId xmlns:a16="http://schemas.microsoft.com/office/drawing/2014/main" id="{B06DD41E-B6D0-493D-BF3F-B1B3A8B293AE}"/>
              </a:ext>
            </a:extLst>
          </p:cNvPr>
          <p:cNvSpPr/>
          <p:nvPr/>
        </p:nvSpPr>
        <p:spPr>
          <a:xfrm>
            <a:off x="3855026" y="4681694"/>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0" name="Oval 39">
            <a:extLst>
              <a:ext uri="{FF2B5EF4-FFF2-40B4-BE49-F238E27FC236}">
                <a16:creationId xmlns:a16="http://schemas.microsoft.com/office/drawing/2014/main" id="{7DE4092F-E58F-4E6A-817B-92F8E61B890C}"/>
              </a:ext>
            </a:extLst>
          </p:cNvPr>
          <p:cNvSpPr/>
          <p:nvPr/>
        </p:nvSpPr>
        <p:spPr>
          <a:xfrm>
            <a:off x="5346866" y="4500658"/>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1" name="Oval 40">
            <a:extLst>
              <a:ext uri="{FF2B5EF4-FFF2-40B4-BE49-F238E27FC236}">
                <a16:creationId xmlns:a16="http://schemas.microsoft.com/office/drawing/2014/main" id="{E0BB5F8C-0ECE-4FC9-877F-0F18BA5F48FA}"/>
              </a:ext>
            </a:extLst>
          </p:cNvPr>
          <p:cNvSpPr/>
          <p:nvPr/>
        </p:nvSpPr>
        <p:spPr>
          <a:xfrm>
            <a:off x="5919283" y="3499699"/>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5734362" y="2285956"/>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3" name="TextBox 2">
            <a:extLst>
              <a:ext uri="{FF2B5EF4-FFF2-40B4-BE49-F238E27FC236}">
                <a16:creationId xmlns:a16="http://schemas.microsoft.com/office/drawing/2014/main" id="{F7D521A4-4BBF-4416-A7CE-39AC5629DFA6}"/>
              </a:ext>
            </a:extLst>
          </p:cNvPr>
          <p:cNvSpPr txBox="1"/>
          <p:nvPr/>
        </p:nvSpPr>
        <p:spPr>
          <a:xfrm>
            <a:off x="564266" y="1310015"/>
            <a:ext cx="1033970" cy="369332"/>
          </a:xfrm>
          <a:prstGeom prst="rect">
            <a:avLst/>
          </a:prstGeom>
          <a:noFill/>
        </p:spPr>
        <p:txBody>
          <a:bodyPr wrap="square" lIns="0" rIns="0" rtlCol="0">
            <a:spAutoFit/>
          </a:bodyPr>
          <a:lstStyle/>
          <a:p>
            <a:pPr algn="r"/>
            <a:r>
              <a:rPr lang="en-US" b="1" dirty="0">
                <a:solidFill>
                  <a:schemeClr val="tx2"/>
                </a:solidFill>
              </a:rPr>
              <a:t>TRAFFIC</a:t>
            </a:r>
          </a:p>
        </p:txBody>
      </p:sp>
      <p:grpSp>
        <p:nvGrpSpPr>
          <p:cNvPr id="5" name="Group 4">
            <a:extLst>
              <a:ext uri="{FF2B5EF4-FFF2-40B4-BE49-F238E27FC236}">
                <a16:creationId xmlns:a16="http://schemas.microsoft.com/office/drawing/2014/main" id="{3F8A269B-8F00-4825-ADBE-FEB11F77492E}"/>
              </a:ext>
            </a:extLst>
          </p:cNvPr>
          <p:cNvGrpSpPr/>
          <p:nvPr/>
        </p:nvGrpSpPr>
        <p:grpSpPr>
          <a:xfrm>
            <a:off x="1690149" y="1578052"/>
            <a:ext cx="1116197" cy="923330"/>
            <a:chOff x="1690149" y="1578052"/>
            <a:chExt cx="1116197" cy="923330"/>
          </a:xfrm>
        </p:grpSpPr>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1690149" y="1622759"/>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1775454" y="1578052"/>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grpSp>
      <p:sp>
        <p:nvSpPr>
          <p:cNvPr id="46" name="TextBox 45">
            <a:extLst>
              <a:ext uri="{FF2B5EF4-FFF2-40B4-BE49-F238E27FC236}">
                <a16:creationId xmlns:a16="http://schemas.microsoft.com/office/drawing/2014/main" id="{059168B4-17D4-4101-977E-F06FEBA29A54}"/>
              </a:ext>
            </a:extLst>
          </p:cNvPr>
          <p:cNvSpPr txBox="1"/>
          <p:nvPr/>
        </p:nvSpPr>
        <p:spPr>
          <a:xfrm>
            <a:off x="3243644" y="141661"/>
            <a:ext cx="1051560" cy="369332"/>
          </a:xfrm>
          <a:prstGeom prst="rect">
            <a:avLst/>
          </a:prstGeom>
          <a:noFill/>
        </p:spPr>
        <p:txBody>
          <a:bodyPr wrap="square" lIns="0" rIns="0" rtlCol="0">
            <a:spAutoFit/>
          </a:bodyPr>
          <a:lstStyle/>
          <a:p>
            <a:pPr algn="r"/>
            <a:r>
              <a:rPr lang="en-US" b="1" dirty="0">
                <a:solidFill>
                  <a:schemeClr val="accent1"/>
                </a:solidFill>
              </a:rPr>
              <a:t>MOBILITY</a:t>
            </a:r>
          </a:p>
        </p:txBody>
      </p:sp>
      <p:grpSp>
        <p:nvGrpSpPr>
          <p:cNvPr id="4" name="Group 3">
            <a:extLst>
              <a:ext uri="{FF2B5EF4-FFF2-40B4-BE49-F238E27FC236}">
                <a16:creationId xmlns:a16="http://schemas.microsoft.com/office/drawing/2014/main" id="{33BE824B-EB38-4F4D-8A82-F0CBF9E09E05}"/>
              </a:ext>
            </a:extLst>
          </p:cNvPr>
          <p:cNvGrpSpPr/>
          <p:nvPr/>
        </p:nvGrpSpPr>
        <p:grpSpPr>
          <a:xfrm>
            <a:off x="4370564" y="430211"/>
            <a:ext cx="1417283" cy="923330"/>
            <a:chOff x="4370564" y="430211"/>
            <a:chExt cx="1417283" cy="923330"/>
          </a:xfrm>
        </p:grpSpPr>
        <p:sp>
          <p:nvSpPr>
            <p:cNvPr id="48" name="TextBox 47">
              <a:extLst>
                <a:ext uri="{FF2B5EF4-FFF2-40B4-BE49-F238E27FC236}">
                  <a16:creationId xmlns:a16="http://schemas.microsoft.com/office/drawing/2014/main" id="{9EB61122-1E32-4A62-B922-51A32537ADEA}"/>
                </a:ext>
              </a:extLst>
            </p:cNvPr>
            <p:cNvSpPr txBox="1"/>
            <p:nvPr/>
          </p:nvSpPr>
          <p:spPr>
            <a:xfrm>
              <a:off x="4370564" y="430211"/>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4370564" y="463596"/>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06A6672B-C404-4356-B163-2EACA6C539F5}"/>
              </a:ext>
            </a:extLst>
          </p:cNvPr>
          <p:cNvSpPr txBox="1"/>
          <p:nvPr/>
        </p:nvSpPr>
        <p:spPr>
          <a:xfrm>
            <a:off x="376623" y="3059668"/>
            <a:ext cx="1033970" cy="369332"/>
          </a:xfrm>
          <a:prstGeom prst="rect">
            <a:avLst/>
          </a:prstGeom>
          <a:noFill/>
        </p:spPr>
        <p:txBody>
          <a:bodyPr wrap="square" lIns="0" rIns="0" rtlCol="0">
            <a:spAutoFit/>
          </a:bodyPr>
          <a:lstStyle/>
          <a:p>
            <a:pPr algn="r"/>
            <a:r>
              <a:rPr lang="en-US" b="1" dirty="0">
                <a:solidFill>
                  <a:schemeClr val="accent2"/>
                </a:solidFill>
              </a:rPr>
              <a:t>BRIDGE</a:t>
            </a:r>
          </a:p>
        </p:txBody>
      </p:sp>
      <p:grpSp>
        <p:nvGrpSpPr>
          <p:cNvPr id="8" name="Group 7">
            <a:extLst>
              <a:ext uri="{FF2B5EF4-FFF2-40B4-BE49-F238E27FC236}">
                <a16:creationId xmlns:a16="http://schemas.microsoft.com/office/drawing/2014/main" id="{6A97174D-043C-4612-93DC-1E6A297D1C11}"/>
              </a:ext>
            </a:extLst>
          </p:cNvPr>
          <p:cNvGrpSpPr/>
          <p:nvPr/>
        </p:nvGrpSpPr>
        <p:grpSpPr>
          <a:xfrm>
            <a:off x="1490573" y="3331589"/>
            <a:ext cx="1181143" cy="923330"/>
            <a:chOff x="1490573" y="3331589"/>
            <a:chExt cx="1181143" cy="923330"/>
          </a:xfrm>
        </p:grpSpPr>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1490573" y="3360348"/>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1575878" y="3331589"/>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grpSp>
      <p:sp>
        <p:nvSpPr>
          <p:cNvPr id="54" name="TextBox 53">
            <a:extLst>
              <a:ext uri="{FF2B5EF4-FFF2-40B4-BE49-F238E27FC236}">
                <a16:creationId xmlns:a16="http://schemas.microsoft.com/office/drawing/2014/main" id="{1FCB7DC6-46CC-41A7-B5FC-35769901ECBE}"/>
              </a:ext>
            </a:extLst>
          </p:cNvPr>
          <p:cNvSpPr txBox="1"/>
          <p:nvPr/>
        </p:nvSpPr>
        <p:spPr>
          <a:xfrm>
            <a:off x="2097633" y="5077823"/>
            <a:ext cx="1100291" cy="369332"/>
          </a:xfrm>
          <a:prstGeom prst="rect">
            <a:avLst/>
          </a:prstGeom>
          <a:noFill/>
        </p:spPr>
        <p:txBody>
          <a:bodyPr wrap="square" lIns="0" rIns="0" rtlCol="0">
            <a:spAutoFit/>
          </a:bodyPr>
          <a:lstStyle/>
          <a:p>
            <a:pPr algn="r"/>
            <a:r>
              <a:rPr lang="en-US" b="1" dirty="0">
                <a:solidFill>
                  <a:schemeClr val="accent3"/>
                </a:solidFill>
              </a:rPr>
              <a:t>PAVEMENT</a:t>
            </a:r>
          </a:p>
        </p:txBody>
      </p:sp>
      <p:grpSp>
        <p:nvGrpSpPr>
          <p:cNvPr id="10" name="Group 9">
            <a:extLst>
              <a:ext uri="{FF2B5EF4-FFF2-40B4-BE49-F238E27FC236}">
                <a16:creationId xmlns:a16="http://schemas.microsoft.com/office/drawing/2014/main" id="{B7867EC0-B569-4055-BEB6-2A54A94ED712}"/>
              </a:ext>
            </a:extLst>
          </p:cNvPr>
          <p:cNvGrpSpPr/>
          <p:nvPr/>
        </p:nvGrpSpPr>
        <p:grpSpPr>
          <a:xfrm>
            <a:off x="3283558" y="5357416"/>
            <a:ext cx="1080341" cy="923330"/>
            <a:chOff x="3283558" y="5357416"/>
            <a:chExt cx="1080341" cy="923330"/>
          </a:xfrm>
        </p:grpSpPr>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3283558" y="5391491"/>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3368863" y="5357416"/>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grpSp>
      <p:sp>
        <p:nvSpPr>
          <p:cNvPr id="57" name="TextBox 56">
            <a:extLst>
              <a:ext uri="{FF2B5EF4-FFF2-40B4-BE49-F238E27FC236}">
                <a16:creationId xmlns:a16="http://schemas.microsoft.com/office/drawing/2014/main" id="{0B1141CD-B9F9-4D65-9B36-4AAEE6ECE834}"/>
              </a:ext>
            </a:extLst>
          </p:cNvPr>
          <p:cNvSpPr txBox="1"/>
          <p:nvPr/>
        </p:nvSpPr>
        <p:spPr>
          <a:xfrm>
            <a:off x="5870549" y="5085927"/>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grpSp>
        <p:nvGrpSpPr>
          <p:cNvPr id="11" name="Group 10">
            <a:extLst>
              <a:ext uri="{FF2B5EF4-FFF2-40B4-BE49-F238E27FC236}">
                <a16:creationId xmlns:a16="http://schemas.microsoft.com/office/drawing/2014/main" id="{12AA1677-FBCC-49BA-9EBF-E0DA9A1C807D}"/>
              </a:ext>
            </a:extLst>
          </p:cNvPr>
          <p:cNvGrpSpPr/>
          <p:nvPr/>
        </p:nvGrpSpPr>
        <p:grpSpPr>
          <a:xfrm>
            <a:off x="7047559" y="5359595"/>
            <a:ext cx="1010385" cy="923330"/>
            <a:chOff x="7047559" y="5359595"/>
            <a:chExt cx="1010385" cy="923330"/>
          </a:xfrm>
        </p:grpSpPr>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7047559" y="5391491"/>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7132864" y="5359595"/>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grpSp>
      <p:sp>
        <p:nvSpPr>
          <p:cNvPr id="62" name="TextBox 61">
            <a:extLst>
              <a:ext uri="{FF2B5EF4-FFF2-40B4-BE49-F238E27FC236}">
                <a16:creationId xmlns:a16="http://schemas.microsoft.com/office/drawing/2014/main" id="{EF67105E-D4E4-4921-9BE1-5AD958017C26}"/>
              </a:ext>
            </a:extLst>
          </p:cNvPr>
          <p:cNvSpPr txBox="1"/>
          <p:nvPr/>
        </p:nvSpPr>
        <p:spPr>
          <a:xfrm>
            <a:off x="7695008" y="3195676"/>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grpSp>
        <p:nvGrpSpPr>
          <p:cNvPr id="12" name="Group 11">
            <a:extLst>
              <a:ext uri="{FF2B5EF4-FFF2-40B4-BE49-F238E27FC236}">
                <a16:creationId xmlns:a16="http://schemas.microsoft.com/office/drawing/2014/main" id="{132BCC00-1DBE-48BF-9C6C-341C0DD8EA71}"/>
              </a:ext>
            </a:extLst>
          </p:cNvPr>
          <p:cNvGrpSpPr/>
          <p:nvPr/>
        </p:nvGrpSpPr>
        <p:grpSpPr>
          <a:xfrm>
            <a:off x="6655981" y="3664311"/>
            <a:ext cx="943339" cy="907733"/>
            <a:chOff x="6655981" y="3664311"/>
            <a:chExt cx="943339" cy="907733"/>
          </a:xfrm>
        </p:grpSpPr>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7599320" y="3691761"/>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6655981" y="3664311"/>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grpSp>
      <p:sp>
        <p:nvSpPr>
          <p:cNvPr id="65" name="TextBox 64">
            <a:extLst>
              <a:ext uri="{FF2B5EF4-FFF2-40B4-BE49-F238E27FC236}">
                <a16:creationId xmlns:a16="http://schemas.microsoft.com/office/drawing/2014/main" id="{B03F1A09-B066-4B1E-9362-95262E83C3B7}"/>
              </a:ext>
            </a:extLst>
          </p:cNvPr>
          <p:cNvSpPr txBox="1"/>
          <p:nvPr/>
        </p:nvSpPr>
        <p:spPr>
          <a:xfrm>
            <a:off x="7873987" y="1598671"/>
            <a:ext cx="1051560" cy="369332"/>
          </a:xfrm>
          <a:prstGeom prst="rect">
            <a:avLst/>
          </a:prstGeom>
          <a:noFill/>
        </p:spPr>
        <p:txBody>
          <a:bodyPr wrap="square" lIns="0" rIns="0" rtlCol="0">
            <a:spAutoFit/>
          </a:bodyPr>
          <a:lstStyle/>
          <a:p>
            <a:r>
              <a:rPr lang="en-US" b="1" dirty="0">
                <a:solidFill>
                  <a:schemeClr val="accent6"/>
                </a:solidFill>
              </a:rPr>
              <a:t>SAFETY</a:t>
            </a:r>
          </a:p>
        </p:txBody>
      </p:sp>
      <p:grpSp>
        <p:nvGrpSpPr>
          <p:cNvPr id="13" name="Group 12">
            <a:extLst>
              <a:ext uri="{FF2B5EF4-FFF2-40B4-BE49-F238E27FC236}">
                <a16:creationId xmlns:a16="http://schemas.microsoft.com/office/drawing/2014/main" id="{7523A68C-51B1-48D2-8A60-172862B002EE}"/>
              </a:ext>
            </a:extLst>
          </p:cNvPr>
          <p:cNvGrpSpPr/>
          <p:nvPr/>
        </p:nvGrpSpPr>
        <p:grpSpPr>
          <a:xfrm>
            <a:off x="6516632" y="1881459"/>
            <a:ext cx="1270604" cy="923330"/>
            <a:chOff x="6516632" y="1881459"/>
            <a:chExt cx="1270604" cy="923330"/>
          </a:xfrm>
        </p:grpSpPr>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7787236" y="1908129"/>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6516632" y="1881459"/>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grpSp>
      <p:sp>
        <p:nvSpPr>
          <p:cNvPr id="14" name="Footer Placeholder 13">
            <a:extLst>
              <a:ext uri="{FF2B5EF4-FFF2-40B4-BE49-F238E27FC236}">
                <a16:creationId xmlns:a16="http://schemas.microsoft.com/office/drawing/2014/main" id="{AAA89913-3171-44E6-B9F1-29E6075E8CA2}"/>
              </a:ext>
            </a:extLst>
          </p:cNvPr>
          <p:cNvSpPr>
            <a:spLocks noGrp="1"/>
          </p:cNvSpPr>
          <p:nvPr>
            <p:ph type="ftr" sz="quarter" idx="11"/>
          </p:nvPr>
        </p:nvSpPr>
        <p:spPr/>
        <p:txBody>
          <a:bodyPr/>
          <a:lstStyle/>
          <a:p>
            <a:endParaRPr lang="en-US"/>
          </a:p>
        </p:txBody>
      </p:sp>
      <p:sp>
        <p:nvSpPr>
          <p:cNvPr id="15" name="Slide Number Placeholder 14">
            <a:extLst>
              <a:ext uri="{FF2B5EF4-FFF2-40B4-BE49-F238E27FC236}">
                <a16:creationId xmlns:a16="http://schemas.microsoft.com/office/drawing/2014/main" id="{E82CD7BE-02EA-4874-9F2A-C29C3F795B53}"/>
              </a:ext>
            </a:extLst>
          </p:cNvPr>
          <p:cNvSpPr>
            <a:spLocks noGrp="1"/>
          </p:cNvSpPr>
          <p:nvPr>
            <p:ph type="sldNum" sz="quarter" idx="12"/>
          </p:nvPr>
        </p:nvSpPr>
        <p:spPr/>
        <p:txBody>
          <a:bodyPr/>
          <a:lstStyle/>
          <a:p>
            <a:fld id="{78320380-6AB6-4565-8F49-C48968FB1BAC}" type="slidenum">
              <a:rPr lang="en-US" smtClean="0"/>
              <a:t>4</a:t>
            </a:fld>
            <a:endParaRPr lang="en-US"/>
          </a:p>
        </p:txBody>
      </p:sp>
    </p:spTree>
    <p:extLst>
      <p:ext uri="{BB962C8B-B14F-4D97-AF65-F5344CB8AC3E}">
        <p14:creationId xmlns:p14="http://schemas.microsoft.com/office/powerpoint/2010/main" val="1358103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9499393" y="2396558"/>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6545051" y="1172976"/>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5"/>
          <a:srcRect l="2542" t="3553" r="274" b="2366"/>
          <a:stretch/>
        </p:blipFill>
        <p:spPr>
          <a:xfrm>
            <a:off x="-9301938" y="646532"/>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6"/>
          <a:srcRect l="29232" t="3616" r="13212" b="1622"/>
          <a:stretch/>
        </p:blipFill>
        <p:spPr>
          <a:xfrm>
            <a:off x="-3958060" y="4427023"/>
            <a:ext cx="1097280" cy="877824"/>
          </a:xfrm>
          <a:prstGeom prst="rect">
            <a:avLst/>
          </a:prstGeom>
        </p:spPr>
      </p:pic>
      <p:pic>
        <p:nvPicPr>
          <p:cNvPr id="22" name="Picture 21">
            <a:extLst>
              <a:ext uri="{FF2B5EF4-FFF2-40B4-BE49-F238E27FC236}">
                <a16:creationId xmlns:a16="http://schemas.microsoft.com/office/drawing/2014/main" id="{8F3CE776-4BA4-469E-A15E-422CE0E2B8AC}"/>
              </a:ext>
            </a:extLst>
          </p:cNvPr>
          <p:cNvPicPr>
            <a:picLocks noChangeAspect="1"/>
          </p:cNvPicPr>
          <p:nvPr/>
        </p:nvPicPr>
        <p:blipFill>
          <a:blip r:embed="rId7"/>
          <a:stretch>
            <a:fillRect/>
          </a:stretch>
        </p:blipFill>
        <p:spPr>
          <a:xfrm>
            <a:off x="-4446224" y="3605117"/>
            <a:ext cx="551752" cy="568861"/>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8"/>
          <a:srcRect l="17206" t="533" r="11892" b="-533"/>
          <a:stretch/>
        </p:blipFill>
        <p:spPr>
          <a:xfrm>
            <a:off x="-7715119" y="4427023"/>
            <a:ext cx="1097280" cy="877824"/>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9"/>
          <a:srcRect t="2872" b="2872"/>
          <a:stretch/>
        </p:blipFill>
        <p:spPr>
          <a:xfrm flipH="1">
            <a:off x="-2123495" y="2727293"/>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10"/>
          <a:srcRect l="19038" t="5769" r="15000"/>
          <a:stretch/>
        </p:blipFill>
        <p:spPr>
          <a:xfrm>
            <a:off x="-6620579" y="-503331"/>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6909939" y="1214509"/>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7" name="Oval 36">
            <a:extLst>
              <a:ext uri="{FF2B5EF4-FFF2-40B4-BE49-F238E27FC236}">
                <a16:creationId xmlns:a16="http://schemas.microsoft.com/office/drawing/2014/main" id="{9729D083-AFC3-4873-8327-379C85021D2C}"/>
              </a:ext>
            </a:extLst>
          </p:cNvPr>
          <p:cNvSpPr/>
          <p:nvPr/>
        </p:nvSpPr>
        <p:spPr>
          <a:xfrm>
            <a:off x="-5454605" y="546113"/>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8" name="Oval 37">
            <a:extLst>
              <a:ext uri="{FF2B5EF4-FFF2-40B4-BE49-F238E27FC236}">
                <a16:creationId xmlns:a16="http://schemas.microsoft.com/office/drawing/2014/main" id="{3C0477E8-A436-40FF-B084-58D5EF0513BB}"/>
              </a:ext>
            </a:extLst>
          </p:cNvPr>
          <p:cNvSpPr/>
          <p:nvPr/>
        </p:nvSpPr>
        <p:spPr>
          <a:xfrm>
            <a:off x="-7082952" y="2538065"/>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9" name="Oval 38">
            <a:extLst>
              <a:ext uri="{FF2B5EF4-FFF2-40B4-BE49-F238E27FC236}">
                <a16:creationId xmlns:a16="http://schemas.microsoft.com/office/drawing/2014/main" id="{B06DD41E-B6D0-493D-BF3F-B1B3A8B293AE}"/>
              </a:ext>
            </a:extLst>
          </p:cNvPr>
          <p:cNvSpPr/>
          <p:nvPr/>
        </p:nvSpPr>
        <p:spPr>
          <a:xfrm>
            <a:off x="-5963477" y="3714767"/>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0" name="Oval 39">
            <a:extLst>
              <a:ext uri="{FF2B5EF4-FFF2-40B4-BE49-F238E27FC236}">
                <a16:creationId xmlns:a16="http://schemas.microsoft.com/office/drawing/2014/main" id="{7DE4092F-E58F-4E6A-817B-92F8E61B890C}"/>
              </a:ext>
            </a:extLst>
          </p:cNvPr>
          <p:cNvSpPr/>
          <p:nvPr/>
        </p:nvSpPr>
        <p:spPr>
          <a:xfrm>
            <a:off x="-4471637" y="3533731"/>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1" name="Oval 40">
            <a:extLst>
              <a:ext uri="{FF2B5EF4-FFF2-40B4-BE49-F238E27FC236}">
                <a16:creationId xmlns:a16="http://schemas.microsoft.com/office/drawing/2014/main" id="{E0BB5F8C-0ECE-4FC9-877F-0F18BA5F48FA}"/>
              </a:ext>
            </a:extLst>
          </p:cNvPr>
          <p:cNvSpPr/>
          <p:nvPr/>
        </p:nvSpPr>
        <p:spPr>
          <a:xfrm>
            <a:off x="-3899220" y="2532772"/>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3" name="TextBox 2">
            <a:extLst>
              <a:ext uri="{FF2B5EF4-FFF2-40B4-BE49-F238E27FC236}">
                <a16:creationId xmlns:a16="http://schemas.microsoft.com/office/drawing/2014/main" id="{F7D521A4-4BBF-4416-A7CE-39AC5629DFA6}"/>
              </a:ext>
            </a:extLst>
          </p:cNvPr>
          <p:cNvSpPr txBox="1"/>
          <p:nvPr/>
        </p:nvSpPr>
        <p:spPr>
          <a:xfrm>
            <a:off x="-9254237" y="343088"/>
            <a:ext cx="1033970" cy="369332"/>
          </a:xfrm>
          <a:prstGeom prst="rect">
            <a:avLst/>
          </a:prstGeom>
          <a:noFill/>
        </p:spPr>
        <p:txBody>
          <a:bodyPr wrap="square" lIns="0" rIns="0" rtlCol="0">
            <a:spAutoFit/>
          </a:bodyPr>
          <a:lstStyle/>
          <a:p>
            <a:pPr algn="r"/>
            <a:r>
              <a:rPr lang="en-US" b="1" dirty="0">
                <a:solidFill>
                  <a:schemeClr val="tx2"/>
                </a:solidFill>
              </a:rPr>
              <a:t>TRAFFIC</a:t>
            </a:r>
          </a:p>
        </p:txBody>
      </p:sp>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8128354" y="655832"/>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8043049" y="611125"/>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sp>
        <p:nvSpPr>
          <p:cNvPr id="48" name="TextBox 47">
            <a:extLst>
              <a:ext uri="{FF2B5EF4-FFF2-40B4-BE49-F238E27FC236}">
                <a16:creationId xmlns:a16="http://schemas.microsoft.com/office/drawing/2014/main" id="{9EB61122-1E32-4A62-B922-51A32537ADEA}"/>
              </a:ext>
            </a:extLst>
          </p:cNvPr>
          <p:cNvSpPr txBox="1"/>
          <p:nvPr/>
        </p:nvSpPr>
        <p:spPr>
          <a:xfrm>
            <a:off x="-5447939" y="-536716"/>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5447939" y="-503331"/>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6A6672B-C404-4356-B163-2EACA6C539F5}"/>
              </a:ext>
            </a:extLst>
          </p:cNvPr>
          <p:cNvSpPr txBox="1"/>
          <p:nvPr/>
        </p:nvSpPr>
        <p:spPr>
          <a:xfrm>
            <a:off x="-9441880" y="2092741"/>
            <a:ext cx="1033970" cy="369332"/>
          </a:xfrm>
          <a:prstGeom prst="rect">
            <a:avLst/>
          </a:prstGeom>
          <a:noFill/>
        </p:spPr>
        <p:txBody>
          <a:bodyPr wrap="square" lIns="0" rIns="0" rtlCol="0">
            <a:spAutoFit/>
          </a:bodyPr>
          <a:lstStyle/>
          <a:p>
            <a:pPr algn="r"/>
            <a:r>
              <a:rPr lang="en-US" b="1" dirty="0">
                <a:solidFill>
                  <a:schemeClr val="accent2"/>
                </a:solidFill>
              </a:rPr>
              <a:t>BRIDGE</a:t>
            </a:r>
          </a:p>
        </p:txBody>
      </p:sp>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8327930" y="2393421"/>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8242625" y="2364662"/>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sp>
        <p:nvSpPr>
          <p:cNvPr id="54" name="TextBox 53">
            <a:extLst>
              <a:ext uri="{FF2B5EF4-FFF2-40B4-BE49-F238E27FC236}">
                <a16:creationId xmlns:a16="http://schemas.microsoft.com/office/drawing/2014/main" id="{1FCB7DC6-46CC-41A7-B5FC-35769901ECBE}"/>
              </a:ext>
            </a:extLst>
          </p:cNvPr>
          <p:cNvSpPr txBox="1"/>
          <p:nvPr/>
        </p:nvSpPr>
        <p:spPr>
          <a:xfrm>
            <a:off x="-7720870" y="4110896"/>
            <a:ext cx="1100291" cy="369332"/>
          </a:xfrm>
          <a:prstGeom prst="rect">
            <a:avLst/>
          </a:prstGeom>
          <a:noFill/>
        </p:spPr>
        <p:txBody>
          <a:bodyPr wrap="square" lIns="0" rIns="0" rtlCol="0">
            <a:spAutoFit/>
          </a:bodyPr>
          <a:lstStyle/>
          <a:p>
            <a:pPr algn="r"/>
            <a:r>
              <a:rPr lang="en-US" b="1" dirty="0">
                <a:solidFill>
                  <a:schemeClr val="accent3"/>
                </a:solidFill>
              </a:rPr>
              <a:t>PAVEMENT</a:t>
            </a:r>
          </a:p>
        </p:txBody>
      </p:sp>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6534945" y="4424564"/>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6449640" y="4390489"/>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sp>
        <p:nvSpPr>
          <p:cNvPr id="57" name="TextBox 56">
            <a:extLst>
              <a:ext uri="{FF2B5EF4-FFF2-40B4-BE49-F238E27FC236}">
                <a16:creationId xmlns:a16="http://schemas.microsoft.com/office/drawing/2014/main" id="{0B1141CD-B9F9-4D65-9B36-4AAEE6ECE834}"/>
              </a:ext>
            </a:extLst>
          </p:cNvPr>
          <p:cNvSpPr txBox="1"/>
          <p:nvPr/>
        </p:nvSpPr>
        <p:spPr>
          <a:xfrm>
            <a:off x="-3947954" y="4119000"/>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2770944" y="4424564"/>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2685639" y="4392668"/>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sp>
        <p:nvSpPr>
          <p:cNvPr id="62" name="TextBox 61">
            <a:extLst>
              <a:ext uri="{FF2B5EF4-FFF2-40B4-BE49-F238E27FC236}">
                <a16:creationId xmlns:a16="http://schemas.microsoft.com/office/drawing/2014/main" id="{EF67105E-D4E4-4921-9BE1-5AD958017C26}"/>
              </a:ext>
            </a:extLst>
          </p:cNvPr>
          <p:cNvSpPr txBox="1"/>
          <p:nvPr/>
        </p:nvSpPr>
        <p:spPr>
          <a:xfrm>
            <a:off x="-2123495" y="2228749"/>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2219183" y="2724834"/>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3162522" y="2697384"/>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2031267" y="941202"/>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99EC20CE-0C06-4C67-ABC5-41933E9C39B3}"/>
              </a:ext>
            </a:extLst>
          </p:cNvPr>
          <p:cNvPicPr>
            <a:picLocks noChangeAspect="1"/>
          </p:cNvPicPr>
          <p:nvPr/>
        </p:nvPicPr>
        <p:blipFill>
          <a:blip r:embed="rId4"/>
          <a:stretch>
            <a:fillRect/>
          </a:stretch>
        </p:blipFill>
        <p:spPr>
          <a:xfrm>
            <a:off x="85064" y="5351460"/>
            <a:ext cx="1431898" cy="1421476"/>
          </a:xfrm>
          <a:prstGeom prst="rect">
            <a:avLst/>
          </a:prstGeom>
        </p:spPr>
      </p:pic>
      <p:pic>
        <p:nvPicPr>
          <p:cNvPr id="47" name="Picture 46">
            <a:extLst>
              <a:ext uri="{FF2B5EF4-FFF2-40B4-BE49-F238E27FC236}">
                <a16:creationId xmlns:a16="http://schemas.microsoft.com/office/drawing/2014/main" id="{AC168E49-CA8F-488F-942C-C70C2B09DA02}"/>
              </a:ext>
            </a:extLst>
          </p:cNvPr>
          <p:cNvPicPr>
            <a:picLocks noChangeAspect="1"/>
          </p:cNvPicPr>
          <p:nvPr/>
        </p:nvPicPr>
        <p:blipFill rotWithShape="1">
          <a:blip r:embed="rId11"/>
          <a:srcRect l="21132" r="5250"/>
          <a:stretch/>
        </p:blipFill>
        <p:spPr>
          <a:xfrm>
            <a:off x="4846320" y="2926080"/>
            <a:ext cx="2743200" cy="2194560"/>
          </a:xfrm>
          <a:prstGeom prst="rect">
            <a:avLst/>
          </a:prstGeom>
        </p:spPr>
      </p:pic>
      <p:sp>
        <p:nvSpPr>
          <p:cNvPr id="50" name="Oval 49">
            <a:extLst>
              <a:ext uri="{FF2B5EF4-FFF2-40B4-BE49-F238E27FC236}">
                <a16:creationId xmlns:a16="http://schemas.microsoft.com/office/drawing/2014/main" id="{16241769-7F45-4325-A60C-968663B34C83}"/>
              </a:ext>
            </a:extLst>
          </p:cNvPr>
          <p:cNvSpPr/>
          <p:nvPr/>
        </p:nvSpPr>
        <p:spPr>
          <a:xfrm>
            <a:off x="3657600" y="356656"/>
            <a:ext cx="1828800" cy="1828800"/>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000" b="1" dirty="0"/>
              <a:t>18%</a:t>
            </a:r>
          </a:p>
        </p:txBody>
      </p:sp>
      <p:sp>
        <p:nvSpPr>
          <p:cNvPr id="60" name="TextBox 59">
            <a:extLst>
              <a:ext uri="{FF2B5EF4-FFF2-40B4-BE49-F238E27FC236}">
                <a16:creationId xmlns:a16="http://schemas.microsoft.com/office/drawing/2014/main" id="{6739BB0A-D685-4011-A774-06829E0B619C}"/>
              </a:ext>
            </a:extLst>
          </p:cNvPr>
          <p:cNvSpPr txBox="1"/>
          <p:nvPr/>
        </p:nvSpPr>
        <p:spPr>
          <a:xfrm>
            <a:off x="4859735" y="2343870"/>
            <a:ext cx="2641132" cy="707886"/>
          </a:xfrm>
          <a:prstGeom prst="rect">
            <a:avLst/>
          </a:prstGeom>
          <a:noFill/>
        </p:spPr>
        <p:txBody>
          <a:bodyPr wrap="square" lIns="0" rIns="0" rtlCol="0">
            <a:spAutoFit/>
          </a:bodyPr>
          <a:lstStyle/>
          <a:p>
            <a:r>
              <a:rPr lang="en-US" sz="4000" b="1" spc="100" dirty="0">
                <a:solidFill>
                  <a:schemeClr val="accent6"/>
                </a:solidFill>
              </a:rPr>
              <a:t>SAFETY</a:t>
            </a:r>
          </a:p>
        </p:txBody>
      </p:sp>
      <p:cxnSp>
        <p:nvCxnSpPr>
          <p:cNvPr id="61" name="Straight Connector 60">
            <a:extLst>
              <a:ext uri="{FF2B5EF4-FFF2-40B4-BE49-F238E27FC236}">
                <a16:creationId xmlns:a16="http://schemas.microsoft.com/office/drawing/2014/main" id="{525BD341-426D-43CC-9C0E-D5472365ECEF}"/>
              </a:ext>
            </a:extLst>
          </p:cNvPr>
          <p:cNvCxnSpPr>
            <a:cxnSpLocks/>
          </p:cNvCxnSpPr>
          <p:nvPr/>
        </p:nvCxnSpPr>
        <p:spPr>
          <a:xfrm>
            <a:off x="4621710" y="2949224"/>
            <a:ext cx="3" cy="218419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50DDE8BA-0AD0-4313-B50D-81A68DE5672D}"/>
              </a:ext>
            </a:extLst>
          </p:cNvPr>
          <p:cNvSpPr txBox="1"/>
          <p:nvPr/>
        </p:nvSpPr>
        <p:spPr>
          <a:xfrm>
            <a:off x="1980565" y="2865104"/>
            <a:ext cx="2641132" cy="1846659"/>
          </a:xfrm>
          <a:prstGeom prst="rect">
            <a:avLst/>
          </a:prstGeom>
          <a:noFill/>
        </p:spPr>
        <p:txBody>
          <a:bodyPr wrap="square" lIns="0" tIns="0" rIns="182880" bIns="0" rtlCol="0">
            <a:spAutoFit/>
          </a:bodyPr>
          <a:lstStyle/>
          <a:p>
            <a:pPr algn="r"/>
            <a:r>
              <a:rPr lang="en-US" sz="2000" dirty="0"/>
              <a:t>Weighted average crash rate from intersection to intersection giving more criticality to fatal and injury crashes.</a:t>
            </a:r>
          </a:p>
        </p:txBody>
      </p:sp>
      <p:sp>
        <p:nvSpPr>
          <p:cNvPr id="4" name="Footer Placeholder 3">
            <a:extLst>
              <a:ext uri="{FF2B5EF4-FFF2-40B4-BE49-F238E27FC236}">
                <a16:creationId xmlns:a16="http://schemas.microsoft.com/office/drawing/2014/main" id="{FBD07D5D-5F8D-425E-B2C2-0DCEC5D0E3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A214B6-D413-4C05-8316-AE55921EFBF8}"/>
              </a:ext>
            </a:extLst>
          </p:cNvPr>
          <p:cNvSpPr>
            <a:spLocks noGrp="1"/>
          </p:cNvSpPr>
          <p:nvPr>
            <p:ph type="sldNum" sz="quarter" idx="12"/>
          </p:nvPr>
        </p:nvSpPr>
        <p:spPr/>
        <p:txBody>
          <a:bodyPr/>
          <a:lstStyle/>
          <a:p>
            <a:fld id="{78320380-6AB6-4565-8F49-C48968FB1BAC}" type="slidenum">
              <a:rPr lang="en-US" smtClean="0"/>
              <a:t>5</a:t>
            </a:fld>
            <a:endParaRPr lang="en-US"/>
          </a:p>
        </p:txBody>
      </p:sp>
    </p:spTree>
    <p:extLst>
      <p:ext uri="{BB962C8B-B14F-4D97-AF65-F5344CB8AC3E}">
        <p14:creationId xmlns:p14="http://schemas.microsoft.com/office/powerpoint/2010/main" val="400962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319110" y="3363485"/>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3273452" y="2139903"/>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5"/>
          <a:srcRect l="2542" t="3553" r="274" b="2366"/>
          <a:stretch/>
        </p:blipFill>
        <p:spPr>
          <a:xfrm>
            <a:off x="516565" y="1613459"/>
            <a:ext cx="1097280" cy="87782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6"/>
          <a:srcRect l="21132" r="5250"/>
          <a:stretch/>
        </p:blipFill>
        <p:spPr>
          <a:xfrm>
            <a:off x="7863881" y="1908129"/>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7"/>
          <a:srcRect l="29232" t="3616" r="13212" b="1622"/>
          <a:stretch/>
        </p:blipFill>
        <p:spPr>
          <a:xfrm>
            <a:off x="5860443" y="5393950"/>
            <a:ext cx="1097280" cy="877824"/>
          </a:xfrm>
          <a:prstGeom prst="rect">
            <a:avLst/>
          </a:prstGeom>
        </p:spPr>
      </p:pic>
      <p:pic>
        <p:nvPicPr>
          <p:cNvPr id="22" name="Picture 21">
            <a:extLst>
              <a:ext uri="{FF2B5EF4-FFF2-40B4-BE49-F238E27FC236}">
                <a16:creationId xmlns:a16="http://schemas.microsoft.com/office/drawing/2014/main" id="{8F3CE776-4BA4-469E-A15E-422CE0E2B8AC}"/>
              </a:ext>
            </a:extLst>
          </p:cNvPr>
          <p:cNvPicPr>
            <a:picLocks noChangeAspect="1"/>
          </p:cNvPicPr>
          <p:nvPr/>
        </p:nvPicPr>
        <p:blipFill>
          <a:blip r:embed="rId8"/>
          <a:stretch>
            <a:fillRect/>
          </a:stretch>
        </p:blipFill>
        <p:spPr>
          <a:xfrm>
            <a:off x="5372279" y="4572044"/>
            <a:ext cx="551752" cy="568861"/>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9"/>
          <a:srcRect l="17206" t="533" r="11892" b="-533"/>
          <a:stretch/>
        </p:blipFill>
        <p:spPr>
          <a:xfrm>
            <a:off x="2103384" y="5393950"/>
            <a:ext cx="1097280" cy="877824"/>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10"/>
          <a:srcRect t="2872" b="2872"/>
          <a:stretch/>
        </p:blipFill>
        <p:spPr>
          <a:xfrm flipH="1">
            <a:off x="7695008" y="3694220"/>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11"/>
          <a:srcRect l="19038" t="5769" r="15000"/>
          <a:stretch/>
        </p:blipFill>
        <p:spPr>
          <a:xfrm>
            <a:off x="3197924" y="463596"/>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2908564" y="2181436"/>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7" name="Oval 36">
            <a:extLst>
              <a:ext uri="{FF2B5EF4-FFF2-40B4-BE49-F238E27FC236}">
                <a16:creationId xmlns:a16="http://schemas.microsoft.com/office/drawing/2014/main" id="{9729D083-AFC3-4873-8327-379C85021D2C}"/>
              </a:ext>
            </a:extLst>
          </p:cNvPr>
          <p:cNvSpPr/>
          <p:nvPr/>
        </p:nvSpPr>
        <p:spPr>
          <a:xfrm>
            <a:off x="4363898" y="1513040"/>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8" name="Oval 37">
            <a:extLst>
              <a:ext uri="{FF2B5EF4-FFF2-40B4-BE49-F238E27FC236}">
                <a16:creationId xmlns:a16="http://schemas.microsoft.com/office/drawing/2014/main" id="{3C0477E8-A436-40FF-B084-58D5EF0513BB}"/>
              </a:ext>
            </a:extLst>
          </p:cNvPr>
          <p:cNvSpPr/>
          <p:nvPr/>
        </p:nvSpPr>
        <p:spPr>
          <a:xfrm>
            <a:off x="2735551" y="3504992"/>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9" name="Oval 38">
            <a:extLst>
              <a:ext uri="{FF2B5EF4-FFF2-40B4-BE49-F238E27FC236}">
                <a16:creationId xmlns:a16="http://schemas.microsoft.com/office/drawing/2014/main" id="{B06DD41E-B6D0-493D-BF3F-B1B3A8B293AE}"/>
              </a:ext>
            </a:extLst>
          </p:cNvPr>
          <p:cNvSpPr/>
          <p:nvPr/>
        </p:nvSpPr>
        <p:spPr>
          <a:xfrm>
            <a:off x="3855026" y="4681694"/>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0" name="Oval 39">
            <a:extLst>
              <a:ext uri="{FF2B5EF4-FFF2-40B4-BE49-F238E27FC236}">
                <a16:creationId xmlns:a16="http://schemas.microsoft.com/office/drawing/2014/main" id="{7DE4092F-E58F-4E6A-817B-92F8E61B890C}"/>
              </a:ext>
            </a:extLst>
          </p:cNvPr>
          <p:cNvSpPr/>
          <p:nvPr/>
        </p:nvSpPr>
        <p:spPr>
          <a:xfrm>
            <a:off x="5346866" y="4500658"/>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1" name="Oval 40">
            <a:extLst>
              <a:ext uri="{FF2B5EF4-FFF2-40B4-BE49-F238E27FC236}">
                <a16:creationId xmlns:a16="http://schemas.microsoft.com/office/drawing/2014/main" id="{E0BB5F8C-0ECE-4FC9-877F-0F18BA5F48FA}"/>
              </a:ext>
            </a:extLst>
          </p:cNvPr>
          <p:cNvSpPr/>
          <p:nvPr/>
        </p:nvSpPr>
        <p:spPr>
          <a:xfrm>
            <a:off x="5919283" y="3499699"/>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5734362" y="2285956"/>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3" name="TextBox 2">
            <a:extLst>
              <a:ext uri="{FF2B5EF4-FFF2-40B4-BE49-F238E27FC236}">
                <a16:creationId xmlns:a16="http://schemas.microsoft.com/office/drawing/2014/main" id="{F7D521A4-4BBF-4416-A7CE-39AC5629DFA6}"/>
              </a:ext>
            </a:extLst>
          </p:cNvPr>
          <p:cNvSpPr txBox="1"/>
          <p:nvPr/>
        </p:nvSpPr>
        <p:spPr>
          <a:xfrm>
            <a:off x="564266" y="1310015"/>
            <a:ext cx="1033970" cy="369332"/>
          </a:xfrm>
          <a:prstGeom prst="rect">
            <a:avLst/>
          </a:prstGeom>
          <a:noFill/>
        </p:spPr>
        <p:txBody>
          <a:bodyPr wrap="square" lIns="0" rIns="0" rtlCol="0">
            <a:spAutoFit/>
          </a:bodyPr>
          <a:lstStyle/>
          <a:p>
            <a:pPr algn="r"/>
            <a:r>
              <a:rPr lang="en-US" b="1" dirty="0">
                <a:solidFill>
                  <a:schemeClr val="tx2"/>
                </a:solidFill>
              </a:rPr>
              <a:t>TRAFFIC</a:t>
            </a:r>
          </a:p>
        </p:txBody>
      </p:sp>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1690149" y="1622759"/>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1775454" y="1578052"/>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sp>
        <p:nvSpPr>
          <p:cNvPr id="46" name="TextBox 45">
            <a:extLst>
              <a:ext uri="{FF2B5EF4-FFF2-40B4-BE49-F238E27FC236}">
                <a16:creationId xmlns:a16="http://schemas.microsoft.com/office/drawing/2014/main" id="{059168B4-17D4-4101-977E-F06FEBA29A54}"/>
              </a:ext>
            </a:extLst>
          </p:cNvPr>
          <p:cNvSpPr txBox="1"/>
          <p:nvPr/>
        </p:nvSpPr>
        <p:spPr>
          <a:xfrm>
            <a:off x="3243644" y="141661"/>
            <a:ext cx="1051560" cy="369332"/>
          </a:xfrm>
          <a:prstGeom prst="rect">
            <a:avLst/>
          </a:prstGeom>
          <a:noFill/>
        </p:spPr>
        <p:txBody>
          <a:bodyPr wrap="square" lIns="0" rIns="0" rtlCol="0">
            <a:spAutoFit/>
          </a:bodyPr>
          <a:lstStyle/>
          <a:p>
            <a:pPr algn="r"/>
            <a:r>
              <a:rPr lang="en-US" b="1" dirty="0">
                <a:solidFill>
                  <a:schemeClr val="accent1"/>
                </a:solidFill>
              </a:rPr>
              <a:t>MOBILITY</a:t>
            </a:r>
          </a:p>
        </p:txBody>
      </p:sp>
      <p:sp>
        <p:nvSpPr>
          <p:cNvPr id="48" name="TextBox 47">
            <a:extLst>
              <a:ext uri="{FF2B5EF4-FFF2-40B4-BE49-F238E27FC236}">
                <a16:creationId xmlns:a16="http://schemas.microsoft.com/office/drawing/2014/main" id="{9EB61122-1E32-4A62-B922-51A32537ADEA}"/>
              </a:ext>
            </a:extLst>
          </p:cNvPr>
          <p:cNvSpPr txBox="1"/>
          <p:nvPr/>
        </p:nvSpPr>
        <p:spPr>
          <a:xfrm>
            <a:off x="4370564" y="430211"/>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4370564" y="463596"/>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6A6672B-C404-4356-B163-2EACA6C539F5}"/>
              </a:ext>
            </a:extLst>
          </p:cNvPr>
          <p:cNvSpPr txBox="1"/>
          <p:nvPr/>
        </p:nvSpPr>
        <p:spPr>
          <a:xfrm>
            <a:off x="376623" y="3059668"/>
            <a:ext cx="1033970" cy="369332"/>
          </a:xfrm>
          <a:prstGeom prst="rect">
            <a:avLst/>
          </a:prstGeom>
          <a:noFill/>
        </p:spPr>
        <p:txBody>
          <a:bodyPr wrap="square" lIns="0" rIns="0" rtlCol="0">
            <a:spAutoFit/>
          </a:bodyPr>
          <a:lstStyle/>
          <a:p>
            <a:pPr algn="r"/>
            <a:r>
              <a:rPr lang="en-US" b="1" dirty="0">
                <a:solidFill>
                  <a:schemeClr val="accent2"/>
                </a:solidFill>
              </a:rPr>
              <a:t>BRIDGE</a:t>
            </a:r>
          </a:p>
        </p:txBody>
      </p:sp>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1490573" y="3360348"/>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1575878" y="3331589"/>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sp>
        <p:nvSpPr>
          <p:cNvPr id="54" name="TextBox 53">
            <a:extLst>
              <a:ext uri="{FF2B5EF4-FFF2-40B4-BE49-F238E27FC236}">
                <a16:creationId xmlns:a16="http://schemas.microsoft.com/office/drawing/2014/main" id="{1FCB7DC6-46CC-41A7-B5FC-35769901ECBE}"/>
              </a:ext>
            </a:extLst>
          </p:cNvPr>
          <p:cNvSpPr txBox="1"/>
          <p:nvPr/>
        </p:nvSpPr>
        <p:spPr>
          <a:xfrm>
            <a:off x="2097633" y="5077823"/>
            <a:ext cx="1100291" cy="369332"/>
          </a:xfrm>
          <a:prstGeom prst="rect">
            <a:avLst/>
          </a:prstGeom>
          <a:noFill/>
        </p:spPr>
        <p:txBody>
          <a:bodyPr wrap="square" lIns="0" rIns="0" rtlCol="0">
            <a:spAutoFit/>
          </a:bodyPr>
          <a:lstStyle/>
          <a:p>
            <a:pPr algn="r"/>
            <a:r>
              <a:rPr lang="en-US" b="1" dirty="0">
                <a:solidFill>
                  <a:schemeClr val="accent3"/>
                </a:solidFill>
              </a:rPr>
              <a:t>PAVEMENT</a:t>
            </a:r>
          </a:p>
        </p:txBody>
      </p:sp>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3283558" y="5391491"/>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3368863" y="5357416"/>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sp>
        <p:nvSpPr>
          <p:cNvPr id="57" name="TextBox 56">
            <a:extLst>
              <a:ext uri="{FF2B5EF4-FFF2-40B4-BE49-F238E27FC236}">
                <a16:creationId xmlns:a16="http://schemas.microsoft.com/office/drawing/2014/main" id="{0B1141CD-B9F9-4D65-9B36-4AAEE6ECE834}"/>
              </a:ext>
            </a:extLst>
          </p:cNvPr>
          <p:cNvSpPr txBox="1"/>
          <p:nvPr/>
        </p:nvSpPr>
        <p:spPr>
          <a:xfrm>
            <a:off x="5870549" y="5085927"/>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7047559" y="5391491"/>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7132864" y="5359595"/>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sp>
        <p:nvSpPr>
          <p:cNvPr id="62" name="TextBox 61">
            <a:extLst>
              <a:ext uri="{FF2B5EF4-FFF2-40B4-BE49-F238E27FC236}">
                <a16:creationId xmlns:a16="http://schemas.microsoft.com/office/drawing/2014/main" id="{EF67105E-D4E4-4921-9BE1-5AD958017C26}"/>
              </a:ext>
            </a:extLst>
          </p:cNvPr>
          <p:cNvSpPr txBox="1"/>
          <p:nvPr/>
        </p:nvSpPr>
        <p:spPr>
          <a:xfrm>
            <a:off x="7695008" y="3195676"/>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7599320" y="3691761"/>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6655981" y="3664311"/>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sp>
        <p:nvSpPr>
          <p:cNvPr id="65" name="TextBox 64">
            <a:extLst>
              <a:ext uri="{FF2B5EF4-FFF2-40B4-BE49-F238E27FC236}">
                <a16:creationId xmlns:a16="http://schemas.microsoft.com/office/drawing/2014/main" id="{B03F1A09-B066-4B1E-9362-95262E83C3B7}"/>
              </a:ext>
            </a:extLst>
          </p:cNvPr>
          <p:cNvSpPr txBox="1"/>
          <p:nvPr/>
        </p:nvSpPr>
        <p:spPr>
          <a:xfrm>
            <a:off x="7873987" y="1598671"/>
            <a:ext cx="1051560" cy="369332"/>
          </a:xfrm>
          <a:prstGeom prst="rect">
            <a:avLst/>
          </a:prstGeom>
          <a:noFill/>
        </p:spPr>
        <p:txBody>
          <a:bodyPr wrap="square" lIns="0" rIns="0" rtlCol="0">
            <a:spAutoFit/>
          </a:bodyPr>
          <a:lstStyle/>
          <a:p>
            <a:r>
              <a:rPr lang="en-US" b="1" dirty="0">
                <a:solidFill>
                  <a:schemeClr val="accent6"/>
                </a:solidFill>
              </a:rPr>
              <a:t>SAFETY</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7787236" y="1908129"/>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6516632" y="1881459"/>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sp>
        <p:nvSpPr>
          <p:cNvPr id="4" name="Footer Placeholder 3">
            <a:extLst>
              <a:ext uri="{FF2B5EF4-FFF2-40B4-BE49-F238E27FC236}">
                <a16:creationId xmlns:a16="http://schemas.microsoft.com/office/drawing/2014/main" id="{449A3496-0A2D-4DB1-B2F1-FB284FCB60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9D0A71-E796-41C2-91EA-529F03F49AE9}"/>
              </a:ext>
            </a:extLst>
          </p:cNvPr>
          <p:cNvSpPr>
            <a:spLocks noGrp="1"/>
          </p:cNvSpPr>
          <p:nvPr>
            <p:ph type="sldNum" sz="quarter" idx="12"/>
          </p:nvPr>
        </p:nvSpPr>
        <p:spPr/>
        <p:txBody>
          <a:bodyPr/>
          <a:lstStyle/>
          <a:p>
            <a:fld id="{78320380-6AB6-4565-8F49-C48968FB1BAC}" type="slidenum">
              <a:rPr lang="en-US" smtClean="0"/>
              <a:t>6</a:t>
            </a:fld>
            <a:endParaRPr lang="en-US"/>
          </a:p>
        </p:txBody>
      </p:sp>
    </p:spTree>
    <p:extLst>
      <p:ext uri="{BB962C8B-B14F-4D97-AF65-F5344CB8AC3E}">
        <p14:creationId xmlns:p14="http://schemas.microsoft.com/office/powerpoint/2010/main" val="3467521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9132413" y="3153935"/>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6178071" y="1930353"/>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5"/>
          <a:srcRect l="2542" t="3553" r="274" b="2366"/>
          <a:stretch/>
        </p:blipFill>
        <p:spPr>
          <a:xfrm>
            <a:off x="-8934958" y="1403909"/>
            <a:ext cx="1097280" cy="87782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6"/>
          <a:srcRect l="21132" r="5250"/>
          <a:stretch/>
        </p:blipFill>
        <p:spPr>
          <a:xfrm>
            <a:off x="-1587642" y="1698579"/>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7"/>
          <a:srcRect l="29232" t="3616" r="13212" b="1622"/>
          <a:stretch/>
        </p:blipFill>
        <p:spPr>
          <a:xfrm>
            <a:off x="-3591080" y="5184400"/>
            <a:ext cx="1097280" cy="877824"/>
          </a:xfrm>
          <a:prstGeom prst="rect">
            <a:avLst/>
          </a:prstGeom>
        </p:spPr>
      </p:pic>
      <p:pic>
        <p:nvPicPr>
          <p:cNvPr id="22" name="Picture 21">
            <a:extLst>
              <a:ext uri="{FF2B5EF4-FFF2-40B4-BE49-F238E27FC236}">
                <a16:creationId xmlns:a16="http://schemas.microsoft.com/office/drawing/2014/main" id="{8F3CE776-4BA4-469E-A15E-422CE0E2B8AC}"/>
              </a:ext>
            </a:extLst>
          </p:cNvPr>
          <p:cNvPicPr>
            <a:picLocks noChangeAspect="1"/>
          </p:cNvPicPr>
          <p:nvPr/>
        </p:nvPicPr>
        <p:blipFill>
          <a:blip r:embed="rId8"/>
          <a:stretch>
            <a:fillRect/>
          </a:stretch>
        </p:blipFill>
        <p:spPr>
          <a:xfrm>
            <a:off x="-4079244" y="4362494"/>
            <a:ext cx="551752" cy="568861"/>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9"/>
          <a:srcRect t="2872" b="2872"/>
          <a:stretch/>
        </p:blipFill>
        <p:spPr>
          <a:xfrm flipH="1">
            <a:off x="-1756515" y="3484670"/>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10"/>
          <a:srcRect l="19038" t="5769" r="15000"/>
          <a:stretch/>
        </p:blipFill>
        <p:spPr>
          <a:xfrm>
            <a:off x="-6253599" y="254046"/>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6542959" y="1971886"/>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7" name="Oval 36">
            <a:extLst>
              <a:ext uri="{FF2B5EF4-FFF2-40B4-BE49-F238E27FC236}">
                <a16:creationId xmlns:a16="http://schemas.microsoft.com/office/drawing/2014/main" id="{9729D083-AFC3-4873-8327-379C85021D2C}"/>
              </a:ext>
            </a:extLst>
          </p:cNvPr>
          <p:cNvSpPr/>
          <p:nvPr/>
        </p:nvSpPr>
        <p:spPr>
          <a:xfrm>
            <a:off x="-5087625" y="1303490"/>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8" name="Oval 37">
            <a:extLst>
              <a:ext uri="{FF2B5EF4-FFF2-40B4-BE49-F238E27FC236}">
                <a16:creationId xmlns:a16="http://schemas.microsoft.com/office/drawing/2014/main" id="{3C0477E8-A436-40FF-B084-58D5EF0513BB}"/>
              </a:ext>
            </a:extLst>
          </p:cNvPr>
          <p:cNvSpPr/>
          <p:nvPr/>
        </p:nvSpPr>
        <p:spPr>
          <a:xfrm>
            <a:off x="-6715972" y="3295442"/>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40" name="Oval 39">
            <a:extLst>
              <a:ext uri="{FF2B5EF4-FFF2-40B4-BE49-F238E27FC236}">
                <a16:creationId xmlns:a16="http://schemas.microsoft.com/office/drawing/2014/main" id="{7DE4092F-E58F-4E6A-817B-92F8E61B890C}"/>
              </a:ext>
            </a:extLst>
          </p:cNvPr>
          <p:cNvSpPr/>
          <p:nvPr/>
        </p:nvSpPr>
        <p:spPr>
          <a:xfrm>
            <a:off x="-4104657" y="4291108"/>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1" name="Oval 40">
            <a:extLst>
              <a:ext uri="{FF2B5EF4-FFF2-40B4-BE49-F238E27FC236}">
                <a16:creationId xmlns:a16="http://schemas.microsoft.com/office/drawing/2014/main" id="{E0BB5F8C-0ECE-4FC9-877F-0F18BA5F48FA}"/>
              </a:ext>
            </a:extLst>
          </p:cNvPr>
          <p:cNvSpPr/>
          <p:nvPr/>
        </p:nvSpPr>
        <p:spPr>
          <a:xfrm>
            <a:off x="-3532240" y="3290149"/>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3717161" y="2076406"/>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3" name="TextBox 2">
            <a:extLst>
              <a:ext uri="{FF2B5EF4-FFF2-40B4-BE49-F238E27FC236}">
                <a16:creationId xmlns:a16="http://schemas.microsoft.com/office/drawing/2014/main" id="{F7D521A4-4BBF-4416-A7CE-39AC5629DFA6}"/>
              </a:ext>
            </a:extLst>
          </p:cNvPr>
          <p:cNvSpPr txBox="1"/>
          <p:nvPr/>
        </p:nvSpPr>
        <p:spPr>
          <a:xfrm>
            <a:off x="-8887257" y="1100465"/>
            <a:ext cx="1033970" cy="369332"/>
          </a:xfrm>
          <a:prstGeom prst="rect">
            <a:avLst/>
          </a:prstGeom>
          <a:noFill/>
        </p:spPr>
        <p:txBody>
          <a:bodyPr wrap="square" lIns="0" rIns="0" rtlCol="0">
            <a:spAutoFit/>
          </a:bodyPr>
          <a:lstStyle/>
          <a:p>
            <a:pPr algn="r"/>
            <a:r>
              <a:rPr lang="en-US" b="1" dirty="0">
                <a:solidFill>
                  <a:schemeClr val="tx2"/>
                </a:solidFill>
              </a:rPr>
              <a:t>TRAFFIC</a:t>
            </a:r>
          </a:p>
        </p:txBody>
      </p:sp>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7761374" y="1413209"/>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7676069" y="1368502"/>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sp>
        <p:nvSpPr>
          <p:cNvPr id="46" name="TextBox 45">
            <a:extLst>
              <a:ext uri="{FF2B5EF4-FFF2-40B4-BE49-F238E27FC236}">
                <a16:creationId xmlns:a16="http://schemas.microsoft.com/office/drawing/2014/main" id="{059168B4-17D4-4101-977E-F06FEBA29A54}"/>
              </a:ext>
            </a:extLst>
          </p:cNvPr>
          <p:cNvSpPr txBox="1"/>
          <p:nvPr/>
        </p:nvSpPr>
        <p:spPr>
          <a:xfrm>
            <a:off x="-6207879" y="-67889"/>
            <a:ext cx="1051560" cy="369332"/>
          </a:xfrm>
          <a:prstGeom prst="rect">
            <a:avLst/>
          </a:prstGeom>
          <a:noFill/>
        </p:spPr>
        <p:txBody>
          <a:bodyPr wrap="square" lIns="0" rIns="0" rtlCol="0">
            <a:spAutoFit/>
          </a:bodyPr>
          <a:lstStyle/>
          <a:p>
            <a:pPr algn="r"/>
            <a:r>
              <a:rPr lang="en-US" b="1" dirty="0">
                <a:solidFill>
                  <a:schemeClr val="accent1"/>
                </a:solidFill>
              </a:rPr>
              <a:t>MOBILITY</a:t>
            </a:r>
          </a:p>
        </p:txBody>
      </p:sp>
      <p:sp>
        <p:nvSpPr>
          <p:cNvPr id="48" name="TextBox 47">
            <a:extLst>
              <a:ext uri="{FF2B5EF4-FFF2-40B4-BE49-F238E27FC236}">
                <a16:creationId xmlns:a16="http://schemas.microsoft.com/office/drawing/2014/main" id="{9EB61122-1E32-4A62-B922-51A32537ADEA}"/>
              </a:ext>
            </a:extLst>
          </p:cNvPr>
          <p:cNvSpPr txBox="1"/>
          <p:nvPr/>
        </p:nvSpPr>
        <p:spPr>
          <a:xfrm>
            <a:off x="-5080959" y="220661"/>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5080959" y="254046"/>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6A6672B-C404-4356-B163-2EACA6C539F5}"/>
              </a:ext>
            </a:extLst>
          </p:cNvPr>
          <p:cNvSpPr txBox="1"/>
          <p:nvPr/>
        </p:nvSpPr>
        <p:spPr>
          <a:xfrm>
            <a:off x="-9074900" y="2850118"/>
            <a:ext cx="1033970" cy="369332"/>
          </a:xfrm>
          <a:prstGeom prst="rect">
            <a:avLst/>
          </a:prstGeom>
          <a:noFill/>
        </p:spPr>
        <p:txBody>
          <a:bodyPr wrap="square" lIns="0" rIns="0" rtlCol="0">
            <a:spAutoFit/>
          </a:bodyPr>
          <a:lstStyle/>
          <a:p>
            <a:pPr algn="r"/>
            <a:r>
              <a:rPr lang="en-US" b="1" dirty="0">
                <a:solidFill>
                  <a:schemeClr val="accent2"/>
                </a:solidFill>
              </a:rPr>
              <a:t>BRIDGE</a:t>
            </a:r>
          </a:p>
        </p:txBody>
      </p:sp>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7960950" y="3150798"/>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7875645" y="3122039"/>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sp>
        <p:nvSpPr>
          <p:cNvPr id="57" name="TextBox 56">
            <a:extLst>
              <a:ext uri="{FF2B5EF4-FFF2-40B4-BE49-F238E27FC236}">
                <a16:creationId xmlns:a16="http://schemas.microsoft.com/office/drawing/2014/main" id="{0B1141CD-B9F9-4D65-9B36-4AAEE6ECE834}"/>
              </a:ext>
            </a:extLst>
          </p:cNvPr>
          <p:cNvSpPr txBox="1"/>
          <p:nvPr/>
        </p:nvSpPr>
        <p:spPr>
          <a:xfrm>
            <a:off x="-3580974" y="4876377"/>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2403964" y="5181941"/>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2318659" y="5150045"/>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sp>
        <p:nvSpPr>
          <p:cNvPr id="62" name="TextBox 61">
            <a:extLst>
              <a:ext uri="{FF2B5EF4-FFF2-40B4-BE49-F238E27FC236}">
                <a16:creationId xmlns:a16="http://schemas.microsoft.com/office/drawing/2014/main" id="{EF67105E-D4E4-4921-9BE1-5AD958017C26}"/>
              </a:ext>
            </a:extLst>
          </p:cNvPr>
          <p:cNvSpPr txBox="1"/>
          <p:nvPr/>
        </p:nvSpPr>
        <p:spPr>
          <a:xfrm>
            <a:off x="-1756515" y="2986126"/>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1852203" y="3482211"/>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2795542" y="3454761"/>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sp>
        <p:nvSpPr>
          <p:cNvPr id="65" name="TextBox 64">
            <a:extLst>
              <a:ext uri="{FF2B5EF4-FFF2-40B4-BE49-F238E27FC236}">
                <a16:creationId xmlns:a16="http://schemas.microsoft.com/office/drawing/2014/main" id="{B03F1A09-B066-4B1E-9362-95262E83C3B7}"/>
              </a:ext>
            </a:extLst>
          </p:cNvPr>
          <p:cNvSpPr txBox="1"/>
          <p:nvPr/>
        </p:nvSpPr>
        <p:spPr>
          <a:xfrm>
            <a:off x="-1577536" y="1389121"/>
            <a:ext cx="1051560" cy="369332"/>
          </a:xfrm>
          <a:prstGeom prst="rect">
            <a:avLst/>
          </a:prstGeom>
          <a:noFill/>
        </p:spPr>
        <p:txBody>
          <a:bodyPr wrap="square" lIns="0" rIns="0" rtlCol="0">
            <a:spAutoFit/>
          </a:bodyPr>
          <a:lstStyle/>
          <a:p>
            <a:r>
              <a:rPr lang="en-US" b="1" dirty="0">
                <a:solidFill>
                  <a:schemeClr val="accent6"/>
                </a:solidFill>
              </a:rPr>
              <a:t>SAFETY</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1664287" y="1698579"/>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2934891" y="1671909"/>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pic>
        <p:nvPicPr>
          <p:cNvPr id="45" name="Picture 44">
            <a:extLst>
              <a:ext uri="{FF2B5EF4-FFF2-40B4-BE49-F238E27FC236}">
                <a16:creationId xmlns:a16="http://schemas.microsoft.com/office/drawing/2014/main" id="{9CB4E37C-5B15-4BA5-948E-431A3F60441F}"/>
              </a:ext>
            </a:extLst>
          </p:cNvPr>
          <p:cNvPicPr>
            <a:picLocks noChangeAspect="1"/>
          </p:cNvPicPr>
          <p:nvPr/>
        </p:nvPicPr>
        <p:blipFill rotWithShape="1">
          <a:blip r:embed="rId11"/>
          <a:srcRect l="17206" t="533" r="11892" b="-533"/>
          <a:stretch/>
        </p:blipFill>
        <p:spPr>
          <a:xfrm>
            <a:off x="1645920" y="2926080"/>
            <a:ext cx="2743200" cy="2194560"/>
          </a:xfrm>
          <a:prstGeom prst="rect">
            <a:avLst/>
          </a:prstGeom>
        </p:spPr>
      </p:pic>
      <p:sp>
        <p:nvSpPr>
          <p:cNvPr id="47" name="Oval 46">
            <a:extLst>
              <a:ext uri="{FF2B5EF4-FFF2-40B4-BE49-F238E27FC236}">
                <a16:creationId xmlns:a16="http://schemas.microsoft.com/office/drawing/2014/main" id="{939CB7FB-9DB2-4A01-8490-588E0AE93989}"/>
              </a:ext>
            </a:extLst>
          </p:cNvPr>
          <p:cNvSpPr/>
          <p:nvPr/>
        </p:nvSpPr>
        <p:spPr>
          <a:xfrm>
            <a:off x="3657600" y="364536"/>
            <a:ext cx="1828800" cy="1828800"/>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000" b="1" dirty="0"/>
              <a:t>16%</a:t>
            </a:r>
          </a:p>
        </p:txBody>
      </p:sp>
      <p:sp>
        <p:nvSpPr>
          <p:cNvPr id="50" name="TextBox 49">
            <a:extLst>
              <a:ext uri="{FF2B5EF4-FFF2-40B4-BE49-F238E27FC236}">
                <a16:creationId xmlns:a16="http://schemas.microsoft.com/office/drawing/2014/main" id="{26F2F29C-17B1-4C43-8307-E909A4854FEC}"/>
              </a:ext>
            </a:extLst>
          </p:cNvPr>
          <p:cNvSpPr txBox="1"/>
          <p:nvPr/>
        </p:nvSpPr>
        <p:spPr>
          <a:xfrm>
            <a:off x="1671083" y="2345484"/>
            <a:ext cx="2743200" cy="707886"/>
          </a:xfrm>
          <a:prstGeom prst="rect">
            <a:avLst/>
          </a:prstGeom>
          <a:noFill/>
        </p:spPr>
        <p:txBody>
          <a:bodyPr wrap="square" lIns="0" rIns="0" rtlCol="0">
            <a:spAutoFit/>
          </a:bodyPr>
          <a:lstStyle/>
          <a:p>
            <a:pPr algn="r"/>
            <a:r>
              <a:rPr lang="en-US" sz="4000" b="1" spc="100" dirty="0">
                <a:solidFill>
                  <a:schemeClr val="accent3"/>
                </a:solidFill>
              </a:rPr>
              <a:t>PAVEMENT</a:t>
            </a:r>
          </a:p>
        </p:txBody>
      </p:sp>
      <p:cxnSp>
        <p:nvCxnSpPr>
          <p:cNvPr id="60" name="Straight Connector 59">
            <a:extLst>
              <a:ext uri="{FF2B5EF4-FFF2-40B4-BE49-F238E27FC236}">
                <a16:creationId xmlns:a16="http://schemas.microsoft.com/office/drawing/2014/main" id="{449C66C6-E5F0-4FD6-85EA-BB00EB1D16C8}"/>
              </a:ext>
            </a:extLst>
          </p:cNvPr>
          <p:cNvCxnSpPr>
            <a:cxnSpLocks/>
          </p:cNvCxnSpPr>
          <p:nvPr/>
        </p:nvCxnSpPr>
        <p:spPr>
          <a:xfrm>
            <a:off x="4571999" y="2939725"/>
            <a:ext cx="0" cy="219456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EA792B0F-3407-4930-9731-32E0599D6C6A}"/>
              </a:ext>
            </a:extLst>
          </p:cNvPr>
          <p:cNvSpPr txBox="1"/>
          <p:nvPr/>
        </p:nvSpPr>
        <p:spPr>
          <a:xfrm>
            <a:off x="4572000" y="2903605"/>
            <a:ext cx="2614975" cy="1538883"/>
          </a:xfrm>
          <a:prstGeom prst="rect">
            <a:avLst/>
          </a:prstGeom>
          <a:noFill/>
        </p:spPr>
        <p:txBody>
          <a:bodyPr wrap="square" lIns="182880" tIns="0" rIns="0" bIns="0" rtlCol="0">
            <a:spAutoFit/>
          </a:bodyPr>
          <a:lstStyle/>
          <a:p>
            <a:r>
              <a:rPr lang="en-US" sz="2000" dirty="0"/>
              <a:t>Overall condition of the pavement while also considering it’s smoothness and rideability.</a:t>
            </a:r>
          </a:p>
        </p:txBody>
      </p:sp>
      <p:pic>
        <p:nvPicPr>
          <p:cNvPr id="68" name="Picture 67">
            <a:extLst>
              <a:ext uri="{FF2B5EF4-FFF2-40B4-BE49-F238E27FC236}">
                <a16:creationId xmlns:a16="http://schemas.microsoft.com/office/drawing/2014/main" id="{330717B2-1B6C-46AE-AB68-C8FD25EE2E8A}"/>
              </a:ext>
            </a:extLst>
          </p:cNvPr>
          <p:cNvPicPr>
            <a:picLocks noChangeAspect="1"/>
          </p:cNvPicPr>
          <p:nvPr/>
        </p:nvPicPr>
        <p:blipFill>
          <a:blip r:embed="rId4"/>
          <a:stretch>
            <a:fillRect/>
          </a:stretch>
        </p:blipFill>
        <p:spPr>
          <a:xfrm>
            <a:off x="85064" y="5351460"/>
            <a:ext cx="1431898" cy="1421476"/>
          </a:xfrm>
          <a:prstGeom prst="rect">
            <a:avLst/>
          </a:prstGeom>
        </p:spPr>
      </p:pic>
      <p:sp>
        <p:nvSpPr>
          <p:cNvPr id="4" name="Footer Placeholder 3">
            <a:extLst>
              <a:ext uri="{FF2B5EF4-FFF2-40B4-BE49-F238E27FC236}">
                <a16:creationId xmlns:a16="http://schemas.microsoft.com/office/drawing/2014/main" id="{43D26762-18A2-4961-9F1E-0304540404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A87DEC-9B28-444C-BC8C-2E39031F17B7}"/>
              </a:ext>
            </a:extLst>
          </p:cNvPr>
          <p:cNvSpPr>
            <a:spLocks noGrp="1"/>
          </p:cNvSpPr>
          <p:nvPr>
            <p:ph type="sldNum" sz="quarter" idx="12"/>
          </p:nvPr>
        </p:nvSpPr>
        <p:spPr/>
        <p:txBody>
          <a:bodyPr/>
          <a:lstStyle/>
          <a:p>
            <a:fld id="{78320380-6AB6-4565-8F49-C48968FB1BAC}" type="slidenum">
              <a:rPr lang="en-US" smtClean="0"/>
              <a:t>7</a:t>
            </a:fld>
            <a:endParaRPr lang="en-US"/>
          </a:p>
        </p:txBody>
      </p:sp>
    </p:spTree>
    <p:extLst>
      <p:ext uri="{BB962C8B-B14F-4D97-AF65-F5344CB8AC3E}">
        <p14:creationId xmlns:p14="http://schemas.microsoft.com/office/powerpoint/2010/main" val="1813911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319110" y="3363485"/>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3273452" y="2139903"/>
            <a:ext cx="2597096" cy="2578194"/>
          </a:xfrm>
          <a:prstGeom prst="rect">
            <a:avLst/>
          </a:prstGeom>
        </p:spPr>
      </p:pic>
      <p:pic>
        <p:nvPicPr>
          <p:cNvPr id="9" name="Picture 8">
            <a:extLst>
              <a:ext uri="{FF2B5EF4-FFF2-40B4-BE49-F238E27FC236}">
                <a16:creationId xmlns:a16="http://schemas.microsoft.com/office/drawing/2014/main" id="{DEB59A2F-03E8-4E13-8954-30E324675F80}"/>
              </a:ext>
            </a:extLst>
          </p:cNvPr>
          <p:cNvPicPr>
            <a:picLocks noChangeAspect="1"/>
          </p:cNvPicPr>
          <p:nvPr/>
        </p:nvPicPr>
        <p:blipFill rotWithShape="1">
          <a:blip r:embed="rId5"/>
          <a:srcRect l="2542" t="3553" r="274" b="2366"/>
          <a:stretch/>
        </p:blipFill>
        <p:spPr>
          <a:xfrm>
            <a:off x="516565" y="1613459"/>
            <a:ext cx="1097280" cy="87782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6"/>
          <a:srcRect l="21132" r="5250"/>
          <a:stretch/>
        </p:blipFill>
        <p:spPr>
          <a:xfrm>
            <a:off x="7863881" y="1908129"/>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7"/>
          <a:srcRect l="29232" t="3616" r="13212" b="1622"/>
          <a:stretch/>
        </p:blipFill>
        <p:spPr>
          <a:xfrm>
            <a:off x="5860443" y="5393950"/>
            <a:ext cx="1097280" cy="877824"/>
          </a:xfrm>
          <a:prstGeom prst="rect">
            <a:avLst/>
          </a:prstGeom>
        </p:spPr>
      </p:pic>
      <p:pic>
        <p:nvPicPr>
          <p:cNvPr id="22" name="Picture 21">
            <a:extLst>
              <a:ext uri="{FF2B5EF4-FFF2-40B4-BE49-F238E27FC236}">
                <a16:creationId xmlns:a16="http://schemas.microsoft.com/office/drawing/2014/main" id="{8F3CE776-4BA4-469E-A15E-422CE0E2B8AC}"/>
              </a:ext>
            </a:extLst>
          </p:cNvPr>
          <p:cNvPicPr>
            <a:picLocks noChangeAspect="1"/>
          </p:cNvPicPr>
          <p:nvPr/>
        </p:nvPicPr>
        <p:blipFill>
          <a:blip r:embed="rId8"/>
          <a:stretch>
            <a:fillRect/>
          </a:stretch>
        </p:blipFill>
        <p:spPr>
          <a:xfrm>
            <a:off x="5372279" y="4572044"/>
            <a:ext cx="551752" cy="568861"/>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9"/>
          <a:srcRect l="17206" t="533" r="11892" b="-533"/>
          <a:stretch/>
        </p:blipFill>
        <p:spPr>
          <a:xfrm>
            <a:off x="2103384" y="5393950"/>
            <a:ext cx="1097280" cy="877824"/>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10"/>
          <a:srcRect t="2872" b="2872"/>
          <a:stretch/>
        </p:blipFill>
        <p:spPr>
          <a:xfrm flipH="1">
            <a:off x="7695008" y="3694220"/>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11"/>
          <a:srcRect l="19038" t="5769" r="15000"/>
          <a:stretch/>
        </p:blipFill>
        <p:spPr>
          <a:xfrm>
            <a:off x="3197924" y="463596"/>
            <a:ext cx="1097280" cy="877824"/>
          </a:xfrm>
          <a:prstGeom prst="rect">
            <a:avLst/>
          </a:prstGeom>
        </p:spPr>
      </p:pic>
      <p:sp>
        <p:nvSpPr>
          <p:cNvPr id="2" name="Oval 1">
            <a:extLst>
              <a:ext uri="{FF2B5EF4-FFF2-40B4-BE49-F238E27FC236}">
                <a16:creationId xmlns:a16="http://schemas.microsoft.com/office/drawing/2014/main" id="{C6F7F335-F115-443F-9D6E-1FB83C53B459}"/>
              </a:ext>
            </a:extLst>
          </p:cNvPr>
          <p:cNvSpPr/>
          <p:nvPr/>
        </p:nvSpPr>
        <p:spPr>
          <a:xfrm>
            <a:off x="2908564" y="2181436"/>
            <a:ext cx="577165" cy="577165"/>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7" name="Oval 36">
            <a:extLst>
              <a:ext uri="{FF2B5EF4-FFF2-40B4-BE49-F238E27FC236}">
                <a16:creationId xmlns:a16="http://schemas.microsoft.com/office/drawing/2014/main" id="{9729D083-AFC3-4873-8327-379C85021D2C}"/>
              </a:ext>
            </a:extLst>
          </p:cNvPr>
          <p:cNvSpPr/>
          <p:nvPr/>
        </p:nvSpPr>
        <p:spPr>
          <a:xfrm>
            <a:off x="4363898" y="1513040"/>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8" name="Oval 37">
            <a:extLst>
              <a:ext uri="{FF2B5EF4-FFF2-40B4-BE49-F238E27FC236}">
                <a16:creationId xmlns:a16="http://schemas.microsoft.com/office/drawing/2014/main" id="{3C0477E8-A436-40FF-B084-58D5EF0513BB}"/>
              </a:ext>
            </a:extLst>
          </p:cNvPr>
          <p:cNvSpPr/>
          <p:nvPr/>
        </p:nvSpPr>
        <p:spPr>
          <a:xfrm>
            <a:off x="2735551" y="3504992"/>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9" name="Oval 38">
            <a:extLst>
              <a:ext uri="{FF2B5EF4-FFF2-40B4-BE49-F238E27FC236}">
                <a16:creationId xmlns:a16="http://schemas.microsoft.com/office/drawing/2014/main" id="{B06DD41E-B6D0-493D-BF3F-B1B3A8B293AE}"/>
              </a:ext>
            </a:extLst>
          </p:cNvPr>
          <p:cNvSpPr/>
          <p:nvPr/>
        </p:nvSpPr>
        <p:spPr>
          <a:xfrm>
            <a:off x="3855026" y="4681694"/>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0" name="Oval 39">
            <a:extLst>
              <a:ext uri="{FF2B5EF4-FFF2-40B4-BE49-F238E27FC236}">
                <a16:creationId xmlns:a16="http://schemas.microsoft.com/office/drawing/2014/main" id="{7DE4092F-E58F-4E6A-817B-92F8E61B890C}"/>
              </a:ext>
            </a:extLst>
          </p:cNvPr>
          <p:cNvSpPr/>
          <p:nvPr/>
        </p:nvSpPr>
        <p:spPr>
          <a:xfrm>
            <a:off x="5346866" y="4500658"/>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1" name="Oval 40">
            <a:extLst>
              <a:ext uri="{FF2B5EF4-FFF2-40B4-BE49-F238E27FC236}">
                <a16:creationId xmlns:a16="http://schemas.microsoft.com/office/drawing/2014/main" id="{E0BB5F8C-0ECE-4FC9-877F-0F18BA5F48FA}"/>
              </a:ext>
            </a:extLst>
          </p:cNvPr>
          <p:cNvSpPr/>
          <p:nvPr/>
        </p:nvSpPr>
        <p:spPr>
          <a:xfrm>
            <a:off x="5919283" y="3499699"/>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5734362" y="2285956"/>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3" name="TextBox 2">
            <a:extLst>
              <a:ext uri="{FF2B5EF4-FFF2-40B4-BE49-F238E27FC236}">
                <a16:creationId xmlns:a16="http://schemas.microsoft.com/office/drawing/2014/main" id="{F7D521A4-4BBF-4416-A7CE-39AC5629DFA6}"/>
              </a:ext>
            </a:extLst>
          </p:cNvPr>
          <p:cNvSpPr txBox="1"/>
          <p:nvPr/>
        </p:nvSpPr>
        <p:spPr>
          <a:xfrm>
            <a:off x="564266" y="1310015"/>
            <a:ext cx="1033970" cy="369332"/>
          </a:xfrm>
          <a:prstGeom prst="rect">
            <a:avLst/>
          </a:prstGeom>
          <a:noFill/>
        </p:spPr>
        <p:txBody>
          <a:bodyPr wrap="square" lIns="0" rIns="0" rtlCol="0">
            <a:spAutoFit/>
          </a:bodyPr>
          <a:lstStyle/>
          <a:p>
            <a:pPr algn="r"/>
            <a:r>
              <a:rPr lang="en-US" b="1" dirty="0">
                <a:solidFill>
                  <a:schemeClr val="tx2"/>
                </a:solidFill>
              </a:rPr>
              <a:t>TRAFFIC</a:t>
            </a:r>
          </a:p>
        </p:txBody>
      </p:sp>
      <p:cxnSp>
        <p:nvCxnSpPr>
          <p:cNvPr id="43" name="Straight Connector 42">
            <a:extLst>
              <a:ext uri="{FF2B5EF4-FFF2-40B4-BE49-F238E27FC236}">
                <a16:creationId xmlns:a16="http://schemas.microsoft.com/office/drawing/2014/main" id="{EF872DF8-B982-4AF3-A464-3EC375AED1BA}"/>
              </a:ext>
            </a:extLst>
          </p:cNvPr>
          <p:cNvCxnSpPr>
            <a:cxnSpLocks/>
          </p:cNvCxnSpPr>
          <p:nvPr/>
        </p:nvCxnSpPr>
        <p:spPr>
          <a:xfrm>
            <a:off x="1690149" y="1622759"/>
            <a:ext cx="0" cy="868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1D32C5-C9D1-422A-B99A-C499408A5B5E}"/>
              </a:ext>
            </a:extLst>
          </p:cNvPr>
          <p:cNvSpPr txBox="1"/>
          <p:nvPr/>
        </p:nvSpPr>
        <p:spPr>
          <a:xfrm>
            <a:off x="1775454" y="1578052"/>
            <a:ext cx="1030892" cy="923330"/>
          </a:xfrm>
          <a:prstGeom prst="rect">
            <a:avLst/>
          </a:prstGeom>
          <a:noFill/>
        </p:spPr>
        <p:txBody>
          <a:bodyPr wrap="square" lIns="0" tIns="0" rIns="0" bIns="0" rtlCol="0">
            <a:spAutoFit/>
          </a:bodyPr>
          <a:lstStyle/>
          <a:p>
            <a:r>
              <a:rPr lang="en-US" sz="1000" dirty="0"/>
              <a:t>A measure of the volume of traffic that each road is carrying in comparison to what it can carry.</a:t>
            </a:r>
          </a:p>
        </p:txBody>
      </p:sp>
      <p:sp>
        <p:nvSpPr>
          <p:cNvPr id="46" name="TextBox 45">
            <a:extLst>
              <a:ext uri="{FF2B5EF4-FFF2-40B4-BE49-F238E27FC236}">
                <a16:creationId xmlns:a16="http://schemas.microsoft.com/office/drawing/2014/main" id="{059168B4-17D4-4101-977E-F06FEBA29A54}"/>
              </a:ext>
            </a:extLst>
          </p:cNvPr>
          <p:cNvSpPr txBox="1"/>
          <p:nvPr/>
        </p:nvSpPr>
        <p:spPr>
          <a:xfrm>
            <a:off x="3243644" y="141661"/>
            <a:ext cx="1051560" cy="369332"/>
          </a:xfrm>
          <a:prstGeom prst="rect">
            <a:avLst/>
          </a:prstGeom>
          <a:noFill/>
        </p:spPr>
        <p:txBody>
          <a:bodyPr wrap="square" lIns="0" rIns="0" rtlCol="0">
            <a:spAutoFit/>
          </a:bodyPr>
          <a:lstStyle/>
          <a:p>
            <a:pPr algn="r"/>
            <a:r>
              <a:rPr lang="en-US" b="1" dirty="0">
                <a:solidFill>
                  <a:schemeClr val="accent1"/>
                </a:solidFill>
              </a:rPr>
              <a:t>MOBILITY</a:t>
            </a:r>
          </a:p>
        </p:txBody>
      </p:sp>
      <p:sp>
        <p:nvSpPr>
          <p:cNvPr id="48" name="TextBox 47">
            <a:extLst>
              <a:ext uri="{FF2B5EF4-FFF2-40B4-BE49-F238E27FC236}">
                <a16:creationId xmlns:a16="http://schemas.microsoft.com/office/drawing/2014/main" id="{9EB61122-1E32-4A62-B922-51A32537ADEA}"/>
              </a:ext>
            </a:extLst>
          </p:cNvPr>
          <p:cNvSpPr txBox="1"/>
          <p:nvPr/>
        </p:nvSpPr>
        <p:spPr>
          <a:xfrm>
            <a:off x="4370564" y="430211"/>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4370564" y="463596"/>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6A6672B-C404-4356-B163-2EACA6C539F5}"/>
              </a:ext>
            </a:extLst>
          </p:cNvPr>
          <p:cNvSpPr txBox="1"/>
          <p:nvPr/>
        </p:nvSpPr>
        <p:spPr>
          <a:xfrm>
            <a:off x="376623" y="3059668"/>
            <a:ext cx="1033970" cy="369332"/>
          </a:xfrm>
          <a:prstGeom prst="rect">
            <a:avLst/>
          </a:prstGeom>
          <a:noFill/>
        </p:spPr>
        <p:txBody>
          <a:bodyPr wrap="square" lIns="0" rIns="0" rtlCol="0">
            <a:spAutoFit/>
          </a:bodyPr>
          <a:lstStyle/>
          <a:p>
            <a:pPr algn="r"/>
            <a:r>
              <a:rPr lang="en-US" b="1" dirty="0">
                <a:solidFill>
                  <a:schemeClr val="accent2"/>
                </a:solidFill>
              </a:rPr>
              <a:t>BRIDGE</a:t>
            </a:r>
          </a:p>
        </p:txBody>
      </p:sp>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1490573" y="3360348"/>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1575878" y="3331589"/>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sp>
        <p:nvSpPr>
          <p:cNvPr id="54" name="TextBox 53">
            <a:extLst>
              <a:ext uri="{FF2B5EF4-FFF2-40B4-BE49-F238E27FC236}">
                <a16:creationId xmlns:a16="http://schemas.microsoft.com/office/drawing/2014/main" id="{1FCB7DC6-46CC-41A7-B5FC-35769901ECBE}"/>
              </a:ext>
            </a:extLst>
          </p:cNvPr>
          <p:cNvSpPr txBox="1"/>
          <p:nvPr/>
        </p:nvSpPr>
        <p:spPr>
          <a:xfrm>
            <a:off x="2097633" y="5077823"/>
            <a:ext cx="1100291" cy="369332"/>
          </a:xfrm>
          <a:prstGeom prst="rect">
            <a:avLst/>
          </a:prstGeom>
          <a:noFill/>
        </p:spPr>
        <p:txBody>
          <a:bodyPr wrap="square" lIns="0" rIns="0" rtlCol="0">
            <a:spAutoFit/>
          </a:bodyPr>
          <a:lstStyle/>
          <a:p>
            <a:pPr algn="r"/>
            <a:r>
              <a:rPr lang="en-US" b="1" dirty="0">
                <a:solidFill>
                  <a:schemeClr val="accent3"/>
                </a:solidFill>
              </a:rPr>
              <a:t>PAVEMENT</a:t>
            </a:r>
          </a:p>
        </p:txBody>
      </p:sp>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3283558" y="5391491"/>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3368863" y="5357416"/>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sp>
        <p:nvSpPr>
          <p:cNvPr id="57" name="TextBox 56">
            <a:extLst>
              <a:ext uri="{FF2B5EF4-FFF2-40B4-BE49-F238E27FC236}">
                <a16:creationId xmlns:a16="http://schemas.microsoft.com/office/drawing/2014/main" id="{0B1141CD-B9F9-4D65-9B36-4AAEE6ECE834}"/>
              </a:ext>
            </a:extLst>
          </p:cNvPr>
          <p:cNvSpPr txBox="1"/>
          <p:nvPr/>
        </p:nvSpPr>
        <p:spPr>
          <a:xfrm>
            <a:off x="5870549" y="5085927"/>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7047559" y="5391491"/>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7132864" y="5359595"/>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sp>
        <p:nvSpPr>
          <p:cNvPr id="62" name="TextBox 61">
            <a:extLst>
              <a:ext uri="{FF2B5EF4-FFF2-40B4-BE49-F238E27FC236}">
                <a16:creationId xmlns:a16="http://schemas.microsoft.com/office/drawing/2014/main" id="{EF67105E-D4E4-4921-9BE1-5AD958017C26}"/>
              </a:ext>
            </a:extLst>
          </p:cNvPr>
          <p:cNvSpPr txBox="1"/>
          <p:nvPr/>
        </p:nvSpPr>
        <p:spPr>
          <a:xfrm>
            <a:off x="7695008" y="3195676"/>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7599320" y="3691761"/>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6655981" y="3664311"/>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sp>
        <p:nvSpPr>
          <p:cNvPr id="65" name="TextBox 64">
            <a:extLst>
              <a:ext uri="{FF2B5EF4-FFF2-40B4-BE49-F238E27FC236}">
                <a16:creationId xmlns:a16="http://schemas.microsoft.com/office/drawing/2014/main" id="{B03F1A09-B066-4B1E-9362-95262E83C3B7}"/>
              </a:ext>
            </a:extLst>
          </p:cNvPr>
          <p:cNvSpPr txBox="1"/>
          <p:nvPr/>
        </p:nvSpPr>
        <p:spPr>
          <a:xfrm>
            <a:off x="7873987" y="1598671"/>
            <a:ext cx="1051560" cy="369332"/>
          </a:xfrm>
          <a:prstGeom prst="rect">
            <a:avLst/>
          </a:prstGeom>
          <a:noFill/>
        </p:spPr>
        <p:txBody>
          <a:bodyPr wrap="square" lIns="0" rIns="0" rtlCol="0">
            <a:spAutoFit/>
          </a:bodyPr>
          <a:lstStyle/>
          <a:p>
            <a:r>
              <a:rPr lang="en-US" b="1" dirty="0">
                <a:solidFill>
                  <a:schemeClr val="accent6"/>
                </a:solidFill>
              </a:rPr>
              <a:t>SAFETY</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7787236" y="1908129"/>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6516632" y="1881459"/>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sp>
        <p:nvSpPr>
          <p:cNvPr id="4" name="Footer Placeholder 3">
            <a:extLst>
              <a:ext uri="{FF2B5EF4-FFF2-40B4-BE49-F238E27FC236}">
                <a16:creationId xmlns:a16="http://schemas.microsoft.com/office/drawing/2014/main" id="{40BDE1FC-0A63-4E22-A7B1-D2CDE5E31C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9EA87D-31EE-44CB-9A33-E6A5962B42D3}"/>
              </a:ext>
            </a:extLst>
          </p:cNvPr>
          <p:cNvSpPr>
            <a:spLocks noGrp="1"/>
          </p:cNvSpPr>
          <p:nvPr>
            <p:ph type="sldNum" sz="quarter" idx="12"/>
          </p:nvPr>
        </p:nvSpPr>
        <p:spPr/>
        <p:txBody>
          <a:bodyPr/>
          <a:lstStyle/>
          <a:p>
            <a:fld id="{78320380-6AB6-4565-8F49-C48968FB1BAC}" type="slidenum">
              <a:rPr lang="en-US" smtClean="0"/>
              <a:t>8</a:t>
            </a:fld>
            <a:endParaRPr lang="en-US"/>
          </a:p>
        </p:txBody>
      </p:sp>
    </p:spTree>
    <p:extLst>
      <p:ext uri="{BB962C8B-B14F-4D97-AF65-F5344CB8AC3E}">
        <p14:creationId xmlns:p14="http://schemas.microsoft.com/office/powerpoint/2010/main" val="3663687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3D7E9-A2E0-4AF0-AD63-96A8A75DE3C7}"/>
              </a:ext>
            </a:extLst>
          </p:cNvPr>
          <p:cNvPicPr>
            <a:picLocks noChangeAspect="1"/>
          </p:cNvPicPr>
          <p:nvPr/>
        </p:nvPicPr>
        <p:blipFill rotWithShape="1">
          <a:blip r:embed="rId3"/>
          <a:srcRect l="5688" r="5688"/>
          <a:stretch/>
        </p:blipFill>
        <p:spPr>
          <a:xfrm>
            <a:off x="-9196365" y="2515760"/>
            <a:ext cx="1097280" cy="877824"/>
          </a:xfrm>
          <a:prstGeom prst="rect">
            <a:avLst/>
          </a:prstGeom>
        </p:spPr>
      </p:pic>
      <p:pic>
        <p:nvPicPr>
          <p:cNvPr id="7" name="Picture 6">
            <a:extLst>
              <a:ext uri="{FF2B5EF4-FFF2-40B4-BE49-F238E27FC236}">
                <a16:creationId xmlns:a16="http://schemas.microsoft.com/office/drawing/2014/main" id="{E7C7179A-DD49-468B-B216-6D8959CBF841}"/>
              </a:ext>
            </a:extLst>
          </p:cNvPr>
          <p:cNvPicPr>
            <a:picLocks noChangeAspect="1"/>
          </p:cNvPicPr>
          <p:nvPr/>
        </p:nvPicPr>
        <p:blipFill>
          <a:blip r:embed="rId4"/>
          <a:stretch>
            <a:fillRect/>
          </a:stretch>
        </p:blipFill>
        <p:spPr>
          <a:xfrm>
            <a:off x="-6242023" y="1292178"/>
            <a:ext cx="2597096" cy="2578194"/>
          </a:xfrm>
          <a:prstGeom prst="rect">
            <a:avLst/>
          </a:prstGeom>
        </p:spPr>
      </p:pic>
      <p:pic>
        <p:nvPicPr>
          <p:cNvPr id="17" name="Picture 16">
            <a:extLst>
              <a:ext uri="{FF2B5EF4-FFF2-40B4-BE49-F238E27FC236}">
                <a16:creationId xmlns:a16="http://schemas.microsoft.com/office/drawing/2014/main" id="{82A107F6-F4AE-4D41-8F9B-8DB0F47C0B25}"/>
              </a:ext>
            </a:extLst>
          </p:cNvPr>
          <p:cNvPicPr>
            <a:picLocks noChangeAspect="1"/>
          </p:cNvPicPr>
          <p:nvPr/>
        </p:nvPicPr>
        <p:blipFill rotWithShape="1">
          <a:blip r:embed="rId5"/>
          <a:srcRect l="21132" r="5250"/>
          <a:stretch/>
        </p:blipFill>
        <p:spPr>
          <a:xfrm>
            <a:off x="-1651594" y="1060404"/>
            <a:ext cx="1097280" cy="877824"/>
          </a:xfrm>
          <a:prstGeom prst="rect">
            <a:avLst/>
          </a:prstGeom>
        </p:spPr>
      </p:pic>
      <p:pic>
        <p:nvPicPr>
          <p:cNvPr id="21" name="Picture 20">
            <a:extLst>
              <a:ext uri="{FF2B5EF4-FFF2-40B4-BE49-F238E27FC236}">
                <a16:creationId xmlns:a16="http://schemas.microsoft.com/office/drawing/2014/main" id="{1B9B5213-CEB6-4492-B3DC-8A2FF9A1E40C}"/>
              </a:ext>
            </a:extLst>
          </p:cNvPr>
          <p:cNvPicPr>
            <a:picLocks noChangeAspect="1"/>
          </p:cNvPicPr>
          <p:nvPr/>
        </p:nvPicPr>
        <p:blipFill rotWithShape="1">
          <a:blip r:embed="rId6"/>
          <a:srcRect l="29232" t="3616" r="13212" b="1622"/>
          <a:stretch/>
        </p:blipFill>
        <p:spPr>
          <a:xfrm>
            <a:off x="-3655032" y="4546225"/>
            <a:ext cx="1097280" cy="877824"/>
          </a:xfrm>
          <a:prstGeom prst="rect">
            <a:avLst/>
          </a:prstGeom>
        </p:spPr>
      </p:pic>
      <p:pic>
        <p:nvPicPr>
          <p:cNvPr id="22" name="Picture 21">
            <a:extLst>
              <a:ext uri="{FF2B5EF4-FFF2-40B4-BE49-F238E27FC236}">
                <a16:creationId xmlns:a16="http://schemas.microsoft.com/office/drawing/2014/main" id="{8F3CE776-4BA4-469E-A15E-422CE0E2B8AC}"/>
              </a:ext>
            </a:extLst>
          </p:cNvPr>
          <p:cNvPicPr>
            <a:picLocks noChangeAspect="1"/>
          </p:cNvPicPr>
          <p:nvPr/>
        </p:nvPicPr>
        <p:blipFill>
          <a:blip r:embed="rId7"/>
          <a:stretch>
            <a:fillRect/>
          </a:stretch>
        </p:blipFill>
        <p:spPr>
          <a:xfrm>
            <a:off x="-4143196" y="3724319"/>
            <a:ext cx="551752" cy="568861"/>
          </a:xfrm>
          <a:prstGeom prst="rect">
            <a:avLst/>
          </a:prstGeom>
        </p:spPr>
      </p:pic>
      <p:pic>
        <p:nvPicPr>
          <p:cNvPr id="26" name="Picture 25">
            <a:extLst>
              <a:ext uri="{FF2B5EF4-FFF2-40B4-BE49-F238E27FC236}">
                <a16:creationId xmlns:a16="http://schemas.microsoft.com/office/drawing/2014/main" id="{71480E82-CD3C-4E5A-9450-E15ADD2C6438}"/>
              </a:ext>
            </a:extLst>
          </p:cNvPr>
          <p:cNvPicPr>
            <a:picLocks noChangeAspect="1"/>
          </p:cNvPicPr>
          <p:nvPr/>
        </p:nvPicPr>
        <p:blipFill rotWithShape="1">
          <a:blip r:embed="rId8"/>
          <a:srcRect l="17206" t="533" r="11892" b="-533"/>
          <a:stretch/>
        </p:blipFill>
        <p:spPr>
          <a:xfrm>
            <a:off x="-7412091" y="4546225"/>
            <a:ext cx="1097280" cy="877824"/>
          </a:xfrm>
          <a:prstGeom prst="rect">
            <a:avLst/>
          </a:prstGeom>
        </p:spPr>
      </p:pic>
      <p:pic>
        <p:nvPicPr>
          <p:cNvPr id="31" name="Picture 30">
            <a:extLst>
              <a:ext uri="{FF2B5EF4-FFF2-40B4-BE49-F238E27FC236}">
                <a16:creationId xmlns:a16="http://schemas.microsoft.com/office/drawing/2014/main" id="{04653319-167B-4A13-8ABA-A51EF741C4AA}"/>
              </a:ext>
            </a:extLst>
          </p:cNvPr>
          <p:cNvPicPr>
            <a:picLocks noChangeAspect="1"/>
          </p:cNvPicPr>
          <p:nvPr/>
        </p:nvPicPr>
        <p:blipFill rotWithShape="1">
          <a:blip r:embed="rId9"/>
          <a:srcRect t="2872" b="2872"/>
          <a:stretch/>
        </p:blipFill>
        <p:spPr>
          <a:xfrm flipH="1">
            <a:off x="-1820467" y="2846495"/>
            <a:ext cx="1097280" cy="877824"/>
          </a:xfrm>
          <a:prstGeom prst="rect">
            <a:avLst/>
          </a:prstGeom>
        </p:spPr>
      </p:pic>
      <p:pic>
        <p:nvPicPr>
          <p:cNvPr id="36" name="Picture 35">
            <a:extLst>
              <a:ext uri="{FF2B5EF4-FFF2-40B4-BE49-F238E27FC236}">
                <a16:creationId xmlns:a16="http://schemas.microsoft.com/office/drawing/2014/main" id="{CB94FC0B-0AB8-441E-B46E-018C2D703875}"/>
              </a:ext>
            </a:extLst>
          </p:cNvPr>
          <p:cNvPicPr>
            <a:picLocks noChangeAspect="1"/>
          </p:cNvPicPr>
          <p:nvPr/>
        </p:nvPicPr>
        <p:blipFill rotWithShape="1">
          <a:blip r:embed="rId10"/>
          <a:srcRect l="19038" t="5769" r="15000"/>
          <a:stretch/>
        </p:blipFill>
        <p:spPr>
          <a:xfrm>
            <a:off x="-6317551" y="-384129"/>
            <a:ext cx="1097280" cy="877824"/>
          </a:xfrm>
          <a:prstGeom prst="rect">
            <a:avLst/>
          </a:prstGeom>
        </p:spPr>
      </p:pic>
      <p:sp>
        <p:nvSpPr>
          <p:cNvPr id="37" name="Oval 36">
            <a:extLst>
              <a:ext uri="{FF2B5EF4-FFF2-40B4-BE49-F238E27FC236}">
                <a16:creationId xmlns:a16="http://schemas.microsoft.com/office/drawing/2014/main" id="{9729D083-AFC3-4873-8327-379C85021D2C}"/>
              </a:ext>
            </a:extLst>
          </p:cNvPr>
          <p:cNvSpPr/>
          <p:nvPr/>
        </p:nvSpPr>
        <p:spPr>
          <a:xfrm>
            <a:off x="-5151577" y="665315"/>
            <a:ext cx="577165" cy="577165"/>
          </a:xfrm>
          <a:prstGeom prst="ellipse">
            <a:avLst/>
          </a:prstGeom>
          <a:solidFill>
            <a:schemeClr val="accent1">
              <a:lumMod val="75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14%</a:t>
            </a:r>
          </a:p>
        </p:txBody>
      </p:sp>
      <p:sp>
        <p:nvSpPr>
          <p:cNvPr id="38" name="Oval 37">
            <a:extLst>
              <a:ext uri="{FF2B5EF4-FFF2-40B4-BE49-F238E27FC236}">
                <a16:creationId xmlns:a16="http://schemas.microsoft.com/office/drawing/2014/main" id="{3C0477E8-A436-40FF-B084-58D5EF0513BB}"/>
              </a:ext>
            </a:extLst>
          </p:cNvPr>
          <p:cNvSpPr/>
          <p:nvPr/>
        </p:nvSpPr>
        <p:spPr>
          <a:xfrm>
            <a:off x="-6779924" y="2657267"/>
            <a:ext cx="577165" cy="577165"/>
          </a:xfrm>
          <a:prstGeom prst="ellipse">
            <a:avLst/>
          </a:prstGeom>
          <a:solidFill>
            <a:schemeClr val="accent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15%</a:t>
            </a:r>
          </a:p>
        </p:txBody>
      </p:sp>
      <p:sp>
        <p:nvSpPr>
          <p:cNvPr id="39" name="Oval 38">
            <a:extLst>
              <a:ext uri="{FF2B5EF4-FFF2-40B4-BE49-F238E27FC236}">
                <a16:creationId xmlns:a16="http://schemas.microsoft.com/office/drawing/2014/main" id="{B06DD41E-B6D0-493D-BF3F-B1B3A8B293AE}"/>
              </a:ext>
            </a:extLst>
          </p:cNvPr>
          <p:cNvSpPr/>
          <p:nvPr/>
        </p:nvSpPr>
        <p:spPr>
          <a:xfrm>
            <a:off x="-5660449" y="3833969"/>
            <a:ext cx="577165" cy="577165"/>
          </a:xfrm>
          <a:prstGeom prst="ellipse">
            <a:avLst/>
          </a:prstGeom>
          <a:solidFill>
            <a:schemeClr val="accent3"/>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16%</a:t>
            </a:r>
          </a:p>
        </p:txBody>
      </p:sp>
      <p:sp>
        <p:nvSpPr>
          <p:cNvPr id="40" name="Oval 39">
            <a:extLst>
              <a:ext uri="{FF2B5EF4-FFF2-40B4-BE49-F238E27FC236}">
                <a16:creationId xmlns:a16="http://schemas.microsoft.com/office/drawing/2014/main" id="{7DE4092F-E58F-4E6A-817B-92F8E61B890C}"/>
              </a:ext>
            </a:extLst>
          </p:cNvPr>
          <p:cNvSpPr/>
          <p:nvPr/>
        </p:nvSpPr>
        <p:spPr>
          <a:xfrm>
            <a:off x="-4168609" y="3652933"/>
            <a:ext cx="577165" cy="577165"/>
          </a:xfrm>
          <a:prstGeom prst="ellipse">
            <a:avLst/>
          </a:prstGeom>
          <a:solidFill>
            <a:schemeClr val="accent5">
              <a:lumMod val="60000"/>
              <a:lumOff val="40000"/>
            </a:schemeClr>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12%</a:t>
            </a:r>
          </a:p>
        </p:txBody>
      </p:sp>
      <p:sp>
        <p:nvSpPr>
          <p:cNvPr id="41" name="Oval 40">
            <a:extLst>
              <a:ext uri="{FF2B5EF4-FFF2-40B4-BE49-F238E27FC236}">
                <a16:creationId xmlns:a16="http://schemas.microsoft.com/office/drawing/2014/main" id="{E0BB5F8C-0ECE-4FC9-877F-0F18BA5F48FA}"/>
              </a:ext>
            </a:extLst>
          </p:cNvPr>
          <p:cNvSpPr/>
          <p:nvPr/>
        </p:nvSpPr>
        <p:spPr>
          <a:xfrm>
            <a:off x="-3596192" y="2651974"/>
            <a:ext cx="577165" cy="577165"/>
          </a:xfrm>
          <a:prstGeom prst="ellipse">
            <a:avLst/>
          </a:prstGeom>
          <a:solidFill>
            <a:schemeClr val="accent5"/>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10%</a:t>
            </a:r>
          </a:p>
        </p:txBody>
      </p:sp>
      <p:sp>
        <p:nvSpPr>
          <p:cNvPr id="42" name="Oval 41">
            <a:extLst>
              <a:ext uri="{FF2B5EF4-FFF2-40B4-BE49-F238E27FC236}">
                <a16:creationId xmlns:a16="http://schemas.microsoft.com/office/drawing/2014/main" id="{88E26943-7BA3-4038-A35F-B981F26863C8}"/>
              </a:ext>
            </a:extLst>
          </p:cNvPr>
          <p:cNvSpPr/>
          <p:nvPr/>
        </p:nvSpPr>
        <p:spPr>
          <a:xfrm>
            <a:off x="-3781113" y="1438231"/>
            <a:ext cx="577165" cy="577165"/>
          </a:xfrm>
          <a:prstGeom prst="ellipse">
            <a:avLst/>
          </a:prstGeom>
          <a:solidFill>
            <a:schemeClr val="accent6"/>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dirty="0"/>
              <a:t>18%</a:t>
            </a:r>
          </a:p>
        </p:txBody>
      </p:sp>
      <p:sp>
        <p:nvSpPr>
          <p:cNvPr id="46" name="TextBox 45">
            <a:extLst>
              <a:ext uri="{FF2B5EF4-FFF2-40B4-BE49-F238E27FC236}">
                <a16:creationId xmlns:a16="http://schemas.microsoft.com/office/drawing/2014/main" id="{059168B4-17D4-4101-977E-F06FEBA29A54}"/>
              </a:ext>
            </a:extLst>
          </p:cNvPr>
          <p:cNvSpPr txBox="1"/>
          <p:nvPr/>
        </p:nvSpPr>
        <p:spPr>
          <a:xfrm>
            <a:off x="-6271831" y="-706064"/>
            <a:ext cx="1051560" cy="369332"/>
          </a:xfrm>
          <a:prstGeom prst="rect">
            <a:avLst/>
          </a:prstGeom>
          <a:noFill/>
        </p:spPr>
        <p:txBody>
          <a:bodyPr wrap="square" lIns="0" rIns="0" rtlCol="0">
            <a:spAutoFit/>
          </a:bodyPr>
          <a:lstStyle/>
          <a:p>
            <a:pPr algn="r"/>
            <a:r>
              <a:rPr lang="en-US" b="1" dirty="0">
                <a:solidFill>
                  <a:schemeClr val="accent1"/>
                </a:solidFill>
              </a:rPr>
              <a:t>MOBILITY</a:t>
            </a:r>
          </a:p>
        </p:txBody>
      </p:sp>
      <p:sp>
        <p:nvSpPr>
          <p:cNvPr id="48" name="TextBox 47">
            <a:extLst>
              <a:ext uri="{FF2B5EF4-FFF2-40B4-BE49-F238E27FC236}">
                <a16:creationId xmlns:a16="http://schemas.microsoft.com/office/drawing/2014/main" id="{9EB61122-1E32-4A62-B922-51A32537ADEA}"/>
              </a:ext>
            </a:extLst>
          </p:cNvPr>
          <p:cNvSpPr txBox="1"/>
          <p:nvPr/>
        </p:nvSpPr>
        <p:spPr>
          <a:xfrm>
            <a:off x="-5144911" y="-417514"/>
            <a:ext cx="1417283" cy="923330"/>
          </a:xfrm>
          <a:prstGeom prst="rect">
            <a:avLst/>
          </a:prstGeom>
          <a:noFill/>
        </p:spPr>
        <p:txBody>
          <a:bodyPr wrap="square" lIns="91440" tIns="0" rIns="0" bIns="0" rtlCol="0">
            <a:spAutoFit/>
          </a:bodyPr>
          <a:lstStyle/>
          <a:p>
            <a:r>
              <a:rPr lang="en-US" sz="1000" dirty="0"/>
              <a:t>Based on actual hours of delay when available, or when not available, the relationship between numbers of access points and traffic volumes.</a:t>
            </a:r>
          </a:p>
        </p:txBody>
      </p:sp>
      <p:cxnSp>
        <p:nvCxnSpPr>
          <p:cNvPr id="49" name="Straight Connector 48">
            <a:extLst>
              <a:ext uri="{FF2B5EF4-FFF2-40B4-BE49-F238E27FC236}">
                <a16:creationId xmlns:a16="http://schemas.microsoft.com/office/drawing/2014/main" id="{F404DDF3-B2B3-42C5-94C7-2A2B57ABD681}"/>
              </a:ext>
            </a:extLst>
          </p:cNvPr>
          <p:cNvCxnSpPr>
            <a:cxnSpLocks/>
          </p:cNvCxnSpPr>
          <p:nvPr/>
        </p:nvCxnSpPr>
        <p:spPr>
          <a:xfrm>
            <a:off x="-5144911" y="-384129"/>
            <a:ext cx="0" cy="87782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6A6672B-C404-4356-B163-2EACA6C539F5}"/>
              </a:ext>
            </a:extLst>
          </p:cNvPr>
          <p:cNvSpPr txBox="1"/>
          <p:nvPr/>
        </p:nvSpPr>
        <p:spPr>
          <a:xfrm>
            <a:off x="-9138852" y="2211943"/>
            <a:ext cx="1033970" cy="369332"/>
          </a:xfrm>
          <a:prstGeom prst="rect">
            <a:avLst/>
          </a:prstGeom>
          <a:noFill/>
        </p:spPr>
        <p:txBody>
          <a:bodyPr wrap="square" lIns="0" rIns="0" rtlCol="0">
            <a:spAutoFit/>
          </a:bodyPr>
          <a:lstStyle/>
          <a:p>
            <a:pPr algn="r"/>
            <a:r>
              <a:rPr lang="en-US" b="1" dirty="0">
                <a:solidFill>
                  <a:schemeClr val="accent2"/>
                </a:solidFill>
              </a:rPr>
              <a:t>BRIDGE</a:t>
            </a:r>
          </a:p>
        </p:txBody>
      </p:sp>
      <p:cxnSp>
        <p:nvCxnSpPr>
          <p:cNvPr id="52" name="Straight Connector 51">
            <a:extLst>
              <a:ext uri="{FF2B5EF4-FFF2-40B4-BE49-F238E27FC236}">
                <a16:creationId xmlns:a16="http://schemas.microsoft.com/office/drawing/2014/main" id="{DAFD0C12-476E-4EC4-B7D9-FF1BCC3FC317}"/>
              </a:ext>
            </a:extLst>
          </p:cNvPr>
          <p:cNvCxnSpPr>
            <a:cxnSpLocks/>
          </p:cNvCxnSpPr>
          <p:nvPr/>
        </p:nvCxnSpPr>
        <p:spPr>
          <a:xfrm>
            <a:off x="-8024902" y="2512623"/>
            <a:ext cx="0" cy="8685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54A4BF-3210-4BED-BCAC-3DE17D89AAC4}"/>
              </a:ext>
            </a:extLst>
          </p:cNvPr>
          <p:cNvSpPr txBox="1"/>
          <p:nvPr/>
        </p:nvSpPr>
        <p:spPr>
          <a:xfrm>
            <a:off x="-7939597" y="2483864"/>
            <a:ext cx="1095838" cy="923330"/>
          </a:xfrm>
          <a:prstGeom prst="rect">
            <a:avLst/>
          </a:prstGeom>
          <a:noFill/>
        </p:spPr>
        <p:txBody>
          <a:bodyPr wrap="square" lIns="0" tIns="0" rIns="0" bIns="0" rtlCol="0">
            <a:spAutoFit/>
          </a:bodyPr>
          <a:lstStyle/>
          <a:p>
            <a:r>
              <a:rPr lang="en-US" sz="1000" dirty="0"/>
              <a:t>Bridge condition index, which includes age, load capacity, traffic count, and a few other factors.</a:t>
            </a:r>
          </a:p>
        </p:txBody>
      </p:sp>
      <p:sp>
        <p:nvSpPr>
          <p:cNvPr id="54" name="TextBox 53">
            <a:extLst>
              <a:ext uri="{FF2B5EF4-FFF2-40B4-BE49-F238E27FC236}">
                <a16:creationId xmlns:a16="http://schemas.microsoft.com/office/drawing/2014/main" id="{1FCB7DC6-46CC-41A7-B5FC-35769901ECBE}"/>
              </a:ext>
            </a:extLst>
          </p:cNvPr>
          <p:cNvSpPr txBox="1"/>
          <p:nvPr/>
        </p:nvSpPr>
        <p:spPr>
          <a:xfrm>
            <a:off x="-7417842" y="4230098"/>
            <a:ext cx="1100291" cy="369332"/>
          </a:xfrm>
          <a:prstGeom prst="rect">
            <a:avLst/>
          </a:prstGeom>
          <a:noFill/>
        </p:spPr>
        <p:txBody>
          <a:bodyPr wrap="square" lIns="0" rIns="0" rtlCol="0">
            <a:spAutoFit/>
          </a:bodyPr>
          <a:lstStyle/>
          <a:p>
            <a:pPr algn="r"/>
            <a:r>
              <a:rPr lang="en-US" b="1" dirty="0">
                <a:solidFill>
                  <a:schemeClr val="accent3"/>
                </a:solidFill>
              </a:rPr>
              <a:t>PAVEMENT</a:t>
            </a:r>
          </a:p>
        </p:txBody>
      </p:sp>
      <p:cxnSp>
        <p:nvCxnSpPr>
          <p:cNvPr id="55" name="Straight Connector 54">
            <a:extLst>
              <a:ext uri="{FF2B5EF4-FFF2-40B4-BE49-F238E27FC236}">
                <a16:creationId xmlns:a16="http://schemas.microsoft.com/office/drawing/2014/main" id="{ED1A82D5-B30D-4764-B6D6-D53356F52EC8}"/>
              </a:ext>
            </a:extLst>
          </p:cNvPr>
          <p:cNvCxnSpPr>
            <a:cxnSpLocks/>
          </p:cNvCxnSpPr>
          <p:nvPr/>
        </p:nvCxnSpPr>
        <p:spPr>
          <a:xfrm>
            <a:off x="-6231917" y="4543766"/>
            <a:ext cx="0" cy="86852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849B110-D1C3-40DE-B8F0-43D571DE8399}"/>
              </a:ext>
            </a:extLst>
          </p:cNvPr>
          <p:cNvSpPr txBox="1"/>
          <p:nvPr/>
        </p:nvSpPr>
        <p:spPr>
          <a:xfrm>
            <a:off x="-6146612" y="4509691"/>
            <a:ext cx="995036" cy="923330"/>
          </a:xfrm>
          <a:prstGeom prst="rect">
            <a:avLst/>
          </a:prstGeom>
          <a:noFill/>
        </p:spPr>
        <p:txBody>
          <a:bodyPr wrap="square" lIns="0" tIns="0" rIns="0" bIns="0" rtlCol="0">
            <a:spAutoFit/>
          </a:bodyPr>
          <a:lstStyle/>
          <a:p>
            <a:r>
              <a:rPr lang="en-US" sz="1000" dirty="0"/>
              <a:t>Overall condition of the pavement while also considering it’s smoothness and rideability.</a:t>
            </a:r>
          </a:p>
        </p:txBody>
      </p:sp>
      <p:sp>
        <p:nvSpPr>
          <p:cNvPr id="57" name="TextBox 56">
            <a:extLst>
              <a:ext uri="{FF2B5EF4-FFF2-40B4-BE49-F238E27FC236}">
                <a16:creationId xmlns:a16="http://schemas.microsoft.com/office/drawing/2014/main" id="{0B1141CD-B9F9-4D65-9B36-4AAEE6ECE834}"/>
              </a:ext>
            </a:extLst>
          </p:cNvPr>
          <p:cNvSpPr txBox="1"/>
          <p:nvPr/>
        </p:nvSpPr>
        <p:spPr>
          <a:xfrm>
            <a:off x="-3644926" y="4238202"/>
            <a:ext cx="1087174" cy="369332"/>
          </a:xfrm>
          <a:prstGeom prst="rect">
            <a:avLst/>
          </a:prstGeom>
          <a:noFill/>
        </p:spPr>
        <p:txBody>
          <a:bodyPr wrap="square" lIns="0" rIns="0" rtlCol="0">
            <a:spAutoFit/>
          </a:bodyPr>
          <a:lstStyle/>
          <a:p>
            <a:pPr algn="r"/>
            <a:r>
              <a:rPr lang="en-US" b="1" dirty="0">
                <a:solidFill>
                  <a:schemeClr val="accent5">
                    <a:lumMod val="60000"/>
                    <a:lumOff val="40000"/>
                  </a:schemeClr>
                </a:solidFill>
              </a:rPr>
              <a:t>FREIGHT</a:t>
            </a:r>
          </a:p>
        </p:txBody>
      </p:sp>
      <p:cxnSp>
        <p:nvCxnSpPr>
          <p:cNvPr id="58" name="Straight Connector 57">
            <a:extLst>
              <a:ext uri="{FF2B5EF4-FFF2-40B4-BE49-F238E27FC236}">
                <a16:creationId xmlns:a16="http://schemas.microsoft.com/office/drawing/2014/main" id="{A2EC6E5D-43AC-4573-A635-54AA9801AF16}"/>
              </a:ext>
            </a:extLst>
          </p:cNvPr>
          <p:cNvCxnSpPr>
            <a:cxnSpLocks/>
          </p:cNvCxnSpPr>
          <p:nvPr/>
        </p:nvCxnSpPr>
        <p:spPr>
          <a:xfrm>
            <a:off x="-2467916" y="4543766"/>
            <a:ext cx="0" cy="8802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D380439-C1F4-41E8-A2FA-6D62F0695971}"/>
              </a:ext>
            </a:extLst>
          </p:cNvPr>
          <p:cNvSpPr txBox="1"/>
          <p:nvPr/>
        </p:nvSpPr>
        <p:spPr>
          <a:xfrm>
            <a:off x="-2382611" y="4511870"/>
            <a:ext cx="925080" cy="923330"/>
          </a:xfrm>
          <a:prstGeom prst="rect">
            <a:avLst/>
          </a:prstGeom>
          <a:noFill/>
        </p:spPr>
        <p:txBody>
          <a:bodyPr wrap="square" lIns="0" tIns="0" rIns="0" bIns="0" rtlCol="0">
            <a:spAutoFit/>
          </a:bodyPr>
          <a:lstStyle/>
          <a:p>
            <a:r>
              <a:rPr lang="en-US" sz="1000" dirty="0"/>
              <a:t>Projects criticality to the statewide freight network. Lower score indicates greater criticality.</a:t>
            </a:r>
          </a:p>
        </p:txBody>
      </p:sp>
      <p:sp>
        <p:nvSpPr>
          <p:cNvPr id="62" name="TextBox 61">
            <a:extLst>
              <a:ext uri="{FF2B5EF4-FFF2-40B4-BE49-F238E27FC236}">
                <a16:creationId xmlns:a16="http://schemas.microsoft.com/office/drawing/2014/main" id="{EF67105E-D4E4-4921-9BE1-5AD958017C26}"/>
              </a:ext>
            </a:extLst>
          </p:cNvPr>
          <p:cNvSpPr txBox="1"/>
          <p:nvPr/>
        </p:nvSpPr>
        <p:spPr>
          <a:xfrm>
            <a:off x="-1820467" y="2347951"/>
            <a:ext cx="1087174" cy="557204"/>
          </a:xfrm>
          <a:prstGeom prst="rect">
            <a:avLst/>
          </a:prstGeom>
          <a:noFill/>
        </p:spPr>
        <p:txBody>
          <a:bodyPr wrap="square" lIns="0" rIns="0" rtlCol="0">
            <a:spAutoFit/>
          </a:bodyPr>
          <a:lstStyle/>
          <a:p>
            <a:pPr>
              <a:lnSpc>
                <a:spcPts val="1800"/>
              </a:lnSpc>
            </a:pPr>
            <a:r>
              <a:rPr lang="en-US" b="1" dirty="0">
                <a:solidFill>
                  <a:schemeClr val="accent5"/>
                </a:solidFill>
              </a:rPr>
              <a:t>ROADWAY CLASS</a:t>
            </a:r>
          </a:p>
        </p:txBody>
      </p:sp>
      <p:cxnSp>
        <p:nvCxnSpPr>
          <p:cNvPr id="63" name="Straight Connector 62">
            <a:extLst>
              <a:ext uri="{FF2B5EF4-FFF2-40B4-BE49-F238E27FC236}">
                <a16:creationId xmlns:a16="http://schemas.microsoft.com/office/drawing/2014/main" id="{0F09DE71-2566-4027-8B4D-78D6AF6BDEA2}"/>
              </a:ext>
            </a:extLst>
          </p:cNvPr>
          <p:cNvCxnSpPr>
            <a:cxnSpLocks/>
          </p:cNvCxnSpPr>
          <p:nvPr/>
        </p:nvCxnSpPr>
        <p:spPr>
          <a:xfrm>
            <a:off x="-1916155" y="2844036"/>
            <a:ext cx="0" cy="88028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3AE850-3473-4834-AB4A-6EFA5D685606}"/>
              </a:ext>
            </a:extLst>
          </p:cNvPr>
          <p:cNvSpPr txBox="1"/>
          <p:nvPr/>
        </p:nvSpPr>
        <p:spPr>
          <a:xfrm>
            <a:off x="-2859494" y="2816586"/>
            <a:ext cx="925080" cy="769441"/>
          </a:xfrm>
          <a:prstGeom prst="rect">
            <a:avLst/>
          </a:prstGeom>
          <a:noFill/>
        </p:spPr>
        <p:txBody>
          <a:bodyPr wrap="square" lIns="0" tIns="0" rIns="91440" bIns="0" rtlCol="0">
            <a:spAutoFit/>
          </a:bodyPr>
          <a:lstStyle/>
          <a:p>
            <a:pPr algn="r"/>
            <a:r>
              <a:rPr lang="en-US" sz="1000" dirty="0"/>
              <a:t>Projects inclusion on important Iowa networks like the CIN.</a:t>
            </a:r>
          </a:p>
        </p:txBody>
      </p:sp>
      <p:sp>
        <p:nvSpPr>
          <p:cNvPr id="65" name="TextBox 64">
            <a:extLst>
              <a:ext uri="{FF2B5EF4-FFF2-40B4-BE49-F238E27FC236}">
                <a16:creationId xmlns:a16="http://schemas.microsoft.com/office/drawing/2014/main" id="{B03F1A09-B066-4B1E-9362-95262E83C3B7}"/>
              </a:ext>
            </a:extLst>
          </p:cNvPr>
          <p:cNvSpPr txBox="1"/>
          <p:nvPr/>
        </p:nvSpPr>
        <p:spPr>
          <a:xfrm>
            <a:off x="-1641488" y="750946"/>
            <a:ext cx="1051560" cy="369332"/>
          </a:xfrm>
          <a:prstGeom prst="rect">
            <a:avLst/>
          </a:prstGeom>
          <a:noFill/>
        </p:spPr>
        <p:txBody>
          <a:bodyPr wrap="square" lIns="0" rIns="0" rtlCol="0">
            <a:spAutoFit/>
          </a:bodyPr>
          <a:lstStyle/>
          <a:p>
            <a:r>
              <a:rPr lang="en-US" b="1" dirty="0">
                <a:solidFill>
                  <a:schemeClr val="accent6"/>
                </a:solidFill>
              </a:rPr>
              <a:t>SAFETY</a:t>
            </a:r>
          </a:p>
        </p:txBody>
      </p:sp>
      <p:cxnSp>
        <p:nvCxnSpPr>
          <p:cNvPr id="66" name="Straight Connector 65">
            <a:extLst>
              <a:ext uri="{FF2B5EF4-FFF2-40B4-BE49-F238E27FC236}">
                <a16:creationId xmlns:a16="http://schemas.microsoft.com/office/drawing/2014/main" id="{0085562D-C8BB-42A2-B3AB-8FD88583C23E}"/>
              </a:ext>
            </a:extLst>
          </p:cNvPr>
          <p:cNvCxnSpPr>
            <a:cxnSpLocks/>
          </p:cNvCxnSpPr>
          <p:nvPr/>
        </p:nvCxnSpPr>
        <p:spPr>
          <a:xfrm>
            <a:off x="-1728239" y="1060404"/>
            <a:ext cx="0" cy="86963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6775957-306B-4C6B-BDFE-79E1C0FC8992}"/>
              </a:ext>
            </a:extLst>
          </p:cNvPr>
          <p:cNvSpPr txBox="1"/>
          <p:nvPr/>
        </p:nvSpPr>
        <p:spPr>
          <a:xfrm>
            <a:off x="-2998843" y="1033734"/>
            <a:ext cx="1270603" cy="923330"/>
          </a:xfrm>
          <a:prstGeom prst="rect">
            <a:avLst/>
          </a:prstGeom>
          <a:noFill/>
        </p:spPr>
        <p:txBody>
          <a:bodyPr wrap="square" lIns="0" tIns="0" rIns="91440" bIns="0" rtlCol="0">
            <a:spAutoFit/>
          </a:bodyPr>
          <a:lstStyle/>
          <a:p>
            <a:pPr algn="r"/>
            <a:r>
              <a:rPr lang="en-US" sz="1000" dirty="0"/>
              <a:t>Weighted average crash rate from intersection to intersection giving more criticality to fatal and injury crashes.</a:t>
            </a:r>
          </a:p>
        </p:txBody>
      </p:sp>
      <p:pic>
        <p:nvPicPr>
          <p:cNvPr id="45" name="Picture 44">
            <a:extLst>
              <a:ext uri="{FF2B5EF4-FFF2-40B4-BE49-F238E27FC236}">
                <a16:creationId xmlns:a16="http://schemas.microsoft.com/office/drawing/2014/main" id="{F936A5A0-B627-4F40-889E-DAB4789A3E38}"/>
              </a:ext>
            </a:extLst>
          </p:cNvPr>
          <p:cNvPicPr>
            <a:picLocks noChangeAspect="1"/>
          </p:cNvPicPr>
          <p:nvPr/>
        </p:nvPicPr>
        <p:blipFill rotWithShape="1">
          <a:blip r:embed="rId11"/>
          <a:srcRect l="2542" t="3553" r="274" b="2366"/>
          <a:stretch/>
        </p:blipFill>
        <p:spPr>
          <a:xfrm>
            <a:off x="1645920" y="2926080"/>
            <a:ext cx="2743200" cy="2194560"/>
          </a:xfrm>
          <a:prstGeom prst="rect">
            <a:avLst/>
          </a:prstGeom>
        </p:spPr>
      </p:pic>
      <p:sp>
        <p:nvSpPr>
          <p:cNvPr id="47" name="Oval 46">
            <a:extLst>
              <a:ext uri="{FF2B5EF4-FFF2-40B4-BE49-F238E27FC236}">
                <a16:creationId xmlns:a16="http://schemas.microsoft.com/office/drawing/2014/main" id="{94A0F1B3-D278-4AB4-8CCD-794A9843E05F}"/>
              </a:ext>
            </a:extLst>
          </p:cNvPr>
          <p:cNvSpPr/>
          <p:nvPr/>
        </p:nvSpPr>
        <p:spPr>
          <a:xfrm>
            <a:off x="3657600" y="365760"/>
            <a:ext cx="1828800" cy="1828800"/>
          </a:xfrm>
          <a:prstGeom prst="ellipse">
            <a:avLst/>
          </a:prstGeom>
          <a:solidFill>
            <a:schemeClr val="tx2"/>
          </a:solidFill>
          <a:ln w="57150">
            <a:solidFill>
              <a:schemeClr val="bg2">
                <a:lumMod val="20000"/>
                <a:lumOff val="80000"/>
              </a:schemeClr>
            </a:solidFill>
          </a:ln>
          <a:effectLst>
            <a:outerShdw blurRad="508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000" b="1" dirty="0"/>
              <a:t>15%</a:t>
            </a:r>
          </a:p>
        </p:txBody>
      </p:sp>
      <p:sp>
        <p:nvSpPr>
          <p:cNvPr id="50" name="TextBox 49">
            <a:extLst>
              <a:ext uri="{FF2B5EF4-FFF2-40B4-BE49-F238E27FC236}">
                <a16:creationId xmlns:a16="http://schemas.microsoft.com/office/drawing/2014/main" id="{0DBD8E00-AD2F-41A9-8083-926825829BDD}"/>
              </a:ext>
            </a:extLst>
          </p:cNvPr>
          <p:cNvSpPr txBox="1"/>
          <p:nvPr/>
        </p:nvSpPr>
        <p:spPr>
          <a:xfrm>
            <a:off x="1388300" y="2346961"/>
            <a:ext cx="2979947" cy="707886"/>
          </a:xfrm>
          <a:prstGeom prst="rect">
            <a:avLst/>
          </a:prstGeom>
          <a:noFill/>
        </p:spPr>
        <p:txBody>
          <a:bodyPr wrap="square" lIns="0" rIns="0" rtlCol="0">
            <a:spAutoFit/>
          </a:bodyPr>
          <a:lstStyle/>
          <a:p>
            <a:pPr algn="r"/>
            <a:r>
              <a:rPr lang="en-US" sz="4000" b="1" dirty="0">
                <a:solidFill>
                  <a:schemeClr val="tx2"/>
                </a:solidFill>
              </a:rPr>
              <a:t>TRAFFIC</a:t>
            </a:r>
          </a:p>
        </p:txBody>
      </p:sp>
      <p:cxnSp>
        <p:nvCxnSpPr>
          <p:cNvPr id="60" name="Straight Connector 59">
            <a:extLst>
              <a:ext uri="{FF2B5EF4-FFF2-40B4-BE49-F238E27FC236}">
                <a16:creationId xmlns:a16="http://schemas.microsoft.com/office/drawing/2014/main" id="{3A3B95B3-144E-41D4-BE00-ABDDA05E5A53}"/>
              </a:ext>
            </a:extLst>
          </p:cNvPr>
          <p:cNvCxnSpPr>
            <a:cxnSpLocks/>
          </p:cNvCxnSpPr>
          <p:nvPr/>
        </p:nvCxnSpPr>
        <p:spPr>
          <a:xfrm flipH="1">
            <a:off x="4572000" y="2907608"/>
            <a:ext cx="20874" cy="221303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83B29A07-FEDF-4958-887D-26B3FB554DAF}"/>
              </a:ext>
            </a:extLst>
          </p:cNvPr>
          <p:cNvSpPr txBox="1"/>
          <p:nvPr/>
        </p:nvSpPr>
        <p:spPr>
          <a:xfrm>
            <a:off x="4572000" y="2861428"/>
            <a:ext cx="2397650" cy="1538883"/>
          </a:xfrm>
          <a:prstGeom prst="rect">
            <a:avLst/>
          </a:prstGeom>
          <a:noFill/>
        </p:spPr>
        <p:txBody>
          <a:bodyPr wrap="square" lIns="182880" tIns="0" rIns="0" bIns="0" rtlCol="0">
            <a:spAutoFit/>
          </a:bodyPr>
          <a:lstStyle/>
          <a:p>
            <a:r>
              <a:rPr lang="en-US" sz="2000" dirty="0"/>
              <a:t>A measure of the volume of traffic that each road is carrying in comparison to what it can carry.</a:t>
            </a:r>
          </a:p>
        </p:txBody>
      </p:sp>
      <p:pic>
        <p:nvPicPr>
          <p:cNvPr id="68" name="Picture 67">
            <a:extLst>
              <a:ext uri="{FF2B5EF4-FFF2-40B4-BE49-F238E27FC236}">
                <a16:creationId xmlns:a16="http://schemas.microsoft.com/office/drawing/2014/main" id="{88F62AEC-2004-45F0-B667-F3FC9604D6DC}"/>
              </a:ext>
            </a:extLst>
          </p:cNvPr>
          <p:cNvPicPr>
            <a:picLocks noChangeAspect="1"/>
          </p:cNvPicPr>
          <p:nvPr/>
        </p:nvPicPr>
        <p:blipFill>
          <a:blip r:embed="rId4"/>
          <a:stretch>
            <a:fillRect/>
          </a:stretch>
        </p:blipFill>
        <p:spPr>
          <a:xfrm>
            <a:off x="85064" y="5351460"/>
            <a:ext cx="1431898" cy="1421476"/>
          </a:xfrm>
          <a:prstGeom prst="rect">
            <a:avLst/>
          </a:prstGeom>
        </p:spPr>
      </p:pic>
      <p:sp>
        <p:nvSpPr>
          <p:cNvPr id="2" name="Footer Placeholder 1">
            <a:extLst>
              <a:ext uri="{FF2B5EF4-FFF2-40B4-BE49-F238E27FC236}">
                <a16:creationId xmlns:a16="http://schemas.microsoft.com/office/drawing/2014/main" id="{FB4E6D4B-1B94-477C-BB4D-024A99CC4B86}"/>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C5101AE7-DEA9-4EFC-9B85-0E312FE03862}"/>
              </a:ext>
            </a:extLst>
          </p:cNvPr>
          <p:cNvSpPr>
            <a:spLocks noGrp="1"/>
          </p:cNvSpPr>
          <p:nvPr>
            <p:ph type="sldNum" sz="quarter" idx="12"/>
          </p:nvPr>
        </p:nvSpPr>
        <p:spPr/>
        <p:txBody>
          <a:bodyPr/>
          <a:lstStyle/>
          <a:p>
            <a:fld id="{78320380-6AB6-4565-8F49-C48968FB1BAC}" type="slidenum">
              <a:rPr lang="en-US" smtClean="0"/>
              <a:t>9</a:t>
            </a:fld>
            <a:endParaRPr lang="en-US"/>
          </a:p>
        </p:txBody>
      </p:sp>
    </p:spTree>
    <p:extLst>
      <p:ext uri="{BB962C8B-B14F-4D97-AF65-F5344CB8AC3E}">
        <p14:creationId xmlns:p14="http://schemas.microsoft.com/office/powerpoint/2010/main" val="2476778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DOT">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DOT">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07ABF27E634043BC3159C0C962F820" ma:contentTypeVersion="10" ma:contentTypeDescription="Create a new document." ma:contentTypeScope="" ma:versionID="0d61204d368e594be8b5885d77c6f184">
  <xsd:schema xmlns:xsd="http://www.w3.org/2001/XMLSchema" xmlns:xs="http://www.w3.org/2001/XMLSchema" xmlns:p="http://schemas.microsoft.com/office/2006/metadata/properties" xmlns:ns2="0ec8087e-16c8-40ed-aaba-ed07fce527d9" targetNamespace="http://schemas.microsoft.com/office/2006/metadata/properties" ma:root="true" ma:fieldsID="ca60c52d56bd4c45e22b2b5d05bdd972" ns2:_="">
    <xsd:import namespace="0ec8087e-16c8-40ed-aaba-ed07fce527d9"/>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c8087e-16c8-40ed-aaba-ed07fce527d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0ec8087e-16c8-40ed-aaba-ed07fce527d9">X5DPHAHSQADM-1859-123</_dlc_DocId>
    <_dlc_DocIdUrl xmlns="0ec8087e-16c8-40ed-aaba-ed07fce527d9">
      <Url>http://portal/xdiv/TAM/_layouts/15/DocIdRedir.aspx?ID=X5DPHAHSQADM-1859-123</Url>
      <Description>X5DPHAHSQADM-1859-123</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D217508-AC75-4357-A129-863DD16984D1}">
  <ds:schemaRefs>
    <ds:schemaRef ds:uri="http://schemas.microsoft.com/office/2006/metadata/contentType"/>
    <ds:schemaRef ds:uri="http://schemas.microsoft.com/office/2006/metadata/properties/metaAttributes"/>
    <ds:schemaRef ds:uri="http://www.w3.org/2000/xmlns/"/>
    <ds:schemaRef ds:uri="http://www.w3.org/2001/XMLSchema"/>
    <ds:schemaRef ds:uri="0ec8087e-16c8-40ed-aaba-ed07fce527d9"/>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FC743A-3234-4614-AC5D-316F823B12EB}">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0ec8087e-16c8-40ed-aaba-ed07fce527d9"/>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515CE887-A13D-474C-95F1-77E42537E76C}">
  <ds:schemaRefs>
    <ds:schemaRef ds:uri="http://schemas.microsoft.com/sharepoint/v3/contenttype/forms"/>
  </ds:schemaRefs>
</ds:datastoreItem>
</file>

<file path=customXml/itemProps4.xml><?xml version="1.0" encoding="utf-8"?>
<ds:datastoreItem xmlns:ds="http://schemas.openxmlformats.org/officeDocument/2006/customXml" ds:itemID="{6D0E6FCE-CCBD-4D68-817B-50C79CE0C995}">
  <ds:schemaRefs>
    <ds:schemaRef ds:uri="http://schemas.microsoft.com/sharepoint/events"/>
    <ds:schemaRef ds:uri="http://www.w3.org/2000/xmlns/"/>
  </ds:schemaRefs>
</ds:datastoreItem>
</file>

<file path=docProps/app.xml><?xml version="1.0" encoding="utf-8"?>
<Properties xmlns="http://schemas.openxmlformats.org/officeDocument/2006/extended-properties" xmlns:vt="http://schemas.openxmlformats.org/officeDocument/2006/docPropsVTypes">
  <Template>Office Theme</Template>
  <TotalTime>36405</TotalTime>
  <Words>3635</Words>
  <Application>Microsoft Office PowerPoint</Application>
  <PresentationFormat>On-screen Show (4:3)</PresentationFormat>
  <Paragraphs>511</Paragraphs>
  <Slides>29</Slides>
  <Notes>29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Calibri</vt:lpstr>
      <vt:lpstr>Calibri Light</vt:lpstr>
      <vt:lpstr>Century Gothic</vt:lpstr>
      <vt:lpstr>Microsoft Sans Serif</vt:lpstr>
      <vt:lpstr>Times New Roman</vt:lpstr>
      <vt:lpstr>Office Theme</vt:lpstr>
      <vt:lpstr>1_Office Theme</vt:lpstr>
      <vt:lpstr>IOWA DOT PROJECT PRIORITIZATION   &amp; SCOPING  TOOL  CRITERIA WEIGHTS</vt:lpstr>
      <vt:lpstr>TAM Principles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Statewide map</vt:lpstr>
      <vt:lpstr>PowerPoint Presentation</vt:lpstr>
      <vt:lpstr>Project Prioritization Process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Neubauer, Scott</dc:creator>
  <cp:lastModifiedBy>Bradley, Bryan</cp:lastModifiedBy>
  <cp:revision>283</cp:revision>
  <cp:lastPrinted>2020-12-01T01:04:32Z</cp:lastPrinted>
  <dcterms:created xsi:type="dcterms:W3CDTF">2017-11-22T13:15:27Z</dcterms:created>
  <dcterms:modified xsi:type="dcterms:W3CDTF">2020-12-01T15:14:59Z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0x0101002007ABF27E634043BC3159C0C962F820</vt:lpwstr>
  </property>
  <property fmtid="{D5CDD505-2E9C-101B-9397-08002B2CF9AE}" pid="3" name="_dlc_DocIdItemGuid">
    <vt:lpwstr>5e519d89-9d1d-432a-bd73-ff7dd666682b</vt:lpwstr>
  </property>
</Properties>
</file>