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19"/>
  </p:notesMasterIdLst>
  <p:sldIdLst>
    <p:sldId id="392" r:id="rId6"/>
    <p:sldId id="337" r:id="rId7"/>
    <p:sldId id="358" r:id="rId8"/>
    <p:sldId id="361" r:id="rId9"/>
    <p:sldId id="363" r:id="rId10"/>
    <p:sldId id="383" r:id="rId11"/>
    <p:sldId id="394" r:id="rId12"/>
    <p:sldId id="399" r:id="rId13"/>
    <p:sldId id="395" r:id="rId14"/>
    <p:sldId id="396" r:id="rId15"/>
    <p:sldId id="398" r:id="rId16"/>
    <p:sldId id="400" r:id="rId17"/>
    <p:sldId id="390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brich, Matthew" initials="HM" lastIdx="1" clrIdx="0">
    <p:extLst>
      <p:ext uri="{19B8F6BF-5375-455C-9EA6-DF929625EA0E}">
        <p15:presenceInfo xmlns:p15="http://schemas.microsoft.com/office/powerpoint/2012/main" userId="S-1-5-21-133048727-1090477886-634672238-3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59" autoAdjust="0"/>
  </p:normalViewPr>
  <p:slideViewPr>
    <p:cSldViewPr snapToGrid="0">
      <p:cViewPr varScale="1">
        <p:scale>
          <a:sx n="102" d="100"/>
          <a:sy n="102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-my.sharepoint.com/personal/matthew_haubrich_iowadot_us/Documents/AssetMgmt/I3P-2040/Copy%20of%20Interstate%20Project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</a:t>
            </a:r>
            <a:r>
              <a:rPr lang="en-US" baseline="0"/>
              <a:t> Total vs Budget</a:t>
            </a:r>
          </a:p>
          <a:p>
            <a:pPr>
              <a:defRPr/>
            </a:pPr>
            <a:r>
              <a:rPr lang="en-US" baseline="0"/>
              <a:t>Through Interstate Plan Year 2040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Chart'!$D$3</c:f>
              <c:strCache>
                <c:ptCount val="1"/>
                <c:pt idx="0">
                  <c:v>Project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9-464D-A592-4449C4D88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9-464D-A592-4449C4D886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9-464D-A592-4449C4D886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79-464D-A592-4449C4D886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79-464D-A592-4449C4D886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79-464D-A592-4449C4D886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'Bar Chart'!$B$4:$B$36</c:f>
              <c:numCache>
                <c:formatCode>General</c:formatCod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numCache>
            </c:numRef>
          </c:cat>
          <c:val>
            <c:numRef>
              <c:f>'Bar Chart'!$D$4:$D$26</c:f>
              <c:numCache>
                <c:formatCode>"$"#,##0,_);\("$"#,##0,\)</c:formatCode>
                <c:ptCount val="23"/>
                <c:pt idx="0">
                  <c:v>349000000</c:v>
                </c:pt>
                <c:pt idx="1">
                  <c:v>422400000</c:v>
                </c:pt>
                <c:pt idx="2">
                  <c:v>339600000</c:v>
                </c:pt>
                <c:pt idx="3">
                  <c:v>382400000</c:v>
                </c:pt>
                <c:pt idx="4">
                  <c:v>324900000</c:v>
                </c:pt>
                <c:pt idx="5">
                  <c:v>237300000</c:v>
                </c:pt>
                <c:pt idx="6">
                  <c:v>302875642.77999997</c:v>
                </c:pt>
                <c:pt idx="7">
                  <c:v>376958627.94</c:v>
                </c:pt>
                <c:pt idx="8">
                  <c:v>265924713.74000001</c:v>
                </c:pt>
                <c:pt idx="9">
                  <c:v>286677024.35000002</c:v>
                </c:pt>
                <c:pt idx="10">
                  <c:v>289305467.06999999</c:v>
                </c:pt>
                <c:pt idx="11">
                  <c:v>310762120.44</c:v>
                </c:pt>
                <c:pt idx="12">
                  <c:v>325097533.02999997</c:v>
                </c:pt>
                <c:pt idx="13">
                  <c:v>301760657.05000001</c:v>
                </c:pt>
                <c:pt idx="14">
                  <c:v>496243735.27999997</c:v>
                </c:pt>
                <c:pt idx="15">
                  <c:v>493416351.16000003</c:v>
                </c:pt>
                <c:pt idx="16">
                  <c:v>590095614.30999994</c:v>
                </c:pt>
                <c:pt idx="17">
                  <c:v>494747613.21000004</c:v>
                </c:pt>
                <c:pt idx="18">
                  <c:v>418562355.51999998</c:v>
                </c:pt>
                <c:pt idx="19">
                  <c:v>500749680.48000002</c:v>
                </c:pt>
                <c:pt idx="20">
                  <c:v>227550000</c:v>
                </c:pt>
                <c:pt idx="21">
                  <c:v>423661000</c:v>
                </c:pt>
                <c:pt idx="22">
                  <c:v>140030000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79-464D-A592-4449C4D8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5354416"/>
        <c:axId val="885358024"/>
      </c:barChart>
      <c:lineChart>
        <c:grouping val="stacked"/>
        <c:varyColors val="0"/>
        <c:ser>
          <c:idx val="1"/>
          <c:order val="1"/>
          <c:tx>
            <c:strRef>
              <c:f>'Bar Chart'!$E$3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'Bar Chart'!$B$4:$B$26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'Bar Chart'!$E$4:$E$26</c:f>
              <c:numCache>
                <c:formatCode>"$"#,##0,_);\("$"#,##0,\)</c:formatCode>
                <c:ptCount val="23"/>
                <c:pt idx="0">
                  <c:v>330000000</c:v>
                </c:pt>
                <c:pt idx="1">
                  <c:v>330000000</c:v>
                </c:pt>
                <c:pt idx="2">
                  <c:v>330000000</c:v>
                </c:pt>
                <c:pt idx="3">
                  <c:v>330000000</c:v>
                </c:pt>
                <c:pt idx="4">
                  <c:v>330000000</c:v>
                </c:pt>
                <c:pt idx="5">
                  <c:v>330000000</c:v>
                </c:pt>
                <c:pt idx="6">
                  <c:v>330000000</c:v>
                </c:pt>
                <c:pt idx="7">
                  <c:v>330000000</c:v>
                </c:pt>
                <c:pt idx="8">
                  <c:v>330000000</c:v>
                </c:pt>
                <c:pt idx="9">
                  <c:v>330000000</c:v>
                </c:pt>
                <c:pt idx="10">
                  <c:v>330000000</c:v>
                </c:pt>
                <c:pt idx="11">
                  <c:v>330000000</c:v>
                </c:pt>
                <c:pt idx="12">
                  <c:v>330000000</c:v>
                </c:pt>
                <c:pt idx="13">
                  <c:v>330000000</c:v>
                </c:pt>
                <c:pt idx="14">
                  <c:v>330000000</c:v>
                </c:pt>
                <c:pt idx="15">
                  <c:v>330000000</c:v>
                </c:pt>
                <c:pt idx="16">
                  <c:v>330000000</c:v>
                </c:pt>
                <c:pt idx="17">
                  <c:v>330000000</c:v>
                </c:pt>
                <c:pt idx="18">
                  <c:v>330000000</c:v>
                </c:pt>
                <c:pt idx="19">
                  <c:v>330000000</c:v>
                </c:pt>
                <c:pt idx="20">
                  <c:v>330000000</c:v>
                </c:pt>
                <c:pt idx="21">
                  <c:v>330000000</c:v>
                </c:pt>
                <c:pt idx="22">
                  <c:v>330000000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A79-464D-A592-4449C4D8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354416"/>
        <c:axId val="885358024"/>
      </c:lineChart>
      <c:catAx>
        <c:axId val="88535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8024"/>
        <c:crosses val="autoZero"/>
        <c:auto val="1"/>
        <c:lblAlgn val="ctr"/>
        <c:lblOffset val="100"/>
        <c:noMultiLvlLbl val="0"/>
      </c:catAx>
      <c:valAx>
        <c:axId val="88535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_);\(&quot;$&quot;#,##0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4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7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5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2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9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7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9AB40F4-5770-4159-AEE4-A5E855B671EA}"/>
              </a:ext>
            </a:extLst>
          </p:cNvPr>
          <p:cNvGrpSpPr>
            <a:grpSpLocks/>
          </p:cNvGrpSpPr>
          <p:nvPr/>
        </p:nvGrpSpPr>
        <p:grpSpPr bwMode="auto">
          <a:xfrm>
            <a:off x="4917929" y="193674"/>
            <a:ext cx="3257550" cy="3235326"/>
            <a:chOff x="104245441" y="104737524"/>
            <a:chExt cx="3496196" cy="3487015"/>
          </a:xfrm>
        </p:grpSpPr>
        <p:sp>
          <p:nvSpPr>
            <p:cNvPr id="8" name="WordArt 3">
              <a:extLst>
                <a:ext uri="{FF2B5EF4-FFF2-40B4-BE49-F238E27FC236}">
                  <a16:creationId xmlns:a16="http://schemas.microsoft.com/office/drawing/2014/main" id="{F17527CA-2DA7-4CF3-9AB8-E86E45AF8E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442665" y="105477193"/>
              <a:ext cx="3200400" cy="914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0541" algn="ctr">
                    <a:solidFill>
                      <a:srgbClr val="5A5A5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9D9D9"/>
                      </a:gs>
                      <a:gs pos="100000">
                        <a:srgbClr val="D9D9D9">
                          <a:gamma/>
                          <a:tint val="20000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 Black" panose="020B0A04020102020204" pitchFamily="34" charset="0"/>
                </a:rPr>
                <a:t>2040</a:t>
              </a:r>
            </a:p>
          </p:txBody>
        </p:sp>
        <p:sp>
          <p:nvSpPr>
            <p:cNvPr id="9" name="WordArt 4">
              <a:extLst>
                <a:ext uri="{FF2B5EF4-FFF2-40B4-BE49-F238E27FC236}">
                  <a16:creationId xmlns:a16="http://schemas.microsoft.com/office/drawing/2014/main" id="{4EA01105-4A87-4364-A84C-E75C75C461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331912" y="105970699"/>
              <a:ext cx="822960" cy="1554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I</a:t>
              </a:r>
            </a:p>
          </p:txBody>
        </p:sp>
        <p:sp>
          <p:nvSpPr>
            <p:cNvPr id="10" name="WordArt 5">
              <a:extLst>
                <a:ext uri="{FF2B5EF4-FFF2-40B4-BE49-F238E27FC236}">
                  <a16:creationId xmlns:a16="http://schemas.microsoft.com/office/drawing/2014/main" id="{82E36472-5C84-4C68-97F7-10D07B8468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209613" y="106143701"/>
              <a:ext cx="731520" cy="1280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P</a:t>
              </a:r>
            </a:p>
          </p:txBody>
        </p:sp>
        <p:sp>
          <p:nvSpPr>
            <p:cNvPr id="11" name="WordArt 6">
              <a:extLst>
                <a:ext uri="{FF2B5EF4-FFF2-40B4-BE49-F238E27FC236}">
                  <a16:creationId xmlns:a16="http://schemas.microsoft.com/office/drawing/2014/main" id="{D3059819-6C87-4FCE-90E4-72D56656750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740026" y="107001512"/>
              <a:ext cx="457200" cy="822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57150" algn="ctr">
                    <a:solidFill>
                      <a:srgbClr val="660099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7961" dir="8100000" algn="ctr" rotWithShape="0">
                      <a:srgbClr val="548DD4">
                        <a:alpha val="50000"/>
                      </a:srgbClr>
                    </a:outerShdw>
                  </a:effectLst>
                  <a:latin typeface="Old English Text MT" panose="03040902040508030806" pitchFamily="66" charset="0"/>
                </a:rPr>
                <a:t>3</a:t>
              </a:r>
            </a:p>
          </p:txBody>
        </p:sp>
        <p:sp>
          <p:nvSpPr>
            <p:cNvPr id="12" name="WordArt 7">
              <a:extLst>
                <a:ext uri="{FF2B5EF4-FFF2-40B4-BE49-F238E27FC236}">
                  <a16:creationId xmlns:a16="http://schemas.microsoft.com/office/drawing/2014/main" id="{7202ECD4-BB24-41D6-B001-8F71FCC473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245441" y="104737524"/>
              <a:ext cx="3496196" cy="34870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C4BC96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>
                  <a:ln>
                    <a:noFill/>
                  </a:ln>
                  <a:gradFill rotWithShape="0">
                    <a:gsLst>
                      <a:gs pos="0">
                        <a:srgbClr val="C0504D">
                          <a:gamma/>
                          <a:shade val="69020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18900000" scaled="1"/>
                  </a:gra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Book Antiqua" panose="02040602050305030304" pitchFamily="18" charset="0"/>
                </a:rPr>
                <a:t>Iowa Interstate Investment Plan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D501C0-ED2D-458F-81CC-8848BB4C8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36" y="6186108"/>
            <a:ext cx="1402977" cy="52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F878F-F06D-459F-BB7C-BC97A2DA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23" y="6186152"/>
            <a:ext cx="1926336" cy="5334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C8A0013C-0670-4C89-A11C-9B3D7374E310}"/>
              </a:ext>
            </a:extLst>
          </p:cNvPr>
          <p:cNvSpPr txBox="1">
            <a:spLocks/>
          </p:cNvSpPr>
          <p:nvPr/>
        </p:nvSpPr>
        <p:spPr>
          <a:xfrm>
            <a:off x="4675870" y="3872858"/>
            <a:ext cx="3740343" cy="14867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Commission Update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December 8, 2020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Phil Mescher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Management Bureau</a:t>
            </a:r>
          </a:p>
        </p:txBody>
      </p:sp>
    </p:spTree>
    <p:extLst>
      <p:ext uri="{BB962C8B-B14F-4D97-AF65-F5344CB8AC3E}">
        <p14:creationId xmlns:p14="http://schemas.microsoft.com/office/powerpoint/2010/main" val="208724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3" y="108727"/>
            <a:ext cx="7886700" cy="803796"/>
          </a:xfrm>
        </p:spPr>
        <p:txBody>
          <a:bodyPr/>
          <a:lstStyle/>
          <a:p>
            <a:pPr algn="ctr"/>
            <a:r>
              <a:rPr lang="en-US" sz="3200" dirty="0"/>
              <a:t>I3P Segment Scoping Tool Scores</a:t>
            </a:r>
            <a:br>
              <a:rPr lang="en-US" sz="3200" dirty="0"/>
            </a:br>
            <a:r>
              <a:rPr lang="en-US" sz="1800" dirty="0"/>
              <a:t>(Ranked by Traffic Score)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10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5F971-F677-49E8-8C2F-B7EE6FD3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4" y="997364"/>
            <a:ext cx="8606673" cy="50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3" y="108727"/>
            <a:ext cx="7886700" cy="803796"/>
          </a:xfrm>
        </p:spPr>
        <p:txBody>
          <a:bodyPr/>
          <a:lstStyle/>
          <a:p>
            <a:pPr algn="ctr"/>
            <a:r>
              <a:rPr lang="en-US" sz="3200" b="1" dirty="0"/>
              <a:t>Where We Are Now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11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2CE38-6230-4EBB-A2A8-15031373A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12" y="1227739"/>
            <a:ext cx="8277776" cy="47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2" y="438664"/>
            <a:ext cx="7886700" cy="803796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12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6B1E9-4027-41A1-862B-D3DB7C548A68}"/>
              </a:ext>
            </a:extLst>
          </p:cNvPr>
          <p:cNvSpPr/>
          <p:nvPr/>
        </p:nvSpPr>
        <p:spPr>
          <a:xfrm>
            <a:off x="551142" y="1242460"/>
            <a:ext cx="6973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Continue Plan Update with Guidance from the Interstate Plan Advisory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Prioritize Projects Through a Plan Horizon of 2050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Take into account Traffic Score &amp; LOS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Utilize Mobility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Consideration of Integrated Corridor Management Techniques in the Urban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Incorporate Infrastructure Condition into the Evaluation</a:t>
            </a:r>
          </a:p>
          <a:p>
            <a:pPr lvl="1"/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Choose Addition of Lanes only after all other Solutions are Exhausted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Recommendations to Commission in March of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As part of 5-year program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5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0213" y="2242473"/>
            <a:ext cx="3793787" cy="11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BDE047-919E-4F9D-87F7-49EDAA7CC5A5}"/>
              </a:ext>
            </a:extLst>
          </p:cNvPr>
          <p:cNvSpPr/>
          <p:nvPr/>
        </p:nvSpPr>
        <p:spPr>
          <a:xfrm>
            <a:off x="4572000" y="3580057"/>
            <a:ext cx="393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Phil Mescher</a:t>
            </a:r>
          </a:p>
          <a:p>
            <a:pPr algn="ctr"/>
            <a:r>
              <a:rPr lang="en-US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Management Bureau</a:t>
            </a:r>
          </a:p>
        </p:txBody>
      </p:sp>
    </p:spTree>
    <p:extLst>
      <p:ext uri="{BB962C8B-B14F-4D97-AF65-F5344CB8AC3E}">
        <p14:creationId xmlns:p14="http://schemas.microsoft.com/office/powerpoint/2010/main" val="161964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91" y="2891326"/>
            <a:ext cx="4065899" cy="105907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Goal for Today: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2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BADA0-BA52-4DF0-8C57-BAA847EF64D9}"/>
              </a:ext>
            </a:extLst>
          </p:cNvPr>
          <p:cNvSpPr txBox="1"/>
          <p:nvPr/>
        </p:nvSpPr>
        <p:spPr>
          <a:xfrm>
            <a:off x="1131216" y="3846703"/>
            <a:ext cx="688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Reason for the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Plan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Goals and Strategies of the Interstate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Gain feedback from the Commission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Formal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6DBB0-9D2E-4C13-B739-871185A17585}"/>
              </a:ext>
            </a:extLst>
          </p:cNvPr>
          <p:cNvSpPr txBox="1">
            <a:spLocks/>
          </p:cNvSpPr>
          <p:nvPr/>
        </p:nvSpPr>
        <p:spPr>
          <a:xfrm>
            <a:off x="349639" y="214195"/>
            <a:ext cx="7886700" cy="105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Iowa Interstate Investment Plan for 2040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D9650-025D-4388-B092-968C951605EF}"/>
              </a:ext>
            </a:extLst>
          </p:cNvPr>
          <p:cNvSpPr/>
          <p:nvPr/>
        </p:nvSpPr>
        <p:spPr>
          <a:xfrm>
            <a:off x="1001547" y="14659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 fiscally-constrained plan to address all Interstate system needs through the year 2040.</a:t>
            </a:r>
          </a:p>
          <a:p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A9044AC-9ED2-4B23-AFCF-09DA4CFD2C6E}"/>
              </a:ext>
            </a:extLst>
          </p:cNvPr>
          <p:cNvGrpSpPr>
            <a:grpSpLocks/>
          </p:cNvGrpSpPr>
          <p:nvPr/>
        </p:nvGrpSpPr>
        <p:grpSpPr bwMode="auto">
          <a:xfrm>
            <a:off x="7256535" y="473778"/>
            <a:ext cx="1416460" cy="1510091"/>
            <a:chOff x="104245441" y="104737524"/>
            <a:chExt cx="3496196" cy="3487015"/>
          </a:xfrm>
        </p:grpSpPr>
        <p:sp>
          <p:nvSpPr>
            <p:cNvPr id="12" name="WordArt 3">
              <a:extLst>
                <a:ext uri="{FF2B5EF4-FFF2-40B4-BE49-F238E27FC236}">
                  <a16:creationId xmlns:a16="http://schemas.microsoft.com/office/drawing/2014/main" id="{CE3DD807-424F-46B7-99A1-0F993B6203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442665" y="105477193"/>
              <a:ext cx="3200400" cy="9144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0541" algn="ctr">
                    <a:solidFill>
                      <a:srgbClr val="5A5A5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9D9D9"/>
                      </a:gs>
                      <a:gs pos="100000">
                        <a:srgbClr val="D9D9D9">
                          <a:gamma/>
                          <a:tint val="20000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Arial Black" panose="020B0A04020102020204" pitchFamily="34" charset="0"/>
                </a:rPr>
                <a:t>2040</a:t>
              </a:r>
            </a:p>
          </p:txBody>
        </p:sp>
        <p:sp>
          <p:nvSpPr>
            <p:cNvPr id="13" name="WordArt 4">
              <a:extLst>
                <a:ext uri="{FF2B5EF4-FFF2-40B4-BE49-F238E27FC236}">
                  <a16:creationId xmlns:a16="http://schemas.microsoft.com/office/drawing/2014/main" id="{05AC95EC-E2A0-4D5A-8DDB-AD305B63AF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331912" y="105970699"/>
              <a:ext cx="822960" cy="1554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I</a:t>
              </a:r>
            </a:p>
          </p:txBody>
        </p:sp>
        <p:sp>
          <p:nvSpPr>
            <p:cNvPr id="14" name="WordArt 5">
              <a:extLst>
                <a:ext uri="{FF2B5EF4-FFF2-40B4-BE49-F238E27FC236}">
                  <a16:creationId xmlns:a16="http://schemas.microsoft.com/office/drawing/2014/main" id="{A94909B6-4750-4C99-8FCE-52B669536E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209613" y="106143701"/>
              <a:ext cx="731520" cy="1280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127" algn="ctr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Centaur" panose="02030504050205020304" pitchFamily="18" charset="0"/>
                </a:rPr>
                <a:t>P</a:t>
              </a:r>
            </a:p>
          </p:txBody>
        </p:sp>
        <p:sp>
          <p:nvSpPr>
            <p:cNvPr id="15" name="WordArt 6">
              <a:extLst>
                <a:ext uri="{FF2B5EF4-FFF2-40B4-BE49-F238E27FC236}">
                  <a16:creationId xmlns:a16="http://schemas.microsoft.com/office/drawing/2014/main" id="{D3DA21D6-14C1-4396-A23E-4A2B45F1DD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740026" y="107001512"/>
              <a:ext cx="457200" cy="822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57150" algn="ctr">
                    <a:solidFill>
                      <a:srgbClr val="660099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7961" dir="8100000" algn="ctr" rotWithShape="0">
                      <a:srgbClr val="548DD4">
                        <a:alpha val="50000"/>
                      </a:srgbClr>
                    </a:outerShdw>
                  </a:effectLst>
                  <a:latin typeface="Old English Text MT" panose="03040902040508030806" pitchFamily="66" charset="0"/>
                </a:rPr>
                <a:t>3</a:t>
              </a:r>
            </a:p>
          </p:txBody>
        </p:sp>
        <p:sp>
          <p:nvSpPr>
            <p:cNvPr id="16" name="WordArt 7">
              <a:extLst>
                <a:ext uri="{FF2B5EF4-FFF2-40B4-BE49-F238E27FC236}">
                  <a16:creationId xmlns:a16="http://schemas.microsoft.com/office/drawing/2014/main" id="{2932C469-1098-4C86-95CF-6F4C4DAB4A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4245441" y="104737524"/>
              <a:ext cx="3496196" cy="34870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C4BC96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>
                  <a:ln>
                    <a:noFill/>
                  </a:ln>
                  <a:gradFill rotWithShape="0">
                    <a:gsLst>
                      <a:gs pos="0">
                        <a:srgbClr val="C0504D">
                          <a:gamma/>
                          <a:shade val="69020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18900000" scaled="1"/>
                  </a:gra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Book Antiqua" panose="02040602050305030304" pitchFamily="18" charset="0"/>
                </a:rPr>
                <a:t>Iowa Interstate Investment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99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3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1BA7F60-A764-42CC-8A1D-07BC8BE59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981" y="765491"/>
            <a:ext cx="3392437" cy="441960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B126755-029D-4167-89F3-894AD1CF4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667724"/>
              </p:ext>
            </p:extLst>
          </p:nvPr>
        </p:nvGraphicFramePr>
        <p:xfrm>
          <a:off x="5812990" y="519573"/>
          <a:ext cx="3039104" cy="393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Acrobat Document" r:id="rId6" imgW="5829185" imgH="7543800" progId="AcroExch.Document.2017">
                  <p:embed/>
                </p:oleObj>
              </mc:Choice>
              <mc:Fallback>
                <p:oleObj name="Acrobat Document" r:id="rId6" imgW="5829185" imgH="7543800" progId="AcroExch.Document.2017">
                  <p:embed/>
                  <p:pic>
                    <p:nvPicPr>
                      <p:cNvPr id="5" name="Content Placeholder 7">
                        <a:extLst>
                          <a:ext uri="{FF2B5EF4-FFF2-40B4-BE49-F238E27FC236}">
                            <a16:creationId xmlns:a16="http://schemas.microsoft.com/office/drawing/2014/main" id="{9E901A90-281F-457E-9F16-65DE3F622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12990" y="519573"/>
                        <a:ext cx="3039104" cy="3932959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8CFD3A-5284-4600-8139-EA3A1F3FE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629" y="1783067"/>
            <a:ext cx="2415620" cy="3111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342FF6-42A4-4E78-BCAD-19732BCC7461}"/>
              </a:ext>
            </a:extLst>
          </p:cNvPr>
          <p:cNvSpPr txBox="1"/>
          <p:nvPr/>
        </p:nvSpPr>
        <p:spPr>
          <a:xfrm>
            <a:off x="332039" y="4956926"/>
            <a:ext cx="285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I-80 PEL alone calls for ¾ Interstate Funds to complete VISION by 2040.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4D93F-557C-4705-B832-63C83B4F185D}"/>
              </a:ext>
            </a:extLst>
          </p:cNvPr>
          <p:cNvSpPr/>
          <p:nvPr/>
        </p:nvSpPr>
        <p:spPr>
          <a:xfrm>
            <a:off x="4421465" y="4890487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With the option of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tolling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eliminated, the PEL concludes: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Based on current funding limitations, these assumptions are likely untenable in the long term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632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Planning Efforts Highlight that </a:t>
            </a:r>
            <a:br>
              <a:rPr lang="en-US" sz="3200" b="1" dirty="0"/>
            </a:br>
            <a:r>
              <a:rPr lang="en-US" sz="3200" b="1" dirty="0"/>
              <a:t>Transportation Needs Exceed Funding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Genesis of the I3P-2040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7886700" cy="4305464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Desire to develop a “Plan for Every Section”</a:t>
            </a:r>
          </a:p>
          <a:p>
            <a:r>
              <a:rPr lang="en-US" sz="2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Need to be fiscally constrained</a:t>
            </a: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$330 million – ½ of the annual program identified for the Interstate System</a:t>
            </a: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“right size” the interstate system? </a:t>
            </a: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get the biggest return on investment?</a:t>
            </a:r>
            <a:endParaRPr lang="en-US" sz="22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How to account for an uncertain future?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Connected/Autonomous Vehicles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Funding Availability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Construction Costs</a:t>
            </a:r>
          </a:p>
          <a:p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Process: Leverage data and collective wisdom of the Iowa DOT to develop a new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Charette Workshop (Summer 2018)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Develop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Implementation &amp;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Revision of Priorities</a:t>
            </a:r>
            <a:endParaRPr lang="en-US" sz="22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782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Charette Workshop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5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32EF6EA-925D-45FE-B0CB-D72673BFE1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b="8734"/>
          <a:stretch/>
        </p:blipFill>
        <p:spPr>
          <a:xfrm>
            <a:off x="114226" y="1211222"/>
            <a:ext cx="4608294" cy="3539887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969387-9B1B-443B-8F5E-EE33E9B9C790}"/>
              </a:ext>
            </a:extLst>
          </p:cNvPr>
          <p:cNvSpPr txBox="1">
            <a:spLocks/>
          </p:cNvSpPr>
          <p:nvPr/>
        </p:nvSpPr>
        <p:spPr>
          <a:xfrm>
            <a:off x="5010192" y="968604"/>
            <a:ext cx="3709602" cy="492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en-US" sz="2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Focus should be on preservation to maintain state of good repair. 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$80m of pavement stewardship was included each year </a:t>
            </a: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Widening Options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– Take advantage of good pavement.  </a:t>
            </a:r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Limit Adding Capacity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Some areas are not warranted for additional capacity by 2040.</a:t>
            </a:r>
          </a:p>
          <a:p>
            <a:r>
              <a:rPr lang="en-US" sz="24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Delay with Technology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- Expansion projects in urban corridors will be limited and focus on technology solutions and other management strategies first </a:t>
            </a:r>
            <a:endParaRPr lang="en-US" sz="2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Initial Plan Result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6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9EC323D-AB48-4E63-9D5C-DF7FAEB01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930509"/>
              </p:ext>
            </p:extLst>
          </p:nvPr>
        </p:nvGraphicFramePr>
        <p:xfrm>
          <a:off x="31750" y="1737995"/>
          <a:ext cx="9080500" cy="33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3" y="108727"/>
            <a:ext cx="7886700" cy="803796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Initial Plan in Place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7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FB744-5A88-4EAE-B0DB-3E8F5EAB0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043" y="1282045"/>
            <a:ext cx="1945488" cy="3653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CC211-5715-4752-80C2-58A172C48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" y="1160244"/>
            <a:ext cx="6970495" cy="453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11E0E6-3122-4FE8-AAFF-8EA209D8A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82481"/>
            <a:ext cx="9144000" cy="3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5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60F927-C68C-4300-AC06-833746C5E8ED}"/>
              </a:ext>
            </a:extLst>
          </p:cNvPr>
          <p:cNvGrpSpPr/>
          <p:nvPr/>
        </p:nvGrpSpPr>
        <p:grpSpPr>
          <a:xfrm>
            <a:off x="6711213" y="4751882"/>
            <a:ext cx="2076517" cy="1601168"/>
            <a:chOff x="4494492" y="2687130"/>
            <a:chExt cx="4286250" cy="3105150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211077A-1024-4B77-8942-94F20C726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563" y="4509889"/>
              <a:ext cx="1329179" cy="74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Kosher Today dollar-sign - Kosher Today">
              <a:extLst>
                <a:ext uri="{FF2B5EF4-FFF2-40B4-BE49-F238E27FC236}">
                  <a16:creationId xmlns:a16="http://schemas.microsoft.com/office/drawing/2014/main" id="{941A9561-EB66-4B5E-B12F-C2B2D0126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944" y="3695071"/>
              <a:ext cx="975910" cy="97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Unbalanced Scale | Clip art, Scale, Unbalanced">
              <a:extLst>
                <a:ext uri="{FF2B5EF4-FFF2-40B4-BE49-F238E27FC236}">
                  <a16:creationId xmlns:a16="http://schemas.microsoft.com/office/drawing/2014/main" id="{DA6A41CF-E35B-4A9E-9081-FAA11FAED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492" y="2687130"/>
              <a:ext cx="428625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2" y="438664"/>
            <a:ext cx="7886700" cy="80379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I3P Annual Update – 2021 to 2025 Highway Program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8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6B1E9-4027-41A1-862B-D3DB7C548A68}"/>
              </a:ext>
            </a:extLst>
          </p:cNvPr>
          <p:cNvSpPr/>
          <p:nvPr/>
        </p:nvSpPr>
        <p:spPr>
          <a:xfrm>
            <a:off x="551142" y="1301457"/>
            <a:ext cx="6678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Despite Tight I3P Budgets for Capacity Projects – the 5-Year Program Cannot Fund All Interstate Projects within the Plan Horizon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Prioritization Choices Should be Data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Project Prioritization Tool - Utilize Traffic and Mobility Data to Assist in Determining Project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2021 - 2025 Program Changes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Scaled back I-80 Cedar County to focus on Sugar Creek bridges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Added I-80 Dallas County west of Des Moines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Although a priority, there was not capacity to add I-380 Penn Street interchange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4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130"/>
            <a:ext cx="7886700" cy="68062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Traffic Drives Need for 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9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E80700-4443-4BB8-AE9D-28F248CDF459}"/>
              </a:ext>
            </a:extLst>
          </p:cNvPr>
          <p:cNvSpPr/>
          <p:nvPr/>
        </p:nvSpPr>
        <p:spPr>
          <a:xfrm>
            <a:off x="150535" y="843759"/>
            <a:ext cx="36869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do we measure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Traffic Score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Traffic Volume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Accounts for Trucks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Roadway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Level of 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Metric of Traffic Flow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Measure of Driver Comfort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Mobility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Traffic Delay, Incidents and Bottlenecks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Metrics Help Determine Relative </a:t>
            </a:r>
            <a:r>
              <a:rPr lang="en-US" b="1" dirty="0"/>
              <a:t>Need </a:t>
            </a:r>
            <a:r>
              <a:rPr lang="en-US" dirty="0"/>
              <a:t>while</a:t>
            </a:r>
            <a:r>
              <a:rPr lang="en-US" b="1" dirty="0"/>
              <a:t> </a:t>
            </a:r>
            <a:r>
              <a:rPr lang="en-US" dirty="0"/>
              <a:t>Additional Analysis Helps to Determine Appropriate Solutions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76F5C-F89E-4D18-B23A-F3D0B08B6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70" y="1582340"/>
            <a:ext cx="4675089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96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T Theme">
      <a:majorFont>
        <a:latin typeface="Eurosta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DDD87B20D3B4E8BA3329D1F73F3FD" ma:contentTypeVersion="13" ma:contentTypeDescription="Create a new document." ma:contentTypeScope="" ma:versionID="246a8e12a36eab7b3e6458e97f99be53">
  <xsd:schema xmlns:xsd="http://www.w3.org/2001/XMLSchema" xmlns:xs="http://www.w3.org/2001/XMLSchema" xmlns:p="http://schemas.microsoft.com/office/2006/metadata/properties" xmlns:ns1="http://schemas.microsoft.com/sharepoint/v3" xmlns:ns3="b5569257-ea7f-4abd-949f-b97d37e36e1a" xmlns:ns4="1955b6a4-2d87-4690-8190-2eb4b09ca27e" targetNamespace="http://schemas.microsoft.com/office/2006/metadata/properties" ma:root="true" ma:fieldsID="43c9c2eb40949fc21e605eaae92dd622" ns1:_="" ns3:_="" ns4:_="">
    <xsd:import namespace="http://schemas.microsoft.com/sharepoint/v3"/>
    <xsd:import namespace="b5569257-ea7f-4abd-949f-b97d37e36e1a"/>
    <xsd:import namespace="1955b6a4-2d87-4690-8190-2eb4b09ca2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69257-ea7f-4abd-949f-b97d37e36e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5b6a4-2d87-4690-8190-2eb4b09ca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C743A-3234-4614-AC5D-316F823B12EB}">
  <ds:schemaRefs>
    <ds:schemaRef ds:uri="b5569257-ea7f-4abd-949f-b97d37e36e1a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1955b6a4-2d87-4690-8190-2eb4b09ca27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532E1C-EECE-4420-90BE-C698606AE3C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b5569257-ea7f-4abd-949f-b97d37e36e1a"/>
    <ds:schemaRef ds:uri="1955b6a4-2d87-4690-8190-2eb4b09ca2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5826</TotalTime>
  <Words>557</Words>
  <Application>Microsoft Office PowerPoint</Application>
  <PresentationFormat>On-screen Show (4:3)</PresentationFormat>
  <Paragraphs>132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Book Antiqua</vt:lpstr>
      <vt:lpstr>Calibri</vt:lpstr>
      <vt:lpstr>Calibri Light</vt:lpstr>
      <vt:lpstr>Centaur</vt:lpstr>
      <vt:lpstr>Eurostar</vt:lpstr>
      <vt:lpstr>Microsoft Sans Serif</vt:lpstr>
      <vt:lpstr>Old English Text MT</vt:lpstr>
      <vt:lpstr>1_Office Theme</vt:lpstr>
      <vt:lpstr>Office Theme</vt:lpstr>
      <vt:lpstr>Acrobat Document</vt:lpstr>
      <vt:lpstr>PowerPoint Presentation</vt:lpstr>
      <vt:lpstr>Goal for Today:</vt:lpstr>
      <vt:lpstr>Planning Efforts Highlight that  Transportation Needs Exceed Funding</vt:lpstr>
      <vt:lpstr>Genesis of the I3P-2040</vt:lpstr>
      <vt:lpstr>Charette Workshop</vt:lpstr>
      <vt:lpstr>Initial Plan Result</vt:lpstr>
      <vt:lpstr>Initial Plan in Place</vt:lpstr>
      <vt:lpstr>I3P Annual Update – 2021 to 2025 Highway Program</vt:lpstr>
      <vt:lpstr>Traffic Drives Need for Capacity</vt:lpstr>
      <vt:lpstr>I3P Segment Scoping Tool Scores (Ranked by Traffic Score)</vt:lpstr>
      <vt:lpstr>Where We Are Now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Matthew.Haubrich@iowadot.us</dc:creator>
  <cp:lastModifiedBy>Mescher, Phil</cp:lastModifiedBy>
  <cp:revision>413</cp:revision>
  <cp:lastPrinted>2019-12-09T15:11:33Z</cp:lastPrinted>
  <dcterms:created xsi:type="dcterms:W3CDTF">2017-11-22T13:15:27Z</dcterms:created>
  <dcterms:modified xsi:type="dcterms:W3CDTF">2020-12-01T16:42:43Z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0x010100246DDD87B20D3B4E8BA3329D1F73F3FD</vt:lpwstr>
  </property>
  <property fmtid="{D5CDD505-2E9C-101B-9397-08002B2CF9AE}" pid="3" name="_dlc_DocIdItemGuid">
    <vt:lpwstr>5e519d89-9d1d-432a-bd73-ff7dd666682b</vt:lpwstr>
  </property>
</Properties>
</file>