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3"/>
  </p:notesMasterIdLst>
  <p:sldIdLst>
    <p:sldId id="259" r:id="rId2"/>
    <p:sldId id="258" r:id="rId3"/>
    <p:sldId id="273" r:id="rId4"/>
    <p:sldId id="274" r:id="rId5"/>
    <p:sldId id="270" r:id="rId6"/>
    <p:sldId id="905" r:id="rId7"/>
    <p:sldId id="257" r:id="rId8"/>
    <p:sldId id="275" r:id="rId9"/>
    <p:sldId id="902" r:id="rId10"/>
    <p:sldId id="265" r:id="rId11"/>
    <p:sldId id="268" r:id="rId12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42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Sheet1!$A$3:$A$278</c:f>
              <c:numCache>
                <c:formatCode>m/d/yyyy</c:formatCode>
                <c:ptCount val="276"/>
                <c:pt idx="0">
                  <c:v>43892</c:v>
                </c:pt>
                <c:pt idx="1">
                  <c:v>43893</c:v>
                </c:pt>
                <c:pt idx="2">
                  <c:v>43894</c:v>
                </c:pt>
                <c:pt idx="3">
                  <c:v>43895</c:v>
                </c:pt>
                <c:pt idx="4">
                  <c:v>43896</c:v>
                </c:pt>
                <c:pt idx="5">
                  <c:v>43897</c:v>
                </c:pt>
                <c:pt idx="6">
                  <c:v>43898</c:v>
                </c:pt>
                <c:pt idx="7">
                  <c:v>43899</c:v>
                </c:pt>
                <c:pt idx="8">
                  <c:v>43900</c:v>
                </c:pt>
                <c:pt idx="9">
                  <c:v>43901</c:v>
                </c:pt>
                <c:pt idx="10">
                  <c:v>43902</c:v>
                </c:pt>
                <c:pt idx="11">
                  <c:v>43903</c:v>
                </c:pt>
                <c:pt idx="12">
                  <c:v>43904</c:v>
                </c:pt>
                <c:pt idx="13">
                  <c:v>43905</c:v>
                </c:pt>
                <c:pt idx="14">
                  <c:v>43906</c:v>
                </c:pt>
                <c:pt idx="15">
                  <c:v>43907</c:v>
                </c:pt>
                <c:pt idx="16">
                  <c:v>43908</c:v>
                </c:pt>
                <c:pt idx="17">
                  <c:v>43909</c:v>
                </c:pt>
                <c:pt idx="18">
                  <c:v>43910</c:v>
                </c:pt>
                <c:pt idx="19">
                  <c:v>43911</c:v>
                </c:pt>
                <c:pt idx="20">
                  <c:v>43912</c:v>
                </c:pt>
                <c:pt idx="21">
                  <c:v>43913</c:v>
                </c:pt>
                <c:pt idx="22">
                  <c:v>43914</c:v>
                </c:pt>
                <c:pt idx="23">
                  <c:v>43915</c:v>
                </c:pt>
                <c:pt idx="24">
                  <c:v>43916</c:v>
                </c:pt>
                <c:pt idx="25">
                  <c:v>43917</c:v>
                </c:pt>
                <c:pt idx="26">
                  <c:v>43918</c:v>
                </c:pt>
                <c:pt idx="27">
                  <c:v>43919</c:v>
                </c:pt>
                <c:pt idx="28">
                  <c:v>43920</c:v>
                </c:pt>
                <c:pt idx="29">
                  <c:v>43921</c:v>
                </c:pt>
                <c:pt idx="30">
                  <c:v>43922</c:v>
                </c:pt>
                <c:pt idx="31">
                  <c:v>43923</c:v>
                </c:pt>
                <c:pt idx="32">
                  <c:v>43924</c:v>
                </c:pt>
                <c:pt idx="33">
                  <c:v>43925</c:v>
                </c:pt>
                <c:pt idx="34">
                  <c:v>43926</c:v>
                </c:pt>
                <c:pt idx="35">
                  <c:v>43927</c:v>
                </c:pt>
                <c:pt idx="36">
                  <c:v>43928</c:v>
                </c:pt>
                <c:pt idx="37">
                  <c:v>43929</c:v>
                </c:pt>
                <c:pt idx="38">
                  <c:v>43930</c:v>
                </c:pt>
                <c:pt idx="39">
                  <c:v>43931</c:v>
                </c:pt>
                <c:pt idx="40">
                  <c:v>43932</c:v>
                </c:pt>
                <c:pt idx="41">
                  <c:v>43933</c:v>
                </c:pt>
                <c:pt idx="42">
                  <c:v>43934</c:v>
                </c:pt>
                <c:pt idx="43">
                  <c:v>43935</c:v>
                </c:pt>
                <c:pt idx="44">
                  <c:v>43936</c:v>
                </c:pt>
                <c:pt idx="45">
                  <c:v>43937</c:v>
                </c:pt>
                <c:pt idx="46">
                  <c:v>43938</c:v>
                </c:pt>
                <c:pt idx="47">
                  <c:v>43939</c:v>
                </c:pt>
                <c:pt idx="48">
                  <c:v>43940</c:v>
                </c:pt>
                <c:pt idx="49">
                  <c:v>43941</c:v>
                </c:pt>
                <c:pt idx="50">
                  <c:v>43942</c:v>
                </c:pt>
                <c:pt idx="51">
                  <c:v>43943</c:v>
                </c:pt>
                <c:pt idx="52">
                  <c:v>43944</c:v>
                </c:pt>
                <c:pt idx="53">
                  <c:v>43945</c:v>
                </c:pt>
                <c:pt idx="54">
                  <c:v>43946</c:v>
                </c:pt>
                <c:pt idx="55">
                  <c:v>43947</c:v>
                </c:pt>
                <c:pt idx="56">
                  <c:v>43948</c:v>
                </c:pt>
                <c:pt idx="57">
                  <c:v>43949</c:v>
                </c:pt>
                <c:pt idx="58">
                  <c:v>43950</c:v>
                </c:pt>
                <c:pt idx="59">
                  <c:v>43951</c:v>
                </c:pt>
                <c:pt idx="60">
                  <c:v>43952</c:v>
                </c:pt>
                <c:pt idx="61">
                  <c:v>43953</c:v>
                </c:pt>
                <c:pt idx="62">
                  <c:v>43954</c:v>
                </c:pt>
                <c:pt idx="63">
                  <c:v>43955</c:v>
                </c:pt>
                <c:pt idx="64">
                  <c:v>43956</c:v>
                </c:pt>
                <c:pt idx="65">
                  <c:v>43957</c:v>
                </c:pt>
                <c:pt idx="66">
                  <c:v>43958</c:v>
                </c:pt>
                <c:pt idx="67">
                  <c:v>43959</c:v>
                </c:pt>
                <c:pt idx="68">
                  <c:v>43960</c:v>
                </c:pt>
                <c:pt idx="69">
                  <c:v>43961</c:v>
                </c:pt>
                <c:pt idx="70">
                  <c:v>43962</c:v>
                </c:pt>
                <c:pt idx="71">
                  <c:v>43963</c:v>
                </c:pt>
                <c:pt idx="72">
                  <c:v>43964</c:v>
                </c:pt>
                <c:pt idx="73">
                  <c:v>43965</c:v>
                </c:pt>
                <c:pt idx="74">
                  <c:v>43966</c:v>
                </c:pt>
                <c:pt idx="75">
                  <c:v>43967</c:v>
                </c:pt>
                <c:pt idx="76">
                  <c:v>43968</c:v>
                </c:pt>
                <c:pt idx="77">
                  <c:v>43969</c:v>
                </c:pt>
                <c:pt idx="78">
                  <c:v>43970</c:v>
                </c:pt>
                <c:pt idx="79">
                  <c:v>43971</c:v>
                </c:pt>
                <c:pt idx="80">
                  <c:v>43972</c:v>
                </c:pt>
                <c:pt idx="81">
                  <c:v>43973</c:v>
                </c:pt>
                <c:pt idx="82">
                  <c:v>43974</c:v>
                </c:pt>
                <c:pt idx="83">
                  <c:v>43975</c:v>
                </c:pt>
                <c:pt idx="84">
                  <c:v>43976</c:v>
                </c:pt>
                <c:pt idx="85">
                  <c:v>43977</c:v>
                </c:pt>
                <c:pt idx="86">
                  <c:v>43978</c:v>
                </c:pt>
                <c:pt idx="87">
                  <c:v>43979</c:v>
                </c:pt>
                <c:pt idx="88">
                  <c:v>43980</c:v>
                </c:pt>
                <c:pt idx="89">
                  <c:v>43981</c:v>
                </c:pt>
                <c:pt idx="90">
                  <c:v>43982</c:v>
                </c:pt>
                <c:pt idx="91">
                  <c:v>43983</c:v>
                </c:pt>
                <c:pt idx="92">
                  <c:v>43984</c:v>
                </c:pt>
                <c:pt idx="93">
                  <c:v>43985</c:v>
                </c:pt>
                <c:pt idx="94">
                  <c:v>43986</c:v>
                </c:pt>
                <c:pt idx="95">
                  <c:v>43987</c:v>
                </c:pt>
                <c:pt idx="96">
                  <c:v>43988</c:v>
                </c:pt>
                <c:pt idx="97">
                  <c:v>43989</c:v>
                </c:pt>
                <c:pt idx="98">
                  <c:v>43990</c:v>
                </c:pt>
                <c:pt idx="99">
                  <c:v>43991</c:v>
                </c:pt>
                <c:pt idx="100">
                  <c:v>43992</c:v>
                </c:pt>
                <c:pt idx="101">
                  <c:v>43993</c:v>
                </c:pt>
                <c:pt idx="102">
                  <c:v>43994</c:v>
                </c:pt>
                <c:pt idx="103">
                  <c:v>43995</c:v>
                </c:pt>
                <c:pt idx="104">
                  <c:v>43996</c:v>
                </c:pt>
                <c:pt idx="105">
                  <c:v>43997</c:v>
                </c:pt>
                <c:pt idx="106">
                  <c:v>43998</c:v>
                </c:pt>
                <c:pt idx="107">
                  <c:v>43999</c:v>
                </c:pt>
                <c:pt idx="108">
                  <c:v>44000</c:v>
                </c:pt>
                <c:pt idx="109">
                  <c:v>44001</c:v>
                </c:pt>
                <c:pt idx="110">
                  <c:v>44002</c:v>
                </c:pt>
                <c:pt idx="111">
                  <c:v>44003</c:v>
                </c:pt>
                <c:pt idx="112">
                  <c:v>44004</c:v>
                </c:pt>
                <c:pt idx="113">
                  <c:v>44005</c:v>
                </c:pt>
                <c:pt idx="114">
                  <c:v>44006</c:v>
                </c:pt>
                <c:pt idx="115">
                  <c:v>44007</c:v>
                </c:pt>
                <c:pt idx="116">
                  <c:v>44008</c:v>
                </c:pt>
                <c:pt idx="117">
                  <c:v>44009</c:v>
                </c:pt>
                <c:pt idx="118">
                  <c:v>44010</c:v>
                </c:pt>
                <c:pt idx="119">
                  <c:v>44011</c:v>
                </c:pt>
                <c:pt idx="120">
                  <c:v>44012</c:v>
                </c:pt>
                <c:pt idx="121">
                  <c:v>44013</c:v>
                </c:pt>
                <c:pt idx="122">
                  <c:v>44014</c:v>
                </c:pt>
                <c:pt idx="123">
                  <c:v>44015</c:v>
                </c:pt>
                <c:pt idx="124">
                  <c:v>44016</c:v>
                </c:pt>
                <c:pt idx="125">
                  <c:v>44017</c:v>
                </c:pt>
                <c:pt idx="126">
                  <c:v>44018</c:v>
                </c:pt>
                <c:pt idx="127">
                  <c:v>44019</c:v>
                </c:pt>
                <c:pt idx="128">
                  <c:v>44020</c:v>
                </c:pt>
                <c:pt idx="129">
                  <c:v>44021</c:v>
                </c:pt>
                <c:pt idx="130">
                  <c:v>44022</c:v>
                </c:pt>
                <c:pt idx="131">
                  <c:v>44023</c:v>
                </c:pt>
                <c:pt idx="132">
                  <c:v>44024</c:v>
                </c:pt>
                <c:pt idx="133">
                  <c:v>44025</c:v>
                </c:pt>
                <c:pt idx="134">
                  <c:v>44026</c:v>
                </c:pt>
                <c:pt idx="135">
                  <c:v>44027</c:v>
                </c:pt>
                <c:pt idx="136">
                  <c:v>44028</c:v>
                </c:pt>
                <c:pt idx="137">
                  <c:v>44029</c:v>
                </c:pt>
                <c:pt idx="138">
                  <c:v>44030</c:v>
                </c:pt>
                <c:pt idx="139">
                  <c:v>44031</c:v>
                </c:pt>
                <c:pt idx="140">
                  <c:v>44032</c:v>
                </c:pt>
                <c:pt idx="141">
                  <c:v>44033</c:v>
                </c:pt>
                <c:pt idx="142">
                  <c:v>44034</c:v>
                </c:pt>
                <c:pt idx="143">
                  <c:v>44035</c:v>
                </c:pt>
                <c:pt idx="144">
                  <c:v>44036</c:v>
                </c:pt>
                <c:pt idx="145">
                  <c:v>44037</c:v>
                </c:pt>
                <c:pt idx="146">
                  <c:v>44038</c:v>
                </c:pt>
                <c:pt idx="147">
                  <c:v>44039</c:v>
                </c:pt>
                <c:pt idx="148">
                  <c:v>44040</c:v>
                </c:pt>
                <c:pt idx="149">
                  <c:v>44041</c:v>
                </c:pt>
                <c:pt idx="150">
                  <c:v>44042</c:v>
                </c:pt>
                <c:pt idx="151">
                  <c:v>44043</c:v>
                </c:pt>
                <c:pt idx="152">
                  <c:v>44044</c:v>
                </c:pt>
                <c:pt idx="153">
                  <c:v>44045</c:v>
                </c:pt>
                <c:pt idx="154">
                  <c:v>44046</c:v>
                </c:pt>
                <c:pt idx="155">
                  <c:v>44047</c:v>
                </c:pt>
                <c:pt idx="156">
                  <c:v>44048</c:v>
                </c:pt>
                <c:pt idx="157">
                  <c:v>44049</c:v>
                </c:pt>
                <c:pt idx="158">
                  <c:v>44050</c:v>
                </c:pt>
                <c:pt idx="159">
                  <c:v>44051</c:v>
                </c:pt>
                <c:pt idx="160">
                  <c:v>44052</c:v>
                </c:pt>
                <c:pt idx="161">
                  <c:v>44053</c:v>
                </c:pt>
                <c:pt idx="162">
                  <c:v>44054</c:v>
                </c:pt>
                <c:pt idx="163">
                  <c:v>44055</c:v>
                </c:pt>
                <c:pt idx="164">
                  <c:v>44056</c:v>
                </c:pt>
                <c:pt idx="165">
                  <c:v>44057</c:v>
                </c:pt>
                <c:pt idx="166">
                  <c:v>44058</c:v>
                </c:pt>
                <c:pt idx="167">
                  <c:v>44059</c:v>
                </c:pt>
                <c:pt idx="168">
                  <c:v>44060</c:v>
                </c:pt>
                <c:pt idx="169">
                  <c:v>44061</c:v>
                </c:pt>
                <c:pt idx="170">
                  <c:v>44062</c:v>
                </c:pt>
                <c:pt idx="171">
                  <c:v>44063</c:v>
                </c:pt>
                <c:pt idx="172">
                  <c:v>44064</c:v>
                </c:pt>
                <c:pt idx="173">
                  <c:v>44065</c:v>
                </c:pt>
                <c:pt idx="174">
                  <c:v>44066</c:v>
                </c:pt>
                <c:pt idx="175">
                  <c:v>44067</c:v>
                </c:pt>
                <c:pt idx="176">
                  <c:v>44068</c:v>
                </c:pt>
                <c:pt idx="177">
                  <c:v>44069</c:v>
                </c:pt>
                <c:pt idx="178">
                  <c:v>44070</c:v>
                </c:pt>
                <c:pt idx="179">
                  <c:v>44071</c:v>
                </c:pt>
                <c:pt idx="180">
                  <c:v>44072</c:v>
                </c:pt>
                <c:pt idx="181">
                  <c:v>44073</c:v>
                </c:pt>
                <c:pt idx="182">
                  <c:v>44074</c:v>
                </c:pt>
                <c:pt idx="183">
                  <c:v>44075</c:v>
                </c:pt>
                <c:pt idx="184">
                  <c:v>44076</c:v>
                </c:pt>
                <c:pt idx="185">
                  <c:v>44077</c:v>
                </c:pt>
                <c:pt idx="186">
                  <c:v>44078</c:v>
                </c:pt>
                <c:pt idx="187">
                  <c:v>44079</c:v>
                </c:pt>
                <c:pt idx="188">
                  <c:v>44080</c:v>
                </c:pt>
                <c:pt idx="189">
                  <c:v>44081</c:v>
                </c:pt>
                <c:pt idx="190">
                  <c:v>44082</c:v>
                </c:pt>
                <c:pt idx="191">
                  <c:v>44083</c:v>
                </c:pt>
                <c:pt idx="192">
                  <c:v>44084</c:v>
                </c:pt>
                <c:pt idx="193">
                  <c:v>44085</c:v>
                </c:pt>
                <c:pt idx="194">
                  <c:v>44086</c:v>
                </c:pt>
                <c:pt idx="195">
                  <c:v>44087</c:v>
                </c:pt>
                <c:pt idx="196">
                  <c:v>44088</c:v>
                </c:pt>
                <c:pt idx="197">
                  <c:v>44089</c:v>
                </c:pt>
                <c:pt idx="198">
                  <c:v>44090</c:v>
                </c:pt>
                <c:pt idx="199">
                  <c:v>44091</c:v>
                </c:pt>
                <c:pt idx="200">
                  <c:v>44092</c:v>
                </c:pt>
                <c:pt idx="201">
                  <c:v>44093</c:v>
                </c:pt>
                <c:pt idx="202">
                  <c:v>44094</c:v>
                </c:pt>
                <c:pt idx="203">
                  <c:v>44095</c:v>
                </c:pt>
                <c:pt idx="204">
                  <c:v>44096</c:v>
                </c:pt>
                <c:pt idx="205">
                  <c:v>44097</c:v>
                </c:pt>
                <c:pt idx="206">
                  <c:v>44098</c:v>
                </c:pt>
                <c:pt idx="207">
                  <c:v>44099</c:v>
                </c:pt>
                <c:pt idx="208">
                  <c:v>44100</c:v>
                </c:pt>
                <c:pt idx="209">
                  <c:v>44101</c:v>
                </c:pt>
                <c:pt idx="210">
                  <c:v>44102</c:v>
                </c:pt>
                <c:pt idx="211">
                  <c:v>44103</c:v>
                </c:pt>
                <c:pt idx="212">
                  <c:v>44104</c:v>
                </c:pt>
                <c:pt idx="213">
                  <c:v>44105</c:v>
                </c:pt>
                <c:pt idx="214">
                  <c:v>44106</c:v>
                </c:pt>
                <c:pt idx="215">
                  <c:v>44107</c:v>
                </c:pt>
                <c:pt idx="216">
                  <c:v>44108</c:v>
                </c:pt>
                <c:pt idx="217">
                  <c:v>44109</c:v>
                </c:pt>
                <c:pt idx="218">
                  <c:v>44110</c:v>
                </c:pt>
                <c:pt idx="219">
                  <c:v>44111</c:v>
                </c:pt>
                <c:pt idx="220">
                  <c:v>44112</c:v>
                </c:pt>
                <c:pt idx="221">
                  <c:v>44113</c:v>
                </c:pt>
                <c:pt idx="222">
                  <c:v>44114</c:v>
                </c:pt>
                <c:pt idx="223">
                  <c:v>44115</c:v>
                </c:pt>
                <c:pt idx="224">
                  <c:v>44116</c:v>
                </c:pt>
                <c:pt idx="225">
                  <c:v>44117</c:v>
                </c:pt>
                <c:pt idx="226">
                  <c:v>44118</c:v>
                </c:pt>
                <c:pt idx="227">
                  <c:v>44119</c:v>
                </c:pt>
                <c:pt idx="228">
                  <c:v>44120</c:v>
                </c:pt>
                <c:pt idx="229">
                  <c:v>44121</c:v>
                </c:pt>
                <c:pt idx="230">
                  <c:v>44122</c:v>
                </c:pt>
                <c:pt idx="231">
                  <c:v>44123</c:v>
                </c:pt>
                <c:pt idx="232">
                  <c:v>44124</c:v>
                </c:pt>
                <c:pt idx="233">
                  <c:v>44125</c:v>
                </c:pt>
                <c:pt idx="234">
                  <c:v>44126</c:v>
                </c:pt>
                <c:pt idx="235">
                  <c:v>44127</c:v>
                </c:pt>
                <c:pt idx="236">
                  <c:v>44128</c:v>
                </c:pt>
                <c:pt idx="237">
                  <c:v>44129</c:v>
                </c:pt>
                <c:pt idx="238">
                  <c:v>44130</c:v>
                </c:pt>
                <c:pt idx="239">
                  <c:v>44131</c:v>
                </c:pt>
                <c:pt idx="240">
                  <c:v>44132</c:v>
                </c:pt>
                <c:pt idx="241">
                  <c:v>44133</c:v>
                </c:pt>
                <c:pt idx="242">
                  <c:v>44134</c:v>
                </c:pt>
                <c:pt idx="243">
                  <c:v>44135</c:v>
                </c:pt>
                <c:pt idx="244">
                  <c:v>44136</c:v>
                </c:pt>
                <c:pt idx="245">
                  <c:v>44137</c:v>
                </c:pt>
                <c:pt idx="246">
                  <c:v>44138</c:v>
                </c:pt>
                <c:pt idx="247">
                  <c:v>44139</c:v>
                </c:pt>
                <c:pt idx="248">
                  <c:v>44140</c:v>
                </c:pt>
                <c:pt idx="249">
                  <c:v>44141</c:v>
                </c:pt>
                <c:pt idx="250">
                  <c:v>44142</c:v>
                </c:pt>
                <c:pt idx="251">
                  <c:v>44143</c:v>
                </c:pt>
                <c:pt idx="252">
                  <c:v>44144</c:v>
                </c:pt>
                <c:pt idx="253">
                  <c:v>44145</c:v>
                </c:pt>
                <c:pt idx="254">
                  <c:v>44146</c:v>
                </c:pt>
                <c:pt idx="255">
                  <c:v>44147</c:v>
                </c:pt>
                <c:pt idx="256">
                  <c:v>44148</c:v>
                </c:pt>
                <c:pt idx="257">
                  <c:v>44149</c:v>
                </c:pt>
                <c:pt idx="258">
                  <c:v>44150</c:v>
                </c:pt>
                <c:pt idx="259">
                  <c:v>44151</c:v>
                </c:pt>
                <c:pt idx="260">
                  <c:v>44152</c:v>
                </c:pt>
                <c:pt idx="261">
                  <c:v>44153</c:v>
                </c:pt>
                <c:pt idx="262">
                  <c:v>44154</c:v>
                </c:pt>
                <c:pt idx="263">
                  <c:v>44155</c:v>
                </c:pt>
                <c:pt idx="264">
                  <c:v>44156</c:v>
                </c:pt>
                <c:pt idx="265">
                  <c:v>44157</c:v>
                </c:pt>
                <c:pt idx="266">
                  <c:v>44158</c:v>
                </c:pt>
                <c:pt idx="267">
                  <c:v>44159</c:v>
                </c:pt>
                <c:pt idx="268">
                  <c:v>44160</c:v>
                </c:pt>
                <c:pt idx="269">
                  <c:v>44161</c:v>
                </c:pt>
                <c:pt idx="270">
                  <c:v>44162</c:v>
                </c:pt>
                <c:pt idx="271">
                  <c:v>44163</c:v>
                </c:pt>
                <c:pt idx="272">
                  <c:v>44164</c:v>
                </c:pt>
                <c:pt idx="273">
                  <c:v>44165</c:v>
                </c:pt>
                <c:pt idx="274">
                  <c:v>44166</c:v>
                </c:pt>
                <c:pt idx="275">
                  <c:v>44167</c:v>
                </c:pt>
              </c:numCache>
            </c:numRef>
          </c:cat>
          <c:val>
            <c:numRef>
              <c:f>Sheet1!$B$3:$B$278</c:f>
              <c:numCache>
                <c:formatCode>General</c:formatCode>
                <c:ptCount val="276"/>
                <c:pt idx="0">
                  <c:v>99.1</c:v>
                </c:pt>
                <c:pt idx="1">
                  <c:v>98.4</c:v>
                </c:pt>
                <c:pt idx="2">
                  <c:v>98.2</c:v>
                </c:pt>
                <c:pt idx="3">
                  <c:v>98.3</c:v>
                </c:pt>
                <c:pt idx="4">
                  <c:v>98.3</c:v>
                </c:pt>
                <c:pt idx="5">
                  <c:v>98</c:v>
                </c:pt>
                <c:pt idx="6">
                  <c:v>97.9</c:v>
                </c:pt>
                <c:pt idx="7">
                  <c:v>97.5</c:v>
                </c:pt>
                <c:pt idx="8">
                  <c:v>97</c:v>
                </c:pt>
                <c:pt idx="9">
                  <c:v>96.5</c:v>
                </c:pt>
                <c:pt idx="10">
                  <c:v>95.7</c:v>
                </c:pt>
                <c:pt idx="11">
                  <c:v>94.7</c:v>
                </c:pt>
                <c:pt idx="12">
                  <c:v>93.7</c:v>
                </c:pt>
                <c:pt idx="13">
                  <c:v>92.3</c:v>
                </c:pt>
                <c:pt idx="14">
                  <c:v>91</c:v>
                </c:pt>
                <c:pt idx="15">
                  <c:v>89.3</c:v>
                </c:pt>
                <c:pt idx="16">
                  <c:v>87.3</c:v>
                </c:pt>
                <c:pt idx="17">
                  <c:v>85.2</c:v>
                </c:pt>
                <c:pt idx="18">
                  <c:v>83.1</c:v>
                </c:pt>
                <c:pt idx="19">
                  <c:v>80.8</c:v>
                </c:pt>
                <c:pt idx="20">
                  <c:v>78.3</c:v>
                </c:pt>
                <c:pt idx="21">
                  <c:v>76.099999999999994</c:v>
                </c:pt>
                <c:pt idx="22">
                  <c:v>74.400000000000006</c:v>
                </c:pt>
                <c:pt idx="23">
                  <c:v>72.900000000000006</c:v>
                </c:pt>
                <c:pt idx="24">
                  <c:v>71.599999999999994</c:v>
                </c:pt>
                <c:pt idx="25">
                  <c:v>70.3</c:v>
                </c:pt>
                <c:pt idx="26">
                  <c:v>69.400000000000006</c:v>
                </c:pt>
                <c:pt idx="27">
                  <c:v>68.5</c:v>
                </c:pt>
                <c:pt idx="28">
                  <c:v>67.7</c:v>
                </c:pt>
                <c:pt idx="29">
                  <c:v>66.900000000000006</c:v>
                </c:pt>
                <c:pt idx="30">
                  <c:v>66.2</c:v>
                </c:pt>
                <c:pt idx="31">
                  <c:v>65.5</c:v>
                </c:pt>
                <c:pt idx="32">
                  <c:v>64.8</c:v>
                </c:pt>
                <c:pt idx="33">
                  <c:v>64.3</c:v>
                </c:pt>
                <c:pt idx="34">
                  <c:v>63.8</c:v>
                </c:pt>
                <c:pt idx="35">
                  <c:v>63.3</c:v>
                </c:pt>
                <c:pt idx="36">
                  <c:v>62.8</c:v>
                </c:pt>
                <c:pt idx="37">
                  <c:v>62.4</c:v>
                </c:pt>
                <c:pt idx="38">
                  <c:v>61.9</c:v>
                </c:pt>
                <c:pt idx="39">
                  <c:v>61.4</c:v>
                </c:pt>
                <c:pt idx="40">
                  <c:v>61.1</c:v>
                </c:pt>
                <c:pt idx="41">
                  <c:v>60.6</c:v>
                </c:pt>
                <c:pt idx="42">
                  <c:v>60.2</c:v>
                </c:pt>
                <c:pt idx="43">
                  <c:v>59.9</c:v>
                </c:pt>
                <c:pt idx="44">
                  <c:v>59.6</c:v>
                </c:pt>
                <c:pt idx="45">
                  <c:v>59.4</c:v>
                </c:pt>
                <c:pt idx="46">
                  <c:v>59.2</c:v>
                </c:pt>
                <c:pt idx="47">
                  <c:v>59.2</c:v>
                </c:pt>
                <c:pt idx="48">
                  <c:v>59.5</c:v>
                </c:pt>
                <c:pt idx="49">
                  <c:v>59.7</c:v>
                </c:pt>
                <c:pt idx="50">
                  <c:v>59.9</c:v>
                </c:pt>
                <c:pt idx="51">
                  <c:v>60</c:v>
                </c:pt>
                <c:pt idx="52">
                  <c:v>60.2</c:v>
                </c:pt>
                <c:pt idx="53">
                  <c:v>60.4</c:v>
                </c:pt>
                <c:pt idx="54">
                  <c:v>60.4</c:v>
                </c:pt>
                <c:pt idx="55">
                  <c:v>60.5</c:v>
                </c:pt>
                <c:pt idx="56">
                  <c:v>60.7</c:v>
                </c:pt>
                <c:pt idx="57">
                  <c:v>60.9</c:v>
                </c:pt>
                <c:pt idx="58">
                  <c:v>61</c:v>
                </c:pt>
                <c:pt idx="59">
                  <c:v>61.2</c:v>
                </c:pt>
                <c:pt idx="60">
                  <c:v>61.5</c:v>
                </c:pt>
                <c:pt idx="61">
                  <c:v>61.8</c:v>
                </c:pt>
                <c:pt idx="62">
                  <c:v>62</c:v>
                </c:pt>
                <c:pt idx="63">
                  <c:v>62.1</c:v>
                </c:pt>
                <c:pt idx="64">
                  <c:v>62.2</c:v>
                </c:pt>
                <c:pt idx="65">
                  <c:v>62.3</c:v>
                </c:pt>
                <c:pt idx="66">
                  <c:v>62.4</c:v>
                </c:pt>
                <c:pt idx="67">
                  <c:v>62.5</c:v>
                </c:pt>
                <c:pt idx="68">
                  <c:v>62.6</c:v>
                </c:pt>
                <c:pt idx="69">
                  <c:v>63</c:v>
                </c:pt>
                <c:pt idx="70">
                  <c:v>63.4</c:v>
                </c:pt>
                <c:pt idx="71">
                  <c:v>63.8</c:v>
                </c:pt>
                <c:pt idx="72">
                  <c:v>64.2</c:v>
                </c:pt>
                <c:pt idx="73">
                  <c:v>64.599999999999994</c:v>
                </c:pt>
                <c:pt idx="74">
                  <c:v>65</c:v>
                </c:pt>
                <c:pt idx="75">
                  <c:v>65.2</c:v>
                </c:pt>
                <c:pt idx="76">
                  <c:v>65.3</c:v>
                </c:pt>
                <c:pt idx="77">
                  <c:v>65.5</c:v>
                </c:pt>
                <c:pt idx="78">
                  <c:v>65.599999999999994</c:v>
                </c:pt>
                <c:pt idx="79">
                  <c:v>65.8</c:v>
                </c:pt>
                <c:pt idx="80">
                  <c:v>66</c:v>
                </c:pt>
                <c:pt idx="81">
                  <c:v>66.2</c:v>
                </c:pt>
                <c:pt idx="82">
                  <c:v>66.5</c:v>
                </c:pt>
                <c:pt idx="83">
                  <c:v>66.599999999999994</c:v>
                </c:pt>
                <c:pt idx="84">
                  <c:v>66.099999999999994</c:v>
                </c:pt>
                <c:pt idx="85">
                  <c:v>66.2</c:v>
                </c:pt>
                <c:pt idx="86">
                  <c:v>66.2</c:v>
                </c:pt>
                <c:pt idx="87">
                  <c:v>66.2</c:v>
                </c:pt>
                <c:pt idx="88">
                  <c:v>66.099999999999994</c:v>
                </c:pt>
                <c:pt idx="89">
                  <c:v>66.3</c:v>
                </c:pt>
                <c:pt idx="90">
                  <c:v>66.7</c:v>
                </c:pt>
                <c:pt idx="91">
                  <c:v>67.7</c:v>
                </c:pt>
                <c:pt idx="92">
                  <c:v>68.2</c:v>
                </c:pt>
                <c:pt idx="93">
                  <c:v>68.7</c:v>
                </c:pt>
                <c:pt idx="94">
                  <c:v>69.3</c:v>
                </c:pt>
                <c:pt idx="95">
                  <c:v>70</c:v>
                </c:pt>
                <c:pt idx="96">
                  <c:v>70.5</c:v>
                </c:pt>
                <c:pt idx="97">
                  <c:v>71</c:v>
                </c:pt>
                <c:pt idx="98">
                  <c:v>71.400000000000006</c:v>
                </c:pt>
                <c:pt idx="99">
                  <c:v>71.8</c:v>
                </c:pt>
                <c:pt idx="100">
                  <c:v>72.099999999999994</c:v>
                </c:pt>
                <c:pt idx="101">
                  <c:v>72.400000000000006</c:v>
                </c:pt>
                <c:pt idx="102">
                  <c:v>72.8</c:v>
                </c:pt>
                <c:pt idx="103">
                  <c:v>73.099999999999994</c:v>
                </c:pt>
                <c:pt idx="104">
                  <c:v>73.2</c:v>
                </c:pt>
                <c:pt idx="105">
                  <c:v>73.400000000000006</c:v>
                </c:pt>
                <c:pt idx="106">
                  <c:v>73.7</c:v>
                </c:pt>
                <c:pt idx="107">
                  <c:v>74</c:v>
                </c:pt>
                <c:pt idx="108">
                  <c:v>74.3</c:v>
                </c:pt>
                <c:pt idx="109">
                  <c:v>74.599999999999994</c:v>
                </c:pt>
                <c:pt idx="110">
                  <c:v>74.7</c:v>
                </c:pt>
                <c:pt idx="111">
                  <c:v>75.099999999999994</c:v>
                </c:pt>
                <c:pt idx="112">
                  <c:v>75.099999999999994</c:v>
                </c:pt>
                <c:pt idx="113">
                  <c:v>75</c:v>
                </c:pt>
                <c:pt idx="114">
                  <c:v>74.900000000000006</c:v>
                </c:pt>
                <c:pt idx="115">
                  <c:v>74.900000000000006</c:v>
                </c:pt>
                <c:pt idx="116">
                  <c:v>74.8</c:v>
                </c:pt>
                <c:pt idx="117">
                  <c:v>75</c:v>
                </c:pt>
                <c:pt idx="118">
                  <c:v>74.900000000000006</c:v>
                </c:pt>
                <c:pt idx="119">
                  <c:v>75</c:v>
                </c:pt>
                <c:pt idx="120">
                  <c:v>75.099999999999994</c:v>
                </c:pt>
                <c:pt idx="121">
                  <c:v>75.3</c:v>
                </c:pt>
                <c:pt idx="122">
                  <c:v>75.599999999999994</c:v>
                </c:pt>
                <c:pt idx="123">
                  <c:v>75.400000000000006</c:v>
                </c:pt>
                <c:pt idx="124">
                  <c:v>74.599999999999994</c:v>
                </c:pt>
                <c:pt idx="125">
                  <c:v>74.400000000000006</c:v>
                </c:pt>
                <c:pt idx="126">
                  <c:v>74.3</c:v>
                </c:pt>
                <c:pt idx="127">
                  <c:v>74.2</c:v>
                </c:pt>
                <c:pt idx="128">
                  <c:v>74.099999999999994</c:v>
                </c:pt>
                <c:pt idx="129">
                  <c:v>73.8</c:v>
                </c:pt>
                <c:pt idx="130">
                  <c:v>73.900000000000006</c:v>
                </c:pt>
                <c:pt idx="131">
                  <c:v>74.599999999999994</c:v>
                </c:pt>
                <c:pt idx="132">
                  <c:v>74.7</c:v>
                </c:pt>
                <c:pt idx="133">
                  <c:v>74.8</c:v>
                </c:pt>
                <c:pt idx="134">
                  <c:v>74.8</c:v>
                </c:pt>
                <c:pt idx="135">
                  <c:v>74.8</c:v>
                </c:pt>
                <c:pt idx="136">
                  <c:v>74.900000000000006</c:v>
                </c:pt>
                <c:pt idx="137">
                  <c:v>75</c:v>
                </c:pt>
                <c:pt idx="138">
                  <c:v>75</c:v>
                </c:pt>
                <c:pt idx="139">
                  <c:v>75</c:v>
                </c:pt>
                <c:pt idx="140">
                  <c:v>75</c:v>
                </c:pt>
                <c:pt idx="141">
                  <c:v>75</c:v>
                </c:pt>
                <c:pt idx="142">
                  <c:v>75</c:v>
                </c:pt>
                <c:pt idx="143">
                  <c:v>74.900000000000006</c:v>
                </c:pt>
                <c:pt idx="144">
                  <c:v>75</c:v>
                </c:pt>
                <c:pt idx="145">
                  <c:v>75</c:v>
                </c:pt>
                <c:pt idx="146">
                  <c:v>75</c:v>
                </c:pt>
                <c:pt idx="147">
                  <c:v>75</c:v>
                </c:pt>
                <c:pt idx="148">
                  <c:v>75</c:v>
                </c:pt>
                <c:pt idx="149">
                  <c:v>75.099999999999994</c:v>
                </c:pt>
                <c:pt idx="150">
                  <c:v>75.099999999999994</c:v>
                </c:pt>
                <c:pt idx="151">
                  <c:v>75.2</c:v>
                </c:pt>
                <c:pt idx="152">
                  <c:v>75.2</c:v>
                </c:pt>
                <c:pt idx="153">
                  <c:v>75.400000000000006</c:v>
                </c:pt>
                <c:pt idx="154">
                  <c:v>75.599999999999994</c:v>
                </c:pt>
                <c:pt idx="155">
                  <c:v>75.8</c:v>
                </c:pt>
                <c:pt idx="156">
                  <c:v>76.099999999999994</c:v>
                </c:pt>
                <c:pt idx="157">
                  <c:v>76.3</c:v>
                </c:pt>
                <c:pt idx="158">
                  <c:v>76.599999999999994</c:v>
                </c:pt>
                <c:pt idx="159">
                  <c:v>77</c:v>
                </c:pt>
                <c:pt idx="160">
                  <c:v>77.2</c:v>
                </c:pt>
                <c:pt idx="161">
                  <c:v>77.400000000000006</c:v>
                </c:pt>
                <c:pt idx="162">
                  <c:v>77.5</c:v>
                </c:pt>
                <c:pt idx="163">
                  <c:v>77.599999999999994</c:v>
                </c:pt>
                <c:pt idx="164">
                  <c:v>77.7</c:v>
                </c:pt>
                <c:pt idx="165">
                  <c:v>77.900000000000006</c:v>
                </c:pt>
                <c:pt idx="166">
                  <c:v>78</c:v>
                </c:pt>
                <c:pt idx="167">
                  <c:v>78.2</c:v>
                </c:pt>
                <c:pt idx="168">
                  <c:v>78.400000000000006</c:v>
                </c:pt>
                <c:pt idx="169">
                  <c:v>78.7</c:v>
                </c:pt>
                <c:pt idx="170">
                  <c:v>78.900000000000006</c:v>
                </c:pt>
                <c:pt idx="171">
                  <c:v>79.2</c:v>
                </c:pt>
                <c:pt idx="172">
                  <c:v>79.400000000000006</c:v>
                </c:pt>
                <c:pt idx="173">
                  <c:v>79.3</c:v>
                </c:pt>
                <c:pt idx="174">
                  <c:v>79.3</c:v>
                </c:pt>
                <c:pt idx="175">
                  <c:v>79.099999999999994</c:v>
                </c:pt>
                <c:pt idx="176">
                  <c:v>79</c:v>
                </c:pt>
                <c:pt idx="177">
                  <c:v>78.8</c:v>
                </c:pt>
                <c:pt idx="178">
                  <c:v>78.7</c:v>
                </c:pt>
                <c:pt idx="179">
                  <c:v>78.7</c:v>
                </c:pt>
                <c:pt idx="180">
                  <c:v>78.8</c:v>
                </c:pt>
                <c:pt idx="181">
                  <c:v>78.8</c:v>
                </c:pt>
                <c:pt idx="182">
                  <c:v>78.8</c:v>
                </c:pt>
                <c:pt idx="183">
                  <c:v>79.099999999999994</c:v>
                </c:pt>
                <c:pt idx="184">
                  <c:v>79.3</c:v>
                </c:pt>
                <c:pt idx="185">
                  <c:v>79.5</c:v>
                </c:pt>
                <c:pt idx="186">
                  <c:v>79.8</c:v>
                </c:pt>
                <c:pt idx="187">
                  <c:v>79.7</c:v>
                </c:pt>
                <c:pt idx="188">
                  <c:v>79.8</c:v>
                </c:pt>
                <c:pt idx="189">
                  <c:v>79.3</c:v>
                </c:pt>
                <c:pt idx="190">
                  <c:v>78.8</c:v>
                </c:pt>
                <c:pt idx="191">
                  <c:v>78.400000000000006</c:v>
                </c:pt>
                <c:pt idx="192">
                  <c:v>77.8</c:v>
                </c:pt>
                <c:pt idx="193">
                  <c:v>77.3</c:v>
                </c:pt>
                <c:pt idx="194">
                  <c:v>77.3</c:v>
                </c:pt>
                <c:pt idx="195">
                  <c:v>77.5</c:v>
                </c:pt>
                <c:pt idx="196">
                  <c:v>78.3</c:v>
                </c:pt>
                <c:pt idx="197">
                  <c:v>78.8</c:v>
                </c:pt>
                <c:pt idx="198">
                  <c:v>79.400000000000006</c:v>
                </c:pt>
                <c:pt idx="199">
                  <c:v>81.099999999999994</c:v>
                </c:pt>
                <c:pt idx="200">
                  <c:v>81.7</c:v>
                </c:pt>
                <c:pt idx="201">
                  <c:v>82</c:v>
                </c:pt>
                <c:pt idx="202">
                  <c:v>82</c:v>
                </c:pt>
                <c:pt idx="203">
                  <c:v>82</c:v>
                </c:pt>
                <c:pt idx="204">
                  <c:v>82</c:v>
                </c:pt>
                <c:pt idx="205">
                  <c:v>81.900000000000006</c:v>
                </c:pt>
                <c:pt idx="206">
                  <c:v>81.900000000000006</c:v>
                </c:pt>
                <c:pt idx="207">
                  <c:v>81.900000000000006</c:v>
                </c:pt>
                <c:pt idx="208">
                  <c:v>82.1</c:v>
                </c:pt>
                <c:pt idx="209">
                  <c:v>82.2</c:v>
                </c:pt>
                <c:pt idx="210">
                  <c:v>82.4</c:v>
                </c:pt>
                <c:pt idx="211">
                  <c:v>82.5</c:v>
                </c:pt>
                <c:pt idx="212">
                  <c:v>82.6</c:v>
                </c:pt>
                <c:pt idx="213">
                  <c:v>82.8</c:v>
                </c:pt>
                <c:pt idx="214">
                  <c:v>82.9</c:v>
                </c:pt>
                <c:pt idx="215">
                  <c:v>82.9</c:v>
                </c:pt>
                <c:pt idx="216">
                  <c:v>83</c:v>
                </c:pt>
                <c:pt idx="217">
                  <c:v>83</c:v>
                </c:pt>
                <c:pt idx="218">
                  <c:v>83.2</c:v>
                </c:pt>
                <c:pt idx="219">
                  <c:v>83.2</c:v>
                </c:pt>
                <c:pt idx="220">
                  <c:v>83.3</c:v>
                </c:pt>
                <c:pt idx="221">
                  <c:v>83.4</c:v>
                </c:pt>
                <c:pt idx="222">
                  <c:v>83.5</c:v>
                </c:pt>
                <c:pt idx="223">
                  <c:v>83.5</c:v>
                </c:pt>
                <c:pt idx="224">
                  <c:v>83.4</c:v>
                </c:pt>
                <c:pt idx="225">
                  <c:v>83.4</c:v>
                </c:pt>
                <c:pt idx="226">
                  <c:v>83.3</c:v>
                </c:pt>
                <c:pt idx="227">
                  <c:v>83.3</c:v>
                </c:pt>
                <c:pt idx="228">
                  <c:v>83.2</c:v>
                </c:pt>
                <c:pt idx="229">
                  <c:v>83.3</c:v>
                </c:pt>
                <c:pt idx="230">
                  <c:v>83.4</c:v>
                </c:pt>
                <c:pt idx="231">
                  <c:v>83.5</c:v>
                </c:pt>
                <c:pt idx="232">
                  <c:v>83.6</c:v>
                </c:pt>
                <c:pt idx="233">
                  <c:v>83.6</c:v>
                </c:pt>
                <c:pt idx="234">
                  <c:v>83.6</c:v>
                </c:pt>
                <c:pt idx="235">
                  <c:v>83.7</c:v>
                </c:pt>
                <c:pt idx="236">
                  <c:v>83.6</c:v>
                </c:pt>
                <c:pt idx="237">
                  <c:v>83.4</c:v>
                </c:pt>
                <c:pt idx="238">
                  <c:v>83.2</c:v>
                </c:pt>
                <c:pt idx="239">
                  <c:v>83</c:v>
                </c:pt>
                <c:pt idx="240">
                  <c:v>82.9</c:v>
                </c:pt>
                <c:pt idx="241">
                  <c:v>82.7</c:v>
                </c:pt>
                <c:pt idx="242">
                  <c:v>82.3</c:v>
                </c:pt>
                <c:pt idx="243">
                  <c:v>81.8</c:v>
                </c:pt>
                <c:pt idx="244">
                  <c:v>81.599999999999994</c:v>
                </c:pt>
                <c:pt idx="245">
                  <c:v>81.400000000000006</c:v>
                </c:pt>
                <c:pt idx="246">
                  <c:v>81.2</c:v>
                </c:pt>
                <c:pt idx="247">
                  <c:v>81</c:v>
                </c:pt>
                <c:pt idx="248">
                  <c:v>80.8</c:v>
                </c:pt>
                <c:pt idx="249">
                  <c:v>81.099999999999994</c:v>
                </c:pt>
                <c:pt idx="250">
                  <c:v>81.400000000000006</c:v>
                </c:pt>
                <c:pt idx="251">
                  <c:v>81.599999999999994</c:v>
                </c:pt>
                <c:pt idx="252">
                  <c:v>81.7</c:v>
                </c:pt>
                <c:pt idx="253">
                  <c:v>82</c:v>
                </c:pt>
                <c:pt idx="254">
                  <c:v>82.1</c:v>
                </c:pt>
                <c:pt idx="255">
                  <c:v>82.1</c:v>
                </c:pt>
                <c:pt idx="256">
                  <c:v>82</c:v>
                </c:pt>
                <c:pt idx="257">
                  <c:v>82</c:v>
                </c:pt>
                <c:pt idx="258">
                  <c:v>82.1</c:v>
                </c:pt>
                <c:pt idx="259">
                  <c:v>82.2</c:v>
                </c:pt>
                <c:pt idx="260">
                  <c:v>82.1</c:v>
                </c:pt>
                <c:pt idx="261">
                  <c:v>82.1</c:v>
                </c:pt>
                <c:pt idx="262">
                  <c:v>82.2</c:v>
                </c:pt>
                <c:pt idx="263">
                  <c:v>82.3</c:v>
                </c:pt>
                <c:pt idx="264">
                  <c:v>82.4</c:v>
                </c:pt>
                <c:pt idx="265">
                  <c:v>82.2</c:v>
                </c:pt>
                <c:pt idx="266">
                  <c:v>82</c:v>
                </c:pt>
                <c:pt idx="267">
                  <c:v>82</c:v>
                </c:pt>
                <c:pt idx="268">
                  <c:v>81.900000000000006</c:v>
                </c:pt>
                <c:pt idx="269">
                  <c:v>80.400000000000006</c:v>
                </c:pt>
                <c:pt idx="270">
                  <c:v>79.5</c:v>
                </c:pt>
                <c:pt idx="271">
                  <c:v>79.099999999999994</c:v>
                </c:pt>
                <c:pt idx="272">
                  <c:v>79.099999999999994</c:v>
                </c:pt>
                <c:pt idx="273">
                  <c:v>79</c:v>
                </c:pt>
                <c:pt idx="274">
                  <c:v>78.8</c:v>
                </c:pt>
                <c:pt idx="275">
                  <c:v>78.5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152-4231-B3D2-FF4006CA4F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710118312"/>
        <c:axId val="710111424"/>
      </c:lineChart>
      <c:dateAx>
        <c:axId val="710118312"/>
        <c:scaling>
          <c:orientation val="minMax"/>
        </c:scaling>
        <c:delete val="0"/>
        <c:axPos val="b"/>
        <c:numFmt formatCode="m/d/yyyy" sourceLinked="1"/>
        <c:majorTickMark val="in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10111424"/>
        <c:crosses val="autoZero"/>
        <c:auto val="0"/>
        <c:lblOffset val="100"/>
        <c:baseTimeUnit val="days"/>
      </c:dateAx>
      <c:valAx>
        <c:axId val="710111424"/>
        <c:scaling>
          <c:orientation val="minMax"/>
          <c:max val="100"/>
          <c:min val="4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101183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2019 (rolling three-month average)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345122.33333333331</c:v>
                </c:pt>
                <c:pt idx="1">
                  <c:v>330424.33333333331</c:v>
                </c:pt>
                <c:pt idx="2">
                  <c:v>349243.66666666669</c:v>
                </c:pt>
                <c:pt idx="3">
                  <c:v>363201.66666666669</c:v>
                </c:pt>
                <c:pt idx="4">
                  <c:v>388442.33333333331</c:v>
                </c:pt>
                <c:pt idx="5">
                  <c:v>391252.33333333331</c:v>
                </c:pt>
                <c:pt idx="6">
                  <c:v>411531.33333333331</c:v>
                </c:pt>
                <c:pt idx="7">
                  <c:v>410864.33333333331</c:v>
                </c:pt>
                <c:pt idx="8">
                  <c:v>390216.33333333331</c:v>
                </c:pt>
                <c:pt idx="9">
                  <c:v>380107</c:v>
                </c:pt>
                <c:pt idx="10">
                  <c:v>368563.66666666669</c:v>
                </c:pt>
                <c:pt idx="11" formatCode="#,##0">
                  <c:v>378207.66666666669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437-4340-BC2B-C33E72869A1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2020 (rolling three-month average)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Sheet1!$C$2:$C$13</c:f>
              <c:numCache>
                <c:formatCode>#,##0</c:formatCode>
                <c:ptCount val="12"/>
                <c:pt idx="0">
                  <c:v>366322</c:v>
                </c:pt>
                <c:pt idx="1">
                  <c:v>368827.33333333331</c:v>
                </c:pt>
                <c:pt idx="2">
                  <c:v>318398.66666666669</c:v>
                </c:pt>
                <c:pt idx="3">
                  <c:v>204931</c:v>
                </c:pt>
                <c:pt idx="4">
                  <c:v>98277</c:v>
                </c:pt>
                <c:pt idx="5">
                  <c:v>52999.333333333336</c:v>
                </c:pt>
                <c:pt idx="6">
                  <c:v>94450</c:v>
                </c:pt>
                <c:pt idx="7">
                  <c:v>126973</c:v>
                </c:pt>
                <c:pt idx="8">
                  <c:v>139143.33333333334</c:v>
                </c:pt>
                <c:pt idx="9" formatCode="General">
                  <c:v>147541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437-4340-BC2B-C33E72869A17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2019 (month)</c:v>
                </c:pt>
              </c:strCache>
            </c:strRef>
          </c:tx>
          <c:spPr>
            <a:ln w="28575" cap="rnd">
              <a:solidFill>
                <a:schemeClr val="accent1"/>
              </a:solidFill>
              <a:prstDash val="sysDot"/>
              <a:round/>
            </a:ln>
            <a:effectLst/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Sheet1!$D$2:$D$13</c:f>
              <c:numCache>
                <c:formatCode>#,##0</c:formatCode>
                <c:ptCount val="12"/>
                <c:pt idx="0">
                  <c:v>319131</c:v>
                </c:pt>
                <c:pt idx="1">
                  <c:v>321134</c:v>
                </c:pt>
                <c:pt idx="2">
                  <c:v>407466</c:v>
                </c:pt>
                <c:pt idx="3">
                  <c:v>361005</c:v>
                </c:pt>
                <c:pt idx="4">
                  <c:v>396856</c:v>
                </c:pt>
                <c:pt idx="5">
                  <c:v>415896</c:v>
                </c:pt>
                <c:pt idx="6">
                  <c:v>421842</c:v>
                </c:pt>
                <c:pt idx="7">
                  <c:v>394855</c:v>
                </c:pt>
                <c:pt idx="8">
                  <c:v>353952</c:v>
                </c:pt>
                <c:pt idx="9">
                  <c:v>391514</c:v>
                </c:pt>
                <c:pt idx="10">
                  <c:v>360225</c:v>
                </c:pt>
                <c:pt idx="11">
                  <c:v>382884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3437-4340-BC2B-C33E72869A17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2020 (month)</c:v>
                </c:pt>
              </c:strCache>
            </c:strRef>
          </c:tx>
          <c:spPr>
            <a:ln w="28575" cap="rnd">
              <a:solidFill>
                <a:schemeClr val="accent2"/>
              </a:solidFill>
              <a:prstDash val="sysDot"/>
              <a:round/>
            </a:ln>
            <a:effectLst/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Sheet1!$E$2:$E$13</c:f>
              <c:numCache>
                <c:formatCode>#,##0</c:formatCode>
                <c:ptCount val="12"/>
                <c:pt idx="0">
                  <c:v>355857</c:v>
                </c:pt>
                <c:pt idx="1">
                  <c:v>367741</c:v>
                </c:pt>
                <c:pt idx="2">
                  <c:v>231598</c:v>
                </c:pt>
                <c:pt idx="3">
                  <c:v>15454</c:v>
                </c:pt>
                <c:pt idx="4">
                  <c:v>47779</c:v>
                </c:pt>
                <c:pt idx="5">
                  <c:v>95765</c:v>
                </c:pt>
                <c:pt idx="6">
                  <c:v>139806</c:v>
                </c:pt>
                <c:pt idx="7">
                  <c:v>145348</c:v>
                </c:pt>
                <c:pt idx="8">
                  <c:v>132276</c:v>
                </c:pt>
                <c:pt idx="9" formatCode="General">
                  <c:v>165000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3437-4340-BC2B-C33E72869A1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83131320"/>
        <c:axId val="683127384"/>
      </c:lineChart>
      <c:catAx>
        <c:axId val="683131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3127384"/>
        <c:crosses val="autoZero"/>
        <c:auto val="1"/>
        <c:lblAlgn val="ctr"/>
        <c:lblOffset val="100"/>
        <c:noMultiLvlLbl val="0"/>
      </c:catAx>
      <c:valAx>
        <c:axId val="6831273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31313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47272E-3A81-4341-993A-7FE4FF7472CF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0A3482-355C-41A6-8FCE-9A3343080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976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D2EAA-3DF7-41BA-968A-C3988113B7FF}" type="datetime1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67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B3468-CD19-430A-8BEF-8C061D9E285C}" type="datetime1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080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47850-D74F-484C-BBE0-66A04F9E9051}" type="datetime1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839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29380-00CD-4107-8A00-F549AE73870F}" type="datetime1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419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49CF5-4416-4CF9-B172-C207AFD8FF4E}" type="datetime1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983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D2B7-F278-43C6-8529-3A2A28AA7245}" type="datetime1">
              <a:rPr lang="en-US" smtClean="0"/>
              <a:t>12/7/2020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950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4F4FD-4F8E-400A-A349-3386AA4E0AEE}" type="datetime1">
              <a:rPr lang="en-US" smtClean="0"/>
              <a:t>12/7/2020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726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A2683-39E4-4F8A-A961-2E3DBBB421AA}" type="datetime1">
              <a:rPr lang="en-US" smtClean="0"/>
              <a:t>12/7/2020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362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2BDD5-BFB6-4C87-A4EA-006A23F41F8F}" type="datetime1">
              <a:rPr lang="en-US" smtClean="0"/>
              <a:t>12/7/2020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242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7A7E2-9AEE-4F2B-9960-7F2D1A163FE7}" type="datetime1">
              <a:rPr lang="en-US" smtClean="0"/>
              <a:t>12/7/2020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503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660F4-F4CA-4D77-A751-BD339C2811C5}" type="datetime1">
              <a:rPr lang="en-US" smtClean="0"/>
              <a:t>12/7/2020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363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33D0F-0DC6-4BEF-8268-B399B65914CB}" type="datetime1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21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nn.com/business/us-economic-recovery-coronavirus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File:BlankMap-USA-Midwest.sv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EEE200-F8A1-45F9-AA5E-98035DC978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>
            <a:normAutofit fontScale="90000"/>
          </a:bodyPr>
          <a:lstStyle/>
          <a:p>
            <a:r>
              <a:rPr lang="en-US"/>
              <a:t>COVID-19 Transportation Funding Impact Update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1E7DC9-BD3B-41E4-BCB9-416CD0854A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/>
          <a:p>
            <a:r>
              <a:rPr lang="en-US" dirty="0"/>
              <a:t>Transportation Commission Workshop</a:t>
            </a:r>
          </a:p>
          <a:p>
            <a:r>
              <a:rPr lang="en-US" dirty="0"/>
              <a:t>December 8, 2020</a:t>
            </a:r>
          </a:p>
        </p:txBody>
      </p:sp>
    </p:spTree>
    <p:extLst>
      <p:ext uri="{BB962C8B-B14F-4D97-AF65-F5344CB8AC3E}">
        <p14:creationId xmlns:p14="http://schemas.microsoft.com/office/powerpoint/2010/main" val="14691347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37A457-D4C1-4F28-A20D-21892F314F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Federal Funding 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1361DE-2767-45AE-A5E7-A49726F12C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59864"/>
            <a:ext cx="7886700" cy="4788535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Reauthorization</a:t>
            </a:r>
          </a:p>
          <a:p>
            <a:pPr lvl="1"/>
            <a:r>
              <a:rPr lang="en-US" dirty="0"/>
              <a:t>FAST Act extended one year through Sept. 30, 2021</a:t>
            </a:r>
          </a:p>
          <a:p>
            <a:pPr lvl="1"/>
            <a:r>
              <a:rPr lang="en-US" dirty="0"/>
              <a:t>$13.6 b transferred into Highway Trust Fund to ensure solvency through FFY 2021</a:t>
            </a:r>
            <a:endParaRPr lang="en-US" b="1" dirty="0">
              <a:solidFill>
                <a:srgbClr val="0070C0"/>
              </a:solidFill>
            </a:endParaRPr>
          </a:p>
          <a:p>
            <a:r>
              <a:rPr lang="en-US" dirty="0"/>
              <a:t>FFY 2021 Appropriation</a:t>
            </a:r>
          </a:p>
          <a:p>
            <a:pPr lvl="1"/>
            <a:r>
              <a:rPr lang="en-US" dirty="0"/>
              <a:t>Continuing resolution through December 11.</a:t>
            </a:r>
          </a:p>
          <a:p>
            <a:pPr lvl="1"/>
            <a:r>
              <a:rPr lang="en-US" b="1" dirty="0">
                <a:solidFill>
                  <a:srgbClr val="0070C0"/>
                </a:solidFill>
              </a:rPr>
              <a:t>Expect a one week extension through Dec. 18 and then a full year appropriation by Dec. 18</a:t>
            </a:r>
          </a:p>
          <a:p>
            <a:r>
              <a:rPr lang="en-US" dirty="0"/>
              <a:t>COVID-19 Relief Package</a:t>
            </a:r>
          </a:p>
          <a:p>
            <a:pPr lvl="1"/>
            <a:r>
              <a:rPr lang="en-US" dirty="0"/>
              <a:t>Status changes daily</a:t>
            </a:r>
          </a:p>
          <a:p>
            <a:pPr lvl="1"/>
            <a:r>
              <a:rPr lang="en-US" b="1" dirty="0">
                <a:solidFill>
                  <a:srgbClr val="0070C0"/>
                </a:solidFill>
              </a:rPr>
              <a:t>Increasing chances of a bill by the end of Dec.</a:t>
            </a:r>
          </a:p>
          <a:p>
            <a:pPr lvl="1"/>
            <a:r>
              <a:rPr lang="en-US" b="1" dirty="0">
                <a:solidFill>
                  <a:srgbClr val="0070C0"/>
                </a:solidFill>
              </a:rPr>
              <a:t>Could be attached to the full year appropriation</a:t>
            </a:r>
          </a:p>
          <a:p>
            <a:pPr lvl="1"/>
            <a:r>
              <a:rPr lang="en-US" b="1" dirty="0">
                <a:solidFill>
                  <a:srgbClr val="0070C0"/>
                </a:solidFill>
              </a:rPr>
              <a:t>Unlikely to have dedicated state transportation funding but could include state aid that could go towards transportation.</a:t>
            </a:r>
          </a:p>
          <a:p>
            <a:pPr lvl="1"/>
            <a:r>
              <a:rPr lang="en-US" b="1" dirty="0">
                <a:solidFill>
                  <a:srgbClr val="0070C0"/>
                </a:solidFill>
              </a:rPr>
              <a:t>Expect additional relief for airlines, airports, transit agencies, Amtrak, and private bus companies.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B14EA8-A748-4E7F-ACE8-4805481F3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2290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1CAF3-749A-4FB7-9F3F-11E96EA7E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D9DD06-ED9B-4F83-AE2B-ACCEBE771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3488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B250D-8783-4D7D-A519-6B9F78632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 dirty="0"/>
              <a:t>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691E54-5EE3-45B1-8343-237898691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15900"/>
            <a:ext cx="7886700" cy="4351338"/>
          </a:xfrm>
        </p:spPr>
        <p:txBody>
          <a:bodyPr>
            <a:normAutofit/>
          </a:bodyPr>
          <a:lstStyle/>
          <a:p>
            <a:r>
              <a:rPr lang="en-US" dirty="0"/>
              <a:t>Economic Recovery Index</a:t>
            </a:r>
          </a:p>
          <a:p>
            <a:r>
              <a:rPr lang="en-US" dirty="0"/>
              <a:t>Travel trends</a:t>
            </a:r>
          </a:p>
          <a:p>
            <a:pPr lvl="1"/>
            <a:r>
              <a:rPr lang="en-US" dirty="0"/>
              <a:t>US total rail carloads</a:t>
            </a:r>
          </a:p>
          <a:p>
            <a:pPr lvl="1"/>
            <a:r>
              <a:rPr lang="en-US" dirty="0"/>
              <a:t>Commercial air service passenger counts</a:t>
            </a:r>
          </a:p>
          <a:p>
            <a:pPr lvl="1"/>
            <a:r>
              <a:rPr lang="en-US" dirty="0"/>
              <a:t>Vehicular traffic</a:t>
            </a:r>
          </a:p>
          <a:p>
            <a:pPr lvl="1"/>
            <a:r>
              <a:rPr lang="en-US" dirty="0"/>
              <a:t>Vehicle sales</a:t>
            </a:r>
          </a:p>
          <a:p>
            <a:r>
              <a:rPr lang="en-US" dirty="0"/>
              <a:t>Funding</a:t>
            </a:r>
          </a:p>
          <a:p>
            <a:pPr lvl="1"/>
            <a:r>
              <a:rPr lang="en-US" dirty="0"/>
              <a:t>State Road Use Tax Fund</a:t>
            </a:r>
          </a:p>
          <a:p>
            <a:pPr lvl="1"/>
            <a:r>
              <a:rPr lang="en-US" dirty="0"/>
              <a:t>Federal funding update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2AEB9B-3844-4E91-B440-C7A33BFEC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1E3C6C5F-5CDA-4B3A-BA0A-4D4634CC564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0157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82B075-DAA6-4937-AE69-EF9F5D1DC5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Moody’s/CNN Recovery Index</a:t>
            </a:r>
            <a:br>
              <a:rPr lang="en-US" dirty="0"/>
            </a:br>
            <a:r>
              <a:rPr lang="en-US" sz="2800" dirty="0"/>
              <a:t>(Pre-Pandemic = 100)</a:t>
            </a:r>
            <a:endParaRPr lang="en-US" dirty="0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86E245C2-0FB3-4EFE-A1FB-C8EB7377635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7922479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DF162C-C8D1-4B10-9A8A-22011A207B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3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30B3E8E-B424-4991-86AC-66567B026FA6}"/>
              </a:ext>
            </a:extLst>
          </p:cNvPr>
          <p:cNvSpPr txBox="1"/>
          <p:nvPr/>
        </p:nvSpPr>
        <p:spPr>
          <a:xfrm>
            <a:off x="3338818" y="6283354"/>
            <a:ext cx="311913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hlinkClick r:id="rId3"/>
              </a:rPr>
              <a:t>https://www.cnn.com/business/us-economic-recovery-coronavirus</a:t>
            </a:r>
            <a:r>
              <a:rPr lang="en-US" sz="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121846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739734-901E-49FB-8648-B9D68573AF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800" y="82222"/>
            <a:ext cx="8559800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Moody’s/CNN Recovery Index - Midwest</a:t>
            </a:r>
            <a:br>
              <a:rPr lang="en-US" sz="3600" dirty="0"/>
            </a:br>
            <a:r>
              <a:rPr lang="en-US" sz="2400" dirty="0"/>
              <a:t>(Pre-Pandemic = 100) As of 12/2/2020</a:t>
            </a:r>
            <a:endParaRPr lang="en-US" sz="7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5599B6-CF37-4F12-B07E-2FF7076F6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4</a:t>
            </a:fld>
            <a:endParaRPr lang="en-US"/>
          </a:p>
        </p:txBody>
      </p:sp>
      <p:pic>
        <p:nvPicPr>
          <p:cNvPr id="11" name="Content Placeholder 10" descr="Map&#10;&#10;Description automatically generated">
            <a:extLst>
              <a:ext uri="{FF2B5EF4-FFF2-40B4-BE49-F238E27FC236}">
                <a16:creationId xmlns:a16="http://schemas.microsoft.com/office/drawing/2014/main" id="{8D66050F-A041-47DF-8BD5-2117FCF4830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384663" y="1048769"/>
            <a:ext cx="6900587" cy="5364128"/>
          </a:xfr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89F72A13-8DCB-433D-9B54-E38FB95A2E03}"/>
              </a:ext>
            </a:extLst>
          </p:cNvPr>
          <p:cNvSpPr txBox="1"/>
          <p:nvPr/>
        </p:nvSpPr>
        <p:spPr>
          <a:xfrm>
            <a:off x="4140200" y="3856233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81%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AFACEFF-0872-48AE-A818-E06887C986C4}"/>
              </a:ext>
            </a:extLst>
          </p:cNvPr>
          <p:cNvSpPr txBox="1"/>
          <p:nvPr/>
        </p:nvSpPr>
        <p:spPr>
          <a:xfrm>
            <a:off x="2387600" y="2982737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86%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1C97DD5-FE11-4020-9173-61B3ADFD9016}"/>
              </a:ext>
            </a:extLst>
          </p:cNvPr>
          <p:cNvSpPr txBox="1"/>
          <p:nvPr/>
        </p:nvSpPr>
        <p:spPr>
          <a:xfrm>
            <a:off x="2400300" y="1961203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74%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6DD59F5-C121-4EAC-AE06-220BB964AE8F}"/>
              </a:ext>
            </a:extLst>
          </p:cNvPr>
          <p:cNvSpPr txBox="1"/>
          <p:nvPr/>
        </p:nvSpPr>
        <p:spPr>
          <a:xfrm>
            <a:off x="2476682" y="4096501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85%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EF5DCCA-85E3-4AB4-B265-8B3E8A65A85B}"/>
              </a:ext>
            </a:extLst>
          </p:cNvPr>
          <p:cNvSpPr txBox="1"/>
          <p:nvPr/>
        </p:nvSpPr>
        <p:spPr>
          <a:xfrm>
            <a:off x="3886200" y="2448305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69%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DDBFB7C-9E65-4447-A209-F7EA679E2FF1}"/>
              </a:ext>
            </a:extLst>
          </p:cNvPr>
          <p:cNvSpPr txBox="1"/>
          <p:nvPr/>
        </p:nvSpPr>
        <p:spPr>
          <a:xfrm>
            <a:off x="2776450" y="5196373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78%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3F02CCD-7B0A-4618-874D-A5F1E4511070}"/>
              </a:ext>
            </a:extLst>
          </p:cNvPr>
          <p:cNvSpPr txBox="1"/>
          <p:nvPr/>
        </p:nvSpPr>
        <p:spPr>
          <a:xfrm>
            <a:off x="5194300" y="3036341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78%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72FCAA0-8A42-4E6C-B14B-B49EF0A622C0}"/>
              </a:ext>
            </a:extLst>
          </p:cNvPr>
          <p:cNvSpPr txBox="1"/>
          <p:nvPr/>
        </p:nvSpPr>
        <p:spPr>
          <a:xfrm>
            <a:off x="4519700" y="5260099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81%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BB62C5D-956F-465C-9123-216B6CF87AB0}"/>
              </a:ext>
            </a:extLst>
          </p:cNvPr>
          <p:cNvSpPr txBox="1"/>
          <p:nvPr/>
        </p:nvSpPr>
        <p:spPr>
          <a:xfrm>
            <a:off x="5397500" y="4602653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67%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AC2A034-4182-4851-BFB7-995BEEA0327B}"/>
              </a:ext>
            </a:extLst>
          </p:cNvPr>
          <p:cNvSpPr txBox="1"/>
          <p:nvPr/>
        </p:nvSpPr>
        <p:spPr>
          <a:xfrm>
            <a:off x="6235337" y="4586292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80%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56E4176-87CE-49D0-ACBD-74CE8F9FE379}"/>
              </a:ext>
            </a:extLst>
          </p:cNvPr>
          <p:cNvSpPr txBox="1"/>
          <p:nvPr/>
        </p:nvSpPr>
        <p:spPr>
          <a:xfrm>
            <a:off x="6540137" y="3353691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73%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12A967E-EA0D-4776-920C-ED08DC5805A7}"/>
              </a:ext>
            </a:extLst>
          </p:cNvPr>
          <p:cNvSpPr txBox="1"/>
          <p:nvPr/>
        </p:nvSpPr>
        <p:spPr>
          <a:xfrm>
            <a:off x="7149737" y="4407687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81%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A564D54-A0BB-482A-BD6B-C56BB09CA48C}"/>
              </a:ext>
            </a:extLst>
          </p:cNvPr>
          <p:cNvSpPr txBox="1"/>
          <p:nvPr/>
        </p:nvSpPr>
        <p:spPr>
          <a:xfrm>
            <a:off x="3974737" y="6399198"/>
            <a:ext cx="226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Nation is at 79%</a:t>
            </a:r>
          </a:p>
        </p:txBody>
      </p:sp>
    </p:spTree>
    <p:extLst>
      <p:ext uri="{BB962C8B-B14F-4D97-AF65-F5344CB8AC3E}">
        <p14:creationId xmlns:p14="http://schemas.microsoft.com/office/powerpoint/2010/main" val="24649798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FCB6C6-9917-4BF0-AA63-634960403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fld id="{1E3C6C5F-5CDA-4B3A-BA0A-4D4634CC5643}" type="slidenum">
              <a:rPr lang="en-US" smtClean="0"/>
              <a:pPr defTabSz="914400">
                <a:spcAft>
                  <a:spcPts val="600"/>
                </a:spcAft>
              </a:pPr>
              <a:t>5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6C5D0B6-1A42-4885-8BFD-0C6DDD210F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099" y="329416"/>
            <a:ext cx="8713801" cy="6199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5352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C8B45E9A-648F-4BD8-AFAA-78CAF1A289C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7318640"/>
              </p:ext>
            </p:extLst>
          </p:nvPr>
        </p:nvGraphicFramePr>
        <p:xfrm>
          <a:off x="628650" y="1825625"/>
          <a:ext cx="7886700" cy="45307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786639-532C-4A2D-A65F-10DB770DD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6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98C714F-03C4-4DCD-96A4-D806105D742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/>
              <a:t>Monthly Passenger Counts at Iowa’s Eight Commercial Service Airports</a:t>
            </a:r>
          </a:p>
          <a:p>
            <a:r>
              <a:rPr lang="en-US" sz="2400" dirty="0"/>
              <a:t>(through October 2020)</a:t>
            </a:r>
          </a:p>
        </p:txBody>
      </p:sp>
    </p:spTree>
    <p:extLst>
      <p:ext uri="{BB962C8B-B14F-4D97-AF65-F5344CB8AC3E}">
        <p14:creationId xmlns:p14="http://schemas.microsoft.com/office/powerpoint/2010/main" val="23685036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1EF5431-10F4-452F-AB66-F840210B8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82334" y="6466695"/>
            <a:ext cx="2057400" cy="365125"/>
          </a:xfrm>
        </p:spPr>
        <p:txBody>
          <a:bodyPr/>
          <a:lstStyle/>
          <a:p>
            <a:fld id="{1E3C6C5F-5CDA-4B3A-BA0A-4D4634CC5643}" type="slidenum">
              <a:rPr lang="en-US" smtClean="0"/>
              <a:t>7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7C38C3C-BE33-4C1D-957C-B8B7B2521F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83764"/>
            <a:ext cx="9144000" cy="6290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85511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8B1E47-C5F3-49E5-AF01-8FD2E563A3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Road Use Tax Fund: COVID-19 Impacts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58021B-02DE-4357-9B7D-C40C9AF832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Funding sources</a:t>
            </a:r>
          </a:p>
          <a:p>
            <a:pPr lvl="1"/>
            <a:r>
              <a:rPr lang="en-US" dirty="0"/>
              <a:t>Fuel tax revenue</a:t>
            </a:r>
          </a:p>
          <a:p>
            <a:pPr lvl="2"/>
            <a:r>
              <a:rPr lang="en-US" dirty="0"/>
              <a:t>Traffic down over 40 percent in mid-April but has grown since then.</a:t>
            </a:r>
          </a:p>
          <a:p>
            <a:pPr lvl="2"/>
            <a:r>
              <a:rPr lang="en-US" dirty="0"/>
              <a:t>Traffic was at about 10 percent below 2019 levels for an extended period but now down around 15 percent during latest surge</a:t>
            </a:r>
          </a:p>
          <a:p>
            <a:pPr lvl="2"/>
            <a:r>
              <a:rPr lang="en-US" dirty="0"/>
              <a:t>Freight traffic has remained equivalent to 2019 or higher</a:t>
            </a:r>
          </a:p>
          <a:p>
            <a:pPr lvl="1"/>
            <a:r>
              <a:rPr lang="en-US" dirty="0"/>
              <a:t>Fee for New Registration revenue</a:t>
            </a:r>
          </a:p>
          <a:p>
            <a:pPr lvl="2"/>
            <a:r>
              <a:rPr lang="en-US" dirty="0"/>
              <a:t>Vehicle sales down over 50 percent in April but growing since then.</a:t>
            </a:r>
          </a:p>
          <a:p>
            <a:pPr lvl="2"/>
            <a:r>
              <a:rPr lang="en-US" dirty="0"/>
              <a:t>Vehicle prices have been increasing leading to generally no reduction in revenue from 2019 levels at this point.</a:t>
            </a:r>
          </a:p>
          <a:p>
            <a:pPr lvl="1"/>
            <a:r>
              <a:rPr lang="en-US" dirty="0"/>
              <a:t>Annual vehicle registration revenue down slightly</a:t>
            </a:r>
          </a:p>
          <a:p>
            <a:pPr lvl="2"/>
            <a:r>
              <a:rPr lang="en-US" dirty="0"/>
              <a:t>Was down very slightly early on – (Governor forgave late payment </a:t>
            </a:r>
            <a:r>
              <a:rPr lang="en-US" dirty="0" err="1"/>
              <a:t>penalites</a:t>
            </a:r>
            <a:r>
              <a:rPr lang="en-US" dirty="0"/>
              <a:t>)</a:t>
            </a:r>
          </a:p>
          <a:p>
            <a:pPr lvl="2"/>
            <a:r>
              <a:rPr lang="en-US" dirty="0"/>
              <a:t>Basically no COVID-19 impact at this time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AA29A0-D88E-4554-8BBA-E2A7B7210E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3C6C5F-5CDA-4B3A-BA0A-4D4634CC564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539971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8B1E47-C5F3-49E5-AF01-8FD2E563A3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Road Use Tax Fund: COVID-19 Impacts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58021B-02DE-4357-9B7D-C40C9AF832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Funding impacts</a:t>
            </a:r>
          </a:p>
          <a:p>
            <a:pPr lvl="1"/>
            <a:r>
              <a:rPr lang="en-US" dirty="0"/>
              <a:t>Overall, COVID-19 impacts have been significantly less than originally feared.</a:t>
            </a:r>
          </a:p>
          <a:p>
            <a:pPr lvl="1"/>
            <a:r>
              <a:rPr lang="en-US" dirty="0"/>
              <a:t>June 2020 through October 2020 (actual): -$40 million</a:t>
            </a:r>
          </a:p>
          <a:p>
            <a:pPr lvl="1"/>
            <a:r>
              <a:rPr lang="en-US" dirty="0"/>
              <a:t>November 2020 through June 2021 (estimated): - $10 million (this number would show a larger negative impact due to COVID-19; however, is partially offset due to a RUTF deposit timing issue in October)</a:t>
            </a:r>
          </a:p>
          <a:p>
            <a:pPr lvl="1"/>
            <a:r>
              <a:rPr lang="en-US" dirty="0"/>
              <a:t>Long-term – estimate revenue will be down 3.5 percent from our FY 21 forecast, primarily due to reduced travel for an extended time period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AA29A0-D88E-4554-8BBA-E2A7B7210E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3C6C5F-5CDA-4B3A-BA0A-4D4634CC564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27945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3570</TotalTime>
  <Words>453</Words>
  <Application>Microsoft Office PowerPoint</Application>
  <PresentationFormat>On-screen Show (4:3)</PresentationFormat>
  <Paragraphs>73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COVID-19 Transportation Funding Impact Update</vt:lpstr>
      <vt:lpstr>Update</vt:lpstr>
      <vt:lpstr>Moody’s/CNN Recovery Index (Pre-Pandemic = 100)</vt:lpstr>
      <vt:lpstr>Moody’s/CNN Recovery Index - Midwest (Pre-Pandemic = 100) As of 12/2/2020</vt:lpstr>
      <vt:lpstr>PowerPoint Presentation</vt:lpstr>
      <vt:lpstr>Monthly Passenger Counts at Iowa’s Eight Commercial Service Airports (through October 2020)</vt:lpstr>
      <vt:lpstr>PowerPoint Presentation</vt:lpstr>
      <vt:lpstr>Road Use Tax Fund: COVID-19 Impacts</vt:lpstr>
      <vt:lpstr>Road Use Tax Fund: COVID-19 Impacts</vt:lpstr>
      <vt:lpstr>Federal Funding Update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Anderson, Stuart</dc:creator>
  <cp:lastModifiedBy>Anderson, Stuart</cp:lastModifiedBy>
  <cp:revision>72</cp:revision>
  <cp:lastPrinted>2020-11-06T17:00:40Z</cp:lastPrinted>
  <dcterms:created xsi:type="dcterms:W3CDTF">2020-06-02T12:58:37Z</dcterms:created>
  <dcterms:modified xsi:type="dcterms:W3CDTF">2020-12-07T17:28:19Z</dcterms:modified>
</cp:coreProperties>
</file>