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8" r:id="rId3"/>
    <p:sldId id="274" r:id="rId4"/>
    <p:sldId id="270" r:id="rId5"/>
    <p:sldId id="905" r:id="rId6"/>
    <p:sldId id="257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08" y="10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239839</c:v>
                </c:pt>
                <c:pt idx="3">
                  <c:v>217051</c:v>
                </c:pt>
                <c:pt idx="4">
                  <c:v>280216</c:v>
                </c:pt>
                <c:pt idx="5">
                  <c:v>338797</c:v>
                </c:pt>
                <c:pt idx="6">
                  <c:v>375813</c:v>
                </c:pt>
                <c:pt idx="7">
                  <c:v>335701</c:v>
                </c:pt>
                <c:pt idx="8">
                  <c:v>311147</c:v>
                </c:pt>
                <c:pt idx="9">
                  <c:v>330340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12/7/2021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12/7/2021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12/7/2021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Map-USA-Midwest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COVID-19 Transportation Funding Impact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December 14, 2021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Economic Recovery Index</a:t>
            </a:r>
          </a:p>
          <a:p>
            <a:r>
              <a:rPr lang="en-US" dirty="0"/>
              <a:t>Travel trends</a:t>
            </a:r>
          </a:p>
          <a:p>
            <a:pPr lvl="1"/>
            <a:r>
              <a:rPr lang="en-US" dirty="0"/>
              <a:t>US total rail carloads</a:t>
            </a:r>
          </a:p>
          <a:p>
            <a:pPr lvl="1"/>
            <a:r>
              <a:rPr lang="en-US" dirty="0"/>
              <a:t>Commercial air service passenger counts</a:t>
            </a:r>
          </a:p>
          <a:p>
            <a:pPr lvl="1"/>
            <a:r>
              <a:rPr lang="en-US" dirty="0"/>
              <a:t>Vehicular traffic</a:t>
            </a:r>
          </a:p>
          <a:p>
            <a:r>
              <a:rPr lang="en-US" dirty="0"/>
              <a:t>Infrastructure Bill Update and Overview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9734-901E-49FB-8648-B9D68573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82222"/>
            <a:ext cx="85598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Moody’s/CNN Recovery Index - Midwest</a:t>
            </a:r>
            <a:br>
              <a:rPr lang="en-US" sz="3600" dirty="0"/>
            </a:br>
            <a:r>
              <a:rPr lang="en-US" sz="2400" dirty="0"/>
              <a:t>(Pre-Pandemic = 100) As of 12/3/2021</a:t>
            </a: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9B6-CF37-4F12-B07E-2FF707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/>
          </a:p>
        </p:txBody>
      </p:sp>
      <p:pic>
        <p:nvPicPr>
          <p:cNvPr id="11" name="Content Placeholder 10" descr="Map&#10;&#10;Description automatically generated">
            <a:extLst>
              <a:ext uri="{FF2B5EF4-FFF2-40B4-BE49-F238E27FC236}">
                <a16:creationId xmlns:a16="http://schemas.microsoft.com/office/drawing/2014/main" id="{8D66050F-A041-47DF-8BD5-2117FCF48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84663" y="1048769"/>
            <a:ext cx="6900587" cy="5364128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F72A13-8DCB-433D-9B54-E38FB95A2E03}"/>
              </a:ext>
            </a:extLst>
          </p:cNvPr>
          <p:cNvSpPr txBox="1"/>
          <p:nvPr/>
        </p:nvSpPr>
        <p:spPr>
          <a:xfrm>
            <a:off x="3673349" y="3723224"/>
            <a:ext cx="1617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93%</a:t>
            </a:r>
          </a:p>
          <a:p>
            <a:pPr algn="ctr"/>
            <a:r>
              <a:rPr lang="en-US" sz="1400" dirty="0"/>
              <a:t>(99% last month)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ACEFF-0872-48AE-A818-E06887C986C4}"/>
              </a:ext>
            </a:extLst>
          </p:cNvPr>
          <p:cNvSpPr txBox="1"/>
          <p:nvPr/>
        </p:nvSpPr>
        <p:spPr>
          <a:xfrm>
            <a:off x="2387600" y="2982737"/>
            <a:ext cx="760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98%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97DD5-FE11-4020-9173-61B3ADFD9016}"/>
              </a:ext>
            </a:extLst>
          </p:cNvPr>
          <p:cNvSpPr txBox="1"/>
          <p:nvPr/>
        </p:nvSpPr>
        <p:spPr>
          <a:xfrm>
            <a:off x="2400300" y="196120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91%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DD59F5-C121-4EAC-AE06-220BB964AE8F}"/>
              </a:ext>
            </a:extLst>
          </p:cNvPr>
          <p:cNvSpPr txBox="1"/>
          <p:nvPr/>
        </p:nvSpPr>
        <p:spPr>
          <a:xfrm>
            <a:off x="2476681" y="4096501"/>
            <a:ext cx="864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94%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5DCCA-85E3-4AB4-B265-8B3E8A65A85B}"/>
              </a:ext>
            </a:extLst>
          </p:cNvPr>
          <p:cNvSpPr txBox="1"/>
          <p:nvPr/>
        </p:nvSpPr>
        <p:spPr>
          <a:xfrm>
            <a:off x="3886200" y="24483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90%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FB7C-9E65-4447-A209-F7EA679E2FF1}"/>
              </a:ext>
            </a:extLst>
          </p:cNvPr>
          <p:cNvSpPr txBox="1"/>
          <p:nvPr/>
        </p:nvSpPr>
        <p:spPr>
          <a:xfrm>
            <a:off x="2776450" y="519637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92%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F02CCD-7B0A-4618-874D-A5F1E4511070}"/>
              </a:ext>
            </a:extLst>
          </p:cNvPr>
          <p:cNvSpPr txBox="1"/>
          <p:nvPr/>
        </p:nvSpPr>
        <p:spPr>
          <a:xfrm>
            <a:off x="5194300" y="30363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90%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2FCAA0-8A42-4E6C-B14B-B49EF0A622C0}"/>
              </a:ext>
            </a:extLst>
          </p:cNvPr>
          <p:cNvSpPr txBox="1"/>
          <p:nvPr/>
        </p:nvSpPr>
        <p:spPr>
          <a:xfrm>
            <a:off x="4519700" y="5260099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90%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B62C5D-956F-465C-9123-216B6CF87AB0}"/>
              </a:ext>
            </a:extLst>
          </p:cNvPr>
          <p:cNvSpPr txBox="1"/>
          <p:nvPr/>
        </p:nvSpPr>
        <p:spPr>
          <a:xfrm>
            <a:off x="5397500" y="460265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84%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C2A034-4182-4851-BFB7-995BEEA0327B}"/>
              </a:ext>
            </a:extLst>
          </p:cNvPr>
          <p:cNvSpPr txBox="1"/>
          <p:nvPr/>
        </p:nvSpPr>
        <p:spPr>
          <a:xfrm>
            <a:off x="6235337" y="458629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90%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6E4176-87CE-49D0-ACBD-74CE8F9FE379}"/>
              </a:ext>
            </a:extLst>
          </p:cNvPr>
          <p:cNvSpPr txBox="1"/>
          <p:nvPr/>
        </p:nvSpPr>
        <p:spPr>
          <a:xfrm>
            <a:off x="6540137" y="33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89%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A967E-EA0D-4776-920C-ED08DC5805A7}"/>
              </a:ext>
            </a:extLst>
          </p:cNvPr>
          <p:cNvSpPr txBox="1"/>
          <p:nvPr/>
        </p:nvSpPr>
        <p:spPr>
          <a:xfrm>
            <a:off x="7149737" y="44076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91%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564D54-A0BB-482A-BD6B-C56BB09CA48C}"/>
              </a:ext>
            </a:extLst>
          </p:cNvPr>
          <p:cNvSpPr txBox="1"/>
          <p:nvPr/>
        </p:nvSpPr>
        <p:spPr>
          <a:xfrm>
            <a:off x="2997200" y="6399198"/>
            <a:ext cx="426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 is at 90% (95% last month)</a:t>
            </a:r>
          </a:p>
        </p:txBody>
      </p:sp>
    </p:spTree>
    <p:extLst>
      <p:ext uri="{BB962C8B-B14F-4D97-AF65-F5344CB8AC3E}">
        <p14:creationId xmlns:p14="http://schemas.microsoft.com/office/powerpoint/2010/main" val="24649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BA98D0-765F-483B-B9FD-B4ACA65D53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8296"/>
            <a:ext cx="9144000" cy="6541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184536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October 2021)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6903E6-1C77-457B-9778-1B7D337A0A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067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10528</TotalTime>
  <Words>113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COVID-19 Transportation Funding Impact </vt:lpstr>
      <vt:lpstr>Update</vt:lpstr>
      <vt:lpstr>Moody’s/CNN Recovery Index - Midwest (Pre-Pandemic = 100) As of 12/3/2021</vt:lpstr>
      <vt:lpstr>PowerPoint Presentation</vt:lpstr>
      <vt:lpstr>Monthly Passenger Counts at Iowa’s Eight Commercial Service Airports (through October 2021)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157</cp:revision>
  <cp:lastPrinted>2021-11-08T14:38:34Z</cp:lastPrinted>
  <dcterms:created xsi:type="dcterms:W3CDTF">2020-06-02T12:58:37Z</dcterms:created>
  <dcterms:modified xsi:type="dcterms:W3CDTF">2021-12-08T03:13:14Z</dcterms:modified>
</cp:coreProperties>
</file>