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8" r:id="rId2"/>
  </p:sldMasterIdLst>
  <p:notesMasterIdLst>
    <p:notesMasterId r:id="rId14"/>
  </p:notesMasterIdLst>
  <p:handoutMasterIdLst>
    <p:handoutMasterId r:id="rId15"/>
  </p:handoutMasterIdLst>
  <p:sldIdLst>
    <p:sldId id="317" r:id="rId3"/>
    <p:sldId id="296" r:id="rId4"/>
    <p:sldId id="285" r:id="rId5"/>
    <p:sldId id="286" r:id="rId6"/>
    <p:sldId id="262" r:id="rId7"/>
    <p:sldId id="264" r:id="rId8"/>
    <p:sldId id="267" r:id="rId9"/>
    <p:sldId id="315" r:id="rId10"/>
    <p:sldId id="270" r:id="rId11"/>
    <p:sldId id="316" r:id="rId12"/>
    <p:sldId id="272"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a:srgbClr val="55565A"/>
    <a:srgbClr val="800000"/>
    <a:srgbClr val="F7F7F7"/>
    <a:srgbClr val="EDEEEE"/>
    <a:srgbClr val="A9A8A9"/>
    <a:srgbClr val="FFC627"/>
    <a:srgbClr val="0096A9"/>
    <a:srgbClr val="62366E"/>
    <a:srgbClr val="73984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179" autoAdjust="0"/>
    <p:restoredTop sz="90952" autoAdjust="0"/>
  </p:normalViewPr>
  <p:slideViewPr>
    <p:cSldViewPr>
      <p:cViewPr varScale="1">
        <p:scale>
          <a:sx n="104" d="100"/>
          <a:sy n="104" d="100"/>
        </p:scale>
        <p:origin x="1506" y="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65" d="100"/>
          <a:sy n="65" d="100"/>
        </p:scale>
        <p:origin x="3125" y="3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cap="all" baseline="0">
                <a:solidFill>
                  <a:srgbClr val="55565A"/>
                </a:solidFill>
                <a:latin typeface="+mn-lt"/>
                <a:ea typeface="+mn-ea"/>
                <a:cs typeface="+mn-cs"/>
              </a:defRPr>
            </a:pPr>
            <a:r>
              <a:rPr lang="en-US" dirty="0">
                <a:solidFill>
                  <a:srgbClr val="55565A"/>
                </a:solidFill>
                <a:latin typeface="+mn-lt"/>
              </a:rPr>
              <a:t>FY22/23 DOT Budget Request </a:t>
            </a:r>
            <a:br>
              <a:rPr lang="en-US" dirty="0">
                <a:solidFill>
                  <a:srgbClr val="55565A"/>
                </a:solidFill>
                <a:latin typeface="+mn-lt"/>
              </a:rPr>
            </a:br>
            <a:r>
              <a:rPr lang="en-US" b="0" dirty="0">
                <a:solidFill>
                  <a:srgbClr val="55565A"/>
                </a:solidFill>
                <a:latin typeface="+mn-lt"/>
              </a:rPr>
              <a:t>Funding Sources</a:t>
            </a:r>
          </a:p>
        </c:rich>
      </c:tx>
      <c:layout>
        <c:manualLayout>
          <c:xMode val="edge"/>
          <c:yMode val="edge"/>
          <c:x val="0.2961526479750779"/>
          <c:y val="6.4655172413793108E-2"/>
        </c:manualLayout>
      </c:layout>
      <c:overlay val="0"/>
      <c:spPr>
        <a:noFill/>
        <a:ln>
          <a:noFill/>
        </a:ln>
        <a:effectLst/>
      </c:spPr>
      <c:txPr>
        <a:bodyPr rot="0" spcFirstLastPara="1" vertOverflow="ellipsis" vert="horz" wrap="square" anchor="ctr" anchorCtr="1"/>
        <a:lstStyle/>
        <a:p>
          <a:pPr>
            <a:defRPr sz="2128" b="1" i="0" u="none" strike="noStrike" kern="1200" cap="all" baseline="0">
              <a:solidFill>
                <a:srgbClr val="55565A"/>
              </a:solidFill>
              <a:latin typeface="+mn-lt"/>
              <a:ea typeface="+mn-ea"/>
              <a:cs typeface="+mn-cs"/>
            </a:defRPr>
          </a:pPr>
          <a:endParaRPr lang="en-US"/>
        </a:p>
      </c:txPr>
    </c:title>
    <c:autoTitleDeleted val="0"/>
    <c:plotArea>
      <c:layout/>
      <c:pieChart>
        <c:varyColors val="1"/>
        <c:ser>
          <c:idx val="0"/>
          <c:order val="0"/>
          <c:tx>
            <c:strRef>
              <c:f>Sheet1!$B$1</c:f>
              <c:strCache>
                <c:ptCount val="1"/>
                <c:pt idx="0">
                  <c:v>FY 2019 Operations Budget Request - Funding Sources</c:v>
                </c:pt>
              </c:strCache>
            </c:strRef>
          </c:tx>
          <c:dPt>
            <c:idx val="0"/>
            <c:bubble3D val="0"/>
            <c:spPr>
              <a:solidFill>
                <a:schemeClr val="accent5">
                  <a:lumMod val="75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2-C5C1-40C6-8008-81E7017A7394}"/>
              </c:ext>
            </c:extLst>
          </c:dPt>
          <c:dPt>
            <c:idx val="1"/>
            <c:bubble3D val="0"/>
            <c:spPr>
              <a:solidFill>
                <a:schemeClr val="accent2">
                  <a:lumMod val="75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C5C1-40C6-8008-81E7017A7394}"/>
              </c:ext>
            </c:extLst>
          </c:dPt>
          <c:dPt>
            <c:idx val="2"/>
            <c:bubble3D val="0"/>
            <c:spPr>
              <a:solidFill>
                <a:schemeClr val="accent3"/>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C5C1-40C6-8008-81E7017A7394}"/>
              </c:ext>
            </c:extLst>
          </c:dPt>
          <c:dPt>
            <c:idx val="3"/>
            <c:bubble3D val="0"/>
            <c:spPr>
              <a:solidFill>
                <a:schemeClr val="accent4"/>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4-C5C1-40C6-8008-81E7017A7394}"/>
              </c:ext>
            </c:extLst>
          </c:dPt>
          <c:dLbls>
            <c:dLbl>
              <c:idx val="0"/>
              <c:layout>
                <c:manualLayout>
                  <c:x val="-0.16041666666666674"/>
                  <c:y val="-0.171875"/>
                </c:manualLayout>
              </c:layout>
              <c:tx>
                <c:rich>
                  <a:bodyPr rot="0" spcFirstLastPara="1" vertOverflow="ellipsis" vert="horz" wrap="square" lIns="38100" tIns="19050" rIns="38100" bIns="19050" anchor="ctr" anchorCtr="1">
                    <a:spAutoFit/>
                  </a:bodyPr>
                  <a:lstStyle/>
                  <a:p>
                    <a:pPr>
                      <a:defRPr sz="1600" b="1" i="0" u="none" strike="noStrike" kern="1200" spc="0" baseline="0">
                        <a:solidFill>
                          <a:schemeClr val="bg1"/>
                        </a:solidFill>
                        <a:latin typeface="+mn-lt"/>
                        <a:ea typeface="+mn-ea"/>
                        <a:cs typeface="+mn-cs"/>
                      </a:defRPr>
                    </a:pPr>
                    <a:fld id="{51CF2522-D1F2-419A-92D3-64E87035C454}" type="CATEGORYNAME">
                      <a:rPr lang="en-US" sz="1600" smtClean="0">
                        <a:solidFill>
                          <a:schemeClr val="bg1"/>
                        </a:solidFill>
                      </a:rPr>
                      <a:pPr>
                        <a:defRPr sz="1600">
                          <a:solidFill>
                            <a:schemeClr val="bg1"/>
                          </a:solidFill>
                        </a:defRPr>
                      </a:pPr>
                      <a:t>[CATEGORY NAME]</a:t>
                    </a:fld>
                    <a:endParaRPr lang="en-US" sz="1600" dirty="0">
                      <a:solidFill>
                        <a:schemeClr val="bg1"/>
                      </a:solidFill>
                    </a:endParaRPr>
                  </a:p>
                  <a:p>
                    <a:pPr>
                      <a:defRPr sz="1600">
                        <a:solidFill>
                          <a:schemeClr val="bg1"/>
                        </a:solidFill>
                      </a:defRPr>
                    </a:pPr>
                    <a:r>
                      <a:rPr lang="en-US" sz="1600" dirty="0">
                        <a:solidFill>
                          <a:schemeClr val="bg1"/>
                        </a:solidFill>
                      </a:rPr>
                      <a:t>86%</a:t>
                    </a:r>
                  </a:p>
                </c:rich>
              </c:tx>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chemeClr val="bg1"/>
                      </a:solidFill>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C5C1-40C6-8008-81E7017A7394}"/>
                </c:ext>
              </c:extLst>
            </c:dLbl>
            <c:dLbl>
              <c:idx val="1"/>
              <c:layout>
                <c:manualLayout>
                  <c:x val="0.10051610371133515"/>
                  <c:y val="0.21614614091207349"/>
                </c:manualLayout>
              </c:layout>
              <c:tx>
                <c:rich>
                  <a:bodyPr rot="0" spcFirstLastPara="1" vertOverflow="ellipsis" vert="horz" wrap="square" lIns="38100" tIns="19050" rIns="38100" bIns="19050" anchor="ctr" anchorCtr="1">
                    <a:noAutofit/>
                  </a:bodyPr>
                  <a:lstStyle/>
                  <a:p>
                    <a:pPr>
                      <a:defRPr sz="1600" b="1" i="0" u="none" strike="noStrike" kern="1200" spc="0" baseline="0">
                        <a:solidFill>
                          <a:schemeClr val="bg1"/>
                        </a:solidFill>
                        <a:latin typeface="+mn-lt"/>
                        <a:ea typeface="+mn-ea"/>
                        <a:cs typeface="+mn-cs"/>
                      </a:defRPr>
                    </a:pPr>
                    <a:r>
                      <a:rPr lang="en-US" sz="1600" dirty="0">
                        <a:solidFill>
                          <a:schemeClr val="bg1"/>
                        </a:solidFill>
                      </a:rPr>
                      <a:t>Road Use</a:t>
                    </a:r>
                  </a:p>
                  <a:p>
                    <a:pPr>
                      <a:defRPr sz="1600">
                        <a:solidFill>
                          <a:schemeClr val="bg1"/>
                        </a:solidFill>
                      </a:defRPr>
                    </a:pPr>
                    <a:r>
                      <a:rPr lang="en-US" sz="1600" dirty="0">
                        <a:solidFill>
                          <a:schemeClr val="bg1"/>
                        </a:solidFill>
                      </a:rPr>
                      <a:t>Tax Fund</a:t>
                    </a:r>
                  </a:p>
                  <a:p>
                    <a:pPr>
                      <a:defRPr sz="1600">
                        <a:solidFill>
                          <a:schemeClr val="bg1"/>
                        </a:solidFill>
                      </a:defRPr>
                    </a:pPr>
                    <a:r>
                      <a:rPr lang="en-US" sz="1600" dirty="0">
                        <a:solidFill>
                          <a:schemeClr val="bg1"/>
                        </a:solidFill>
                      </a:rPr>
                      <a:t>14%</a:t>
                    </a:r>
                  </a:p>
                </c:rich>
              </c:tx>
              <c:spPr>
                <a:noFill/>
                <a:ln>
                  <a:noFill/>
                </a:ln>
                <a:effectLst/>
              </c:spPr>
              <c:txPr>
                <a:bodyPr rot="0" spcFirstLastPara="1" vertOverflow="ellipsis" vert="horz" wrap="square" lIns="38100" tIns="19050" rIns="38100" bIns="19050" anchor="ctr" anchorCtr="1">
                  <a:noAutofit/>
                </a:bodyPr>
                <a:lstStyle/>
                <a:p>
                  <a:pPr>
                    <a:defRPr sz="1600" b="1" i="0" u="none" strike="noStrike" kern="1200" spc="0" baseline="0">
                      <a:solidFill>
                        <a:schemeClr val="bg1"/>
                      </a:solidFill>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15:layout>
                    <c:manualLayout>
                      <c:w val="0.13735416666666664"/>
                      <c:h val="0.18896874999999999"/>
                    </c:manualLayout>
                  </c15:layout>
                  <c15:showDataLabelsRange val="0"/>
                </c:ext>
                <c:ext xmlns:c16="http://schemas.microsoft.com/office/drawing/2014/chart" uri="{C3380CC4-5D6E-409C-BE32-E72D297353CC}">
                  <c16:uniqueId val="{00000001-C5C1-40C6-8008-81E7017A7394}"/>
                </c:ext>
              </c:extLst>
            </c:dLbl>
            <c:dLbl>
              <c:idx val="2"/>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chemeClr val="accent3"/>
                      </a:solidFill>
                      <a:latin typeface="+mn-lt"/>
                      <a:ea typeface="+mn-ea"/>
                      <a:cs typeface="+mn-cs"/>
                    </a:defRPr>
                  </a:pPr>
                  <a:endParaRPr lang="en-US"/>
                </a:p>
              </c:txPr>
              <c:dLblPos val="outEnd"/>
              <c:showLegendKey val="0"/>
              <c:showVal val="0"/>
              <c:showCatName val="1"/>
              <c:showSerName val="0"/>
              <c:showPercent val="0"/>
              <c:showBubbleSize val="0"/>
              <c:extLst>
                <c:ext xmlns:c16="http://schemas.microsoft.com/office/drawing/2014/chart" uri="{C3380CC4-5D6E-409C-BE32-E72D297353CC}">
                  <c16:uniqueId val="{00000003-C5C1-40C6-8008-81E7017A7394}"/>
                </c:ext>
              </c:extLst>
            </c:dLbl>
            <c:dLbl>
              <c:idx val="3"/>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chemeClr val="accent4"/>
                      </a:solidFill>
                      <a:latin typeface="+mn-lt"/>
                      <a:ea typeface="+mn-ea"/>
                      <a:cs typeface="+mn-cs"/>
                    </a:defRPr>
                  </a:pPr>
                  <a:endParaRPr lang="en-US"/>
                </a:p>
              </c:txPr>
              <c:dLblPos val="outEnd"/>
              <c:showLegendKey val="0"/>
              <c:showVal val="0"/>
              <c:showCatName val="1"/>
              <c:showSerName val="0"/>
              <c:showPercent val="0"/>
              <c:showBubbleSize val="0"/>
              <c:extLst>
                <c:ext xmlns:c16="http://schemas.microsoft.com/office/drawing/2014/chart" uri="{C3380CC4-5D6E-409C-BE32-E72D297353CC}">
                  <c16:uniqueId val="{00000004-C5C1-40C6-8008-81E7017A7394}"/>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2"/>
                <c:pt idx="0">
                  <c:v>Primary Road Fund</c:v>
                </c:pt>
                <c:pt idx="1">
                  <c:v>Road Use Tax Fund</c:v>
                </c:pt>
              </c:strCache>
            </c:strRef>
          </c:cat>
          <c:val>
            <c:numRef>
              <c:f>Sheet1!$B$2:$B$5</c:f>
              <c:numCache>
                <c:formatCode>0%</c:formatCode>
                <c:ptCount val="4"/>
                <c:pt idx="0">
                  <c:v>0.86</c:v>
                </c:pt>
                <c:pt idx="1">
                  <c:v>0.14000000000000001</c:v>
                </c:pt>
              </c:numCache>
            </c:numRef>
          </c:val>
          <c:extLst>
            <c:ext xmlns:c16="http://schemas.microsoft.com/office/drawing/2014/chart" uri="{C3380CC4-5D6E-409C-BE32-E72D297353CC}">
              <c16:uniqueId val="{00000000-C5C1-40C6-8008-81E7017A7394}"/>
            </c:ext>
          </c:extLst>
        </c:ser>
        <c:dLbls>
          <c:dLblPos val="outEnd"/>
          <c:showLegendKey val="0"/>
          <c:showVal val="0"/>
          <c:showCatName val="1"/>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Budget</c:v>
                </c:pt>
              </c:strCache>
            </c:strRef>
          </c:tx>
          <c:spPr>
            <a:ln w="6350"/>
            <a:effectLst>
              <a:outerShdw blurRad="63500" sx="102000" sy="102000" algn="ctr" rotWithShape="0">
                <a:prstClr val="black">
                  <a:alpha val="20000"/>
                </a:prstClr>
              </a:outerShdw>
            </a:effectLst>
          </c:spPr>
          <c:dPt>
            <c:idx val="0"/>
            <c:bubble3D val="0"/>
            <c:spPr>
              <a:solidFill>
                <a:schemeClr val="accent3"/>
              </a:solidFill>
              <a:ln w="6350">
                <a:solidFill>
                  <a:schemeClr val="lt1"/>
                </a:solid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F6F6-4C8F-897F-EE896DA0B641}"/>
              </c:ext>
            </c:extLst>
          </c:dPt>
          <c:dPt>
            <c:idx val="1"/>
            <c:bubble3D val="0"/>
            <c:spPr>
              <a:solidFill>
                <a:schemeClr val="accent6">
                  <a:lumMod val="75000"/>
                </a:schemeClr>
              </a:solidFill>
              <a:ln w="6350">
                <a:solidFill>
                  <a:schemeClr val="lt1"/>
                </a:solid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F6F6-4C8F-897F-EE896DA0B641}"/>
              </c:ext>
            </c:extLst>
          </c:dPt>
          <c:dPt>
            <c:idx val="2"/>
            <c:bubble3D val="0"/>
            <c:spPr>
              <a:solidFill>
                <a:schemeClr val="accent5">
                  <a:lumMod val="75000"/>
                </a:schemeClr>
              </a:solidFill>
              <a:ln w="6350">
                <a:solidFill>
                  <a:schemeClr val="lt1"/>
                </a:solid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F6F6-4C8F-897F-EE896DA0B641}"/>
              </c:ext>
            </c:extLst>
          </c:dPt>
          <c:dPt>
            <c:idx val="3"/>
            <c:bubble3D val="0"/>
            <c:spPr>
              <a:solidFill>
                <a:schemeClr val="accent4">
                  <a:lumMod val="75000"/>
                </a:schemeClr>
              </a:solidFill>
              <a:ln w="6350">
                <a:solidFill>
                  <a:schemeClr val="lt1"/>
                </a:solid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7-F6F6-4C8F-897F-EE896DA0B641}"/>
              </c:ext>
            </c:extLst>
          </c:dPt>
          <c:dPt>
            <c:idx val="4"/>
            <c:bubble3D val="0"/>
            <c:spPr>
              <a:solidFill>
                <a:schemeClr val="tx2"/>
              </a:solidFill>
              <a:ln w="6350">
                <a:solidFill>
                  <a:schemeClr val="lt1"/>
                </a:solid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9-F6F6-4C8F-897F-EE896DA0B641}"/>
              </c:ext>
            </c:extLst>
          </c:dPt>
          <c:dPt>
            <c:idx val="5"/>
            <c:bubble3D val="0"/>
            <c:spPr>
              <a:solidFill>
                <a:schemeClr val="accent1">
                  <a:lumMod val="75000"/>
                </a:schemeClr>
              </a:solidFill>
              <a:ln w="6350">
                <a:solidFill>
                  <a:schemeClr val="lt1"/>
                </a:solid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B-F6F6-4C8F-897F-EE896DA0B641}"/>
              </c:ext>
            </c:extLst>
          </c:dPt>
          <c:dPt>
            <c:idx val="6"/>
            <c:bubble3D val="0"/>
            <c:spPr>
              <a:solidFill>
                <a:schemeClr val="accent1">
                  <a:lumMod val="50000"/>
                </a:schemeClr>
              </a:solidFill>
              <a:ln w="6350">
                <a:solidFill>
                  <a:schemeClr val="lt1"/>
                </a:solid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D-F6F6-4C8F-897F-EE896DA0B641}"/>
              </c:ext>
            </c:extLst>
          </c:dPt>
          <c:dPt>
            <c:idx val="7"/>
            <c:bubble3D val="0"/>
            <c:spPr>
              <a:solidFill>
                <a:schemeClr val="accent2">
                  <a:lumMod val="60000"/>
                </a:schemeClr>
              </a:solidFill>
              <a:ln w="6350">
                <a:solidFill>
                  <a:schemeClr val="lt1"/>
                </a:solid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F-F6F6-4C8F-897F-EE896DA0B641}"/>
              </c:ext>
            </c:extLst>
          </c:dPt>
          <c:dLbls>
            <c:dLbl>
              <c:idx val="0"/>
              <c:layout>
                <c:manualLayout>
                  <c:x val="3.0527927430123867E-2"/>
                  <c:y val="0"/>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3">
                          <a:lumMod val="75000"/>
                        </a:schemeClr>
                      </a:solidFill>
                      <a:latin typeface="+mn-lt"/>
                      <a:ea typeface="+mn-ea"/>
                      <a:cs typeface="+mn-cs"/>
                    </a:defRPr>
                  </a:pPr>
                  <a:endParaRPr lang="en-US"/>
                </a:p>
              </c:txPr>
              <c:dLblPos val="bestFi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1-F6F6-4C8F-897F-EE896DA0B641}"/>
                </c:ext>
              </c:extLst>
            </c:dLbl>
            <c:dLbl>
              <c:idx val="1"/>
              <c:layout>
                <c:manualLayout>
                  <c:x val="0.12864062762356715"/>
                  <c:y val="1.8672069361669087E-2"/>
                </c:manualLayout>
              </c:layout>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accent6">
                          <a:lumMod val="75000"/>
                        </a:schemeClr>
                      </a:solidFill>
                      <a:latin typeface="+mn-lt"/>
                      <a:ea typeface="+mn-ea"/>
                      <a:cs typeface="+mn-cs"/>
                    </a:defRPr>
                  </a:pPr>
                  <a:endParaRPr lang="en-US"/>
                </a:p>
              </c:txPr>
              <c:dLblPos val="bestFit"/>
              <c:showLegendKey val="0"/>
              <c:showVal val="1"/>
              <c:showCatName val="1"/>
              <c:showSerName val="0"/>
              <c:showPercent val="1"/>
              <c:showBubbleSize val="0"/>
              <c:separator>
</c:separator>
              <c:extLst>
                <c:ext xmlns:c15="http://schemas.microsoft.com/office/drawing/2012/chart" uri="{CE6537A1-D6FC-4f65-9D91-7224C49458BB}">
                  <c15:layout>
                    <c:manualLayout>
                      <c:w val="0.19394778935461351"/>
                      <c:h val="0.1640113306915067"/>
                    </c:manualLayout>
                  </c15:layout>
                </c:ext>
                <c:ext xmlns:c16="http://schemas.microsoft.com/office/drawing/2014/chart" uri="{C3380CC4-5D6E-409C-BE32-E72D297353CC}">
                  <c16:uniqueId val="{00000003-F6F6-4C8F-897F-EE896DA0B641}"/>
                </c:ext>
              </c:extLst>
            </c:dLbl>
            <c:dLbl>
              <c:idx val="2"/>
              <c:layout>
                <c:manualLayout>
                  <c:x val="6.2629245207985365E-2"/>
                  <c:y val="9.3469789289596011E-2"/>
                </c:manualLayout>
              </c:layout>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accent5">
                          <a:lumMod val="75000"/>
                        </a:schemeClr>
                      </a:solidFill>
                      <a:latin typeface="+mn-lt"/>
                      <a:ea typeface="+mn-ea"/>
                      <a:cs typeface="+mn-cs"/>
                    </a:defRPr>
                  </a:pPr>
                  <a:endParaRPr lang="en-US"/>
                </a:p>
              </c:txPr>
              <c:dLblPos val="bestFit"/>
              <c:showLegendKey val="0"/>
              <c:showVal val="1"/>
              <c:showCatName val="1"/>
              <c:showSerName val="0"/>
              <c:showPercent val="1"/>
              <c:showBubbleSize val="0"/>
              <c:separator>
</c:separator>
              <c:extLst>
                <c:ext xmlns:c15="http://schemas.microsoft.com/office/drawing/2012/chart" uri="{CE6537A1-D6FC-4f65-9D91-7224C49458BB}">
                  <c15:layout>
                    <c:manualLayout>
                      <c:w val="0.26096496460669688"/>
                      <c:h val="0.13456370866941381"/>
                    </c:manualLayout>
                  </c15:layout>
                </c:ext>
                <c:ext xmlns:c16="http://schemas.microsoft.com/office/drawing/2014/chart" uri="{C3380CC4-5D6E-409C-BE32-E72D297353CC}">
                  <c16:uniqueId val="{00000005-F6F6-4C8F-897F-EE896DA0B641}"/>
                </c:ext>
              </c:extLst>
            </c:dLbl>
            <c:dLbl>
              <c:idx val="3"/>
              <c:layout>
                <c:manualLayout>
                  <c:x val="3.921879556722066E-2"/>
                  <c:y val="8.2342935120186228E-2"/>
                </c:manualLayout>
              </c:layout>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accent4">
                          <a:lumMod val="75000"/>
                        </a:schemeClr>
                      </a:solidFill>
                      <a:latin typeface="+mn-lt"/>
                      <a:ea typeface="+mn-ea"/>
                      <a:cs typeface="+mn-cs"/>
                    </a:defRPr>
                  </a:pPr>
                  <a:endParaRPr lang="en-US"/>
                </a:p>
              </c:txPr>
              <c:dLblPos val="bestFit"/>
              <c:showLegendKey val="0"/>
              <c:showVal val="1"/>
              <c:showCatName val="1"/>
              <c:showSerName val="0"/>
              <c:showPercent val="1"/>
              <c:showBubbleSize val="0"/>
              <c:separator>
</c:separator>
              <c:extLst>
                <c:ext xmlns:c15="http://schemas.microsoft.com/office/drawing/2012/chart" uri="{CE6537A1-D6FC-4f65-9D91-7224C49458BB}">
                  <c15:layout>
                    <c:manualLayout>
                      <c:w val="0.21818710999011409"/>
                      <c:h val="0.12767057903021881"/>
                    </c:manualLayout>
                  </c15:layout>
                </c:ext>
                <c:ext xmlns:c16="http://schemas.microsoft.com/office/drawing/2014/chart" uri="{C3380CC4-5D6E-409C-BE32-E72D297353CC}">
                  <c16:uniqueId val="{00000007-F6F6-4C8F-897F-EE896DA0B641}"/>
                </c:ext>
              </c:extLst>
            </c:dLbl>
            <c:dLbl>
              <c:idx val="4"/>
              <c:layout>
                <c:manualLayout>
                  <c:x val="2.8584566133778629E-2"/>
                  <c:y val="-1.4250246653189821E-2"/>
                </c:manualLayout>
              </c:layout>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tx2"/>
                      </a:solidFill>
                      <a:latin typeface="+mn-lt"/>
                      <a:ea typeface="+mn-ea"/>
                      <a:cs typeface="+mn-cs"/>
                    </a:defRPr>
                  </a:pPr>
                  <a:endParaRPr lang="en-US"/>
                </a:p>
              </c:txPr>
              <c:dLblPos val="bestFit"/>
              <c:showLegendKey val="0"/>
              <c:showVal val="1"/>
              <c:showCatName val="1"/>
              <c:showSerName val="0"/>
              <c:showPercent val="1"/>
              <c:showBubbleSize val="0"/>
              <c:separator>
</c:separator>
              <c:extLst>
                <c:ext xmlns:c15="http://schemas.microsoft.com/office/drawing/2012/chart" uri="{CE6537A1-D6FC-4f65-9D91-7224C49458BB}">
                  <c15:layout>
                    <c:manualLayout>
                      <c:w val="0.21783622690469182"/>
                      <c:h val="0.15981450509664824"/>
                    </c:manualLayout>
                  </c15:layout>
                </c:ext>
                <c:ext xmlns:c16="http://schemas.microsoft.com/office/drawing/2014/chart" uri="{C3380CC4-5D6E-409C-BE32-E72D297353CC}">
                  <c16:uniqueId val="{00000009-F6F6-4C8F-897F-EE896DA0B641}"/>
                </c:ext>
              </c:extLst>
            </c:dLbl>
            <c:dLbl>
              <c:idx val="5"/>
              <c:layout>
                <c:manualLayout>
                  <c:x val="0.10925577958058262"/>
                  <c:y val="-5.3800796998080498E-2"/>
                </c:manualLayout>
              </c:layout>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accent1">
                          <a:lumMod val="75000"/>
                        </a:schemeClr>
                      </a:solidFill>
                      <a:latin typeface="+mn-lt"/>
                      <a:ea typeface="+mn-ea"/>
                      <a:cs typeface="+mn-cs"/>
                    </a:defRPr>
                  </a:pPr>
                  <a:endParaRPr lang="en-US"/>
                </a:p>
              </c:txPr>
              <c:dLblPos val="bestFit"/>
              <c:showLegendKey val="0"/>
              <c:showVal val="1"/>
              <c:showCatName val="1"/>
              <c:showSerName val="0"/>
              <c:showPercent val="1"/>
              <c:showBubbleSize val="0"/>
              <c:separator>
</c:separator>
              <c:extLst>
                <c:ext xmlns:c15="http://schemas.microsoft.com/office/drawing/2012/chart" uri="{CE6537A1-D6FC-4f65-9D91-7224C49458BB}">
                  <c15:layout>
                    <c:manualLayout>
                      <c:w val="0.18002940604646636"/>
                      <c:h val="0.16371957911822665"/>
                    </c:manualLayout>
                  </c15:layout>
                </c:ext>
                <c:ext xmlns:c16="http://schemas.microsoft.com/office/drawing/2014/chart" uri="{C3380CC4-5D6E-409C-BE32-E72D297353CC}">
                  <c16:uniqueId val="{0000000B-F6F6-4C8F-897F-EE896DA0B641}"/>
                </c:ext>
              </c:extLst>
            </c:dLbl>
            <c:dLbl>
              <c:idx val="6"/>
              <c:layout>
                <c:manualLayout>
                  <c:x val="0.15864860326802585"/>
                  <c:y val="-0.14659219143181548"/>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D-F6F6-4C8F-897F-EE896DA0B641}"/>
                </c:ext>
              </c:extLst>
            </c:dLbl>
            <c:dLbl>
              <c:idx val="7"/>
              <c:layout>
                <c:manualLayout>
                  <c:x val="-5.0265781171292982E-2"/>
                  <c:y val="3.6225461293944369E-2"/>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2">
                          <a:lumMod val="50000"/>
                        </a:schemeClr>
                      </a:solidFill>
                      <a:latin typeface="+mn-lt"/>
                      <a:ea typeface="+mn-ea"/>
                      <a:cs typeface="+mn-cs"/>
                    </a:defRPr>
                  </a:pPr>
                  <a:endParaRPr lang="en-US"/>
                </a:p>
              </c:txPr>
              <c:dLblPos val="bestFi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F-F6F6-4C8F-897F-EE896DA0B641}"/>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Sheet1!$A$2:$A$9</c:f>
              <c:strCache>
                <c:ptCount val="8"/>
                <c:pt idx="0">
                  <c:v>Special Purpose</c:v>
                </c:pt>
                <c:pt idx="1">
                  <c:v>Capital Projects</c:v>
                </c:pt>
                <c:pt idx="2">
                  <c:v>Administrative Services</c:v>
                </c:pt>
                <c:pt idx="3">
                  <c:v>Information Technology</c:v>
                </c:pt>
                <c:pt idx="4">
                  <c:v>Transportation Development</c:v>
                </c:pt>
                <c:pt idx="5">
                  <c:v>Motor Vehicle</c:v>
                </c:pt>
                <c:pt idx="6">
                  <c:v>Field Operations</c:v>
                </c:pt>
                <c:pt idx="7">
                  <c:v>Systems Operations</c:v>
                </c:pt>
              </c:strCache>
            </c:strRef>
          </c:cat>
          <c:val>
            <c:numRef>
              <c:f>Sheet1!$B$2:$B$9</c:f>
              <c:numCache>
                <c:formatCode>_("$"* #,##0_);_("$"* \(#,##0\);_("$"* "-"??_);_(@_)</c:formatCode>
                <c:ptCount val="8"/>
                <c:pt idx="0">
                  <c:v>28067000</c:v>
                </c:pt>
                <c:pt idx="1">
                  <c:v>14700000</c:v>
                </c:pt>
                <c:pt idx="2">
                  <c:v>23731000</c:v>
                </c:pt>
                <c:pt idx="3">
                  <c:v>26791000</c:v>
                </c:pt>
                <c:pt idx="4">
                  <c:v>50758000</c:v>
                </c:pt>
                <c:pt idx="5">
                  <c:v>28922000</c:v>
                </c:pt>
                <c:pt idx="6">
                  <c:v>194190000</c:v>
                </c:pt>
                <c:pt idx="7">
                  <c:v>48781000</c:v>
                </c:pt>
              </c:numCache>
            </c:numRef>
          </c:val>
          <c:extLst>
            <c:ext xmlns:c16="http://schemas.microsoft.com/office/drawing/2014/chart" uri="{C3380CC4-5D6E-409C-BE32-E72D297353CC}">
              <c16:uniqueId val="{00000010-F6F6-4C8F-897F-EE896DA0B641}"/>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0">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Replacement Age</c:v>
                </c:pt>
              </c:strCache>
            </c:strRef>
          </c:tx>
          <c:spPr>
            <a:ln w="28575" cap="rnd">
              <a:solidFill>
                <a:schemeClr val="accent2">
                  <a:lumMod val="75000"/>
                </a:schemeClr>
              </a:solidFill>
              <a:round/>
            </a:ln>
            <a:effectLst/>
          </c:spPr>
          <c:marker>
            <c:symbol val="none"/>
          </c:marker>
          <c:cat>
            <c:strRef>
              <c:f>Sheet1!$A$2:$A$9</c:f>
              <c:strCache>
                <c:ptCount val="8"/>
                <c:pt idx="0">
                  <c:v>FY'15</c:v>
                </c:pt>
                <c:pt idx="1">
                  <c:v>FY'16</c:v>
                </c:pt>
                <c:pt idx="2">
                  <c:v>FY'17</c:v>
                </c:pt>
                <c:pt idx="3">
                  <c:v>FY'18</c:v>
                </c:pt>
                <c:pt idx="4">
                  <c:v>FY'19</c:v>
                </c:pt>
                <c:pt idx="5">
                  <c:v>FY'20</c:v>
                </c:pt>
                <c:pt idx="6">
                  <c:v>FY'21</c:v>
                </c:pt>
                <c:pt idx="7">
                  <c:v>FY'22</c:v>
                </c:pt>
              </c:strCache>
            </c:strRef>
          </c:cat>
          <c:val>
            <c:numRef>
              <c:f>Sheet1!$B$2:$B$9</c:f>
              <c:numCache>
                <c:formatCode>General</c:formatCode>
                <c:ptCount val="8"/>
                <c:pt idx="0">
                  <c:v>17.399999999999999</c:v>
                </c:pt>
                <c:pt idx="1">
                  <c:v>17.899999999999999</c:v>
                </c:pt>
                <c:pt idx="2">
                  <c:v>18</c:v>
                </c:pt>
                <c:pt idx="3">
                  <c:v>18.100000000000001</c:v>
                </c:pt>
                <c:pt idx="4">
                  <c:v>17.5</c:v>
                </c:pt>
                <c:pt idx="5">
                  <c:v>16.399999999999999</c:v>
                </c:pt>
                <c:pt idx="6">
                  <c:v>15.5</c:v>
                </c:pt>
                <c:pt idx="7">
                  <c:v>14.8</c:v>
                </c:pt>
              </c:numCache>
            </c:numRef>
          </c:val>
          <c:smooth val="0"/>
          <c:extLst>
            <c:ext xmlns:c16="http://schemas.microsoft.com/office/drawing/2014/chart" uri="{C3380CC4-5D6E-409C-BE32-E72D297353CC}">
              <c16:uniqueId val="{00000000-5EF7-45F5-830B-3377A881F7BB}"/>
            </c:ext>
          </c:extLst>
        </c:ser>
        <c:dLbls>
          <c:showLegendKey val="0"/>
          <c:showVal val="0"/>
          <c:showCatName val="0"/>
          <c:showSerName val="0"/>
          <c:showPercent val="0"/>
          <c:showBubbleSize val="0"/>
        </c:dLbls>
        <c:smooth val="0"/>
        <c:axId val="509582672"/>
        <c:axId val="509586936"/>
      </c:lineChart>
      <c:catAx>
        <c:axId val="5095826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crossAx val="509586936"/>
        <c:crosses val="autoZero"/>
        <c:auto val="1"/>
        <c:lblAlgn val="ctr"/>
        <c:lblOffset val="100"/>
        <c:noMultiLvlLbl val="0"/>
      </c:catAx>
      <c:valAx>
        <c:axId val="509586936"/>
        <c:scaling>
          <c:orientation val="minMax"/>
          <c:max val="20"/>
          <c:min val="10"/>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crossAx val="509582672"/>
        <c:crosses val="autoZero"/>
        <c:crossBetween val="between"/>
        <c:majorUnit val="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2032B318-1B21-44F8-B486-C313D8527BE5}" type="datetimeFigureOut">
              <a:rPr lang="en-US" smtClean="0"/>
              <a:t>12/6/2021</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5482899-F876-4DA0-ADED-424C34765311}" type="slidenum">
              <a:rPr lang="en-US" smtClean="0"/>
              <a:t>‹#›</a:t>
            </a:fld>
            <a:endParaRPr lang="en-US"/>
          </a:p>
        </p:txBody>
      </p:sp>
    </p:spTree>
    <p:extLst>
      <p:ext uri="{BB962C8B-B14F-4D97-AF65-F5344CB8AC3E}">
        <p14:creationId xmlns:p14="http://schemas.microsoft.com/office/powerpoint/2010/main" val="2379274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B5FDA158-108B-4599-9FB4-8FBD24C8957F}" type="datetimeFigureOut">
              <a:rPr lang="en-US" smtClean="0"/>
              <a:t>12/6/2021</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0C722E1-AC46-470C-B1B7-BB2626BE49B9}" type="slidenum">
              <a:rPr lang="en-US" smtClean="0"/>
              <a:t>‹#›</a:t>
            </a:fld>
            <a:endParaRPr lang="en-US" dirty="0"/>
          </a:p>
        </p:txBody>
      </p:sp>
    </p:spTree>
    <p:extLst>
      <p:ext uri="{BB962C8B-B14F-4D97-AF65-F5344CB8AC3E}">
        <p14:creationId xmlns:p14="http://schemas.microsoft.com/office/powerpoint/2010/main" val="70591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C722E1-AC46-470C-B1B7-BB2626BE49B9}" type="slidenum">
              <a:rPr lang="en-US" smtClean="0"/>
              <a:t>1</a:t>
            </a:fld>
            <a:endParaRPr lang="en-US" dirty="0"/>
          </a:p>
        </p:txBody>
      </p:sp>
    </p:spTree>
    <p:extLst>
      <p:ext uri="{BB962C8B-B14F-4D97-AF65-F5344CB8AC3E}">
        <p14:creationId xmlns:p14="http://schemas.microsoft.com/office/powerpoint/2010/main" val="24563278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10"/>
          </p:nvPr>
        </p:nvSpPr>
        <p:spPr/>
        <p:txBody>
          <a:bodyPr/>
          <a:lstStyle/>
          <a:p>
            <a:fld id="{B0C722E1-AC46-470C-B1B7-BB2626BE49B9}" type="slidenum">
              <a:rPr lang="en-US" smtClean="0"/>
              <a:t>11</a:t>
            </a:fld>
            <a:endParaRPr lang="en-US" dirty="0"/>
          </a:p>
        </p:txBody>
      </p:sp>
    </p:spTree>
    <p:extLst>
      <p:ext uri="{BB962C8B-B14F-4D97-AF65-F5344CB8AC3E}">
        <p14:creationId xmlns:p14="http://schemas.microsoft.com/office/powerpoint/2010/main" val="4192856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0B4397-20E8-4CA0-A993-4089E7066670}" type="slidenum">
              <a:rPr lang="en-US" smtClean="0"/>
              <a:t>2</a:t>
            </a:fld>
            <a:endParaRPr lang="en-US" dirty="0"/>
          </a:p>
        </p:txBody>
      </p:sp>
    </p:spTree>
    <p:extLst>
      <p:ext uri="{BB962C8B-B14F-4D97-AF65-F5344CB8AC3E}">
        <p14:creationId xmlns:p14="http://schemas.microsoft.com/office/powerpoint/2010/main" val="27144853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C722E1-AC46-470C-B1B7-BB2626BE49B9}" type="slidenum">
              <a:rPr lang="en-US" smtClean="0"/>
              <a:t>3</a:t>
            </a:fld>
            <a:endParaRPr lang="en-US" dirty="0"/>
          </a:p>
        </p:txBody>
      </p:sp>
    </p:spTree>
    <p:extLst>
      <p:ext uri="{BB962C8B-B14F-4D97-AF65-F5344CB8AC3E}">
        <p14:creationId xmlns:p14="http://schemas.microsoft.com/office/powerpoint/2010/main" val="11710105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0C722E1-AC46-470C-B1B7-BB2626BE49B9}" type="slidenum">
              <a:rPr lang="en-US" smtClean="0"/>
              <a:t>4</a:t>
            </a:fld>
            <a:endParaRPr lang="en-US" dirty="0"/>
          </a:p>
        </p:txBody>
      </p:sp>
    </p:spTree>
    <p:extLst>
      <p:ext uri="{BB962C8B-B14F-4D97-AF65-F5344CB8AC3E}">
        <p14:creationId xmlns:p14="http://schemas.microsoft.com/office/powerpoint/2010/main" val="10080108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C722E1-AC46-470C-B1B7-BB2626BE49B9}" type="slidenum">
              <a:rPr lang="en-US" smtClean="0"/>
              <a:t>5</a:t>
            </a:fld>
            <a:endParaRPr lang="en-US" dirty="0"/>
          </a:p>
        </p:txBody>
      </p:sp>
    </p:spTree>
    <p:extLst>
      <p:ext uri="{BB962C8B-B14F-4D97-AF65-F5344CB8AC3E}">
        <p14:creationId xmlns:p14="http://schemas.microsoft.com/office/powerpoint/2010/main" val="21166366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C722E1-AC46-470C-B1B7-BB2626BE49B9}" type="slidenum">
              <a:rPr lang="en-US" smtClean="0"/>
              <a:t>6</a:t>
            </a:fld>
            <a:endParaRPr lang="en-US" dirty="0"/>
          </a:p>
        </p:txBody>
      </p:sp>
    </p:spTree>
    <p:extLst>
      <p:ext uri="{BB962C8B-B14F-4D97-AF65-F5344CB8AC3E}">
        <p14:creationId xmlns:p14="http://schemas.microsoft.com/office/powerpoint/2010/main" val="15751801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C722E1-AC46-470C-B1B7-BB2626BE49B9}" type="slidenum">
              <a:rPr lang="en-US" smtClean="0"/>
              <a:t>7</a:t>
            </a:fld>
            <a:endParaRPr lang="en-US" dirty="0"/>
          </a:p>
        </p:txBody>
      </p:sp>
    </p:spTree>
    <p:extLst>
      <p:ext uri="{BB962C8B-B14F-4D97-AF65-F5344CB8AC3E}">
        <p14:creationId xmlns:p14="http://schemas.microsoft.com/office/powerpoint/2010/main" val="14542745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C722E1-AC46-470C-B1B7-BB2626BE49B9}" type="slidenum">
              <a:rPr lang="en-US" smtClean="0"/>
              <a:t>8</a:t>
            </a:fld>
            <a:endParaRPr lang="en-US" dirty="0"/>
          </a:p>
        </p:txBody>
      </p:sp>
    </p:spTree>
    <p:extLst>
      <p:ext uri="{BB962C8B-B14F-4D97-AF65-F5344CB8AC3E}">
        <p14:creationId xmlns:p14="http://schemas.microsoft.com/office/powerpoint/2010/main" val="7631750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dirty="0"/>
              <a:t>Electronic Records Management System (ERMS) is as software application that supports the secure administration of the entire record lifecycle (creation, use, maintenance, and disposition). The Records Management Section under the management of the Iowa DOT’s </a:t>
            </a:r>
            <a:r>
              <a:rPr lang="en-US" sz="1000" dirty="0"/>
              <a:t>Information Technology Division implemented </a:t>
            </a:r>
            <a:r>
              <a:rPr lang="en-US" sz="1000" dirty="0" err="1"/>
              <a:t>Peraton’s</a:t>
            </a:r>
            <a:r>
              <a:rPr lang="en-US" sz="1000" dirty="0"/>
              <a:t> (formerly Northrop Grumman’s) Electronic Document Management System (EDMS</a:t>
            </a:r>
            <a:r>
              <a:rPr lang="en-US" sz="1050" dirty="0"/>
              <a:t>) solution 21 years ago. Since that time the system has grown to contains over 124 million records compiled from Iowa DOT’s divisions and business units. The anticipated growth rate of this system is 5 million records annually. </a:t>
            </a:r>
          </a:p>
          <a:p>
            <a:endParaRPr lang="en-US" sz="1050" dirty="0"/>
          </a:p>
          <a:p>
            <a:r>
              <a:rPr lang="en-US" sz="1050" dirty="0"/>
              <a:t>The Motor Vehicle Division uses the system extensively to store records related driver licensing and vehicle registration. There are approximately 300 Motor Vehicle Driver License Issuance users at state and county stations throughout Iowa. Approximately 1,200 Motor Vehicle Registration end users at non-DOT county locations throughout the state that have access to registration records and system functionality. ERMS uses a scalable infrastructure with data availability, data protection, and disaster recovery, providing 24/7/365 operations support for the Driver License issuance and retrieval application for Department of Public Safety (DPS) users. The ERMS infrastructure supporting this critical application is aging and needs to have the technology refreshed. </a:t>
            </a:r>
          </a:p>
          <a:p>
            <a:endParaRPr lang="en-US" sz="1050" dirty="0"/>
          </a:p>
          <a:p>
            <a:r>
              <a:rPr lang="en-US" sz="1050" dirty="0"/>
              <a:t>Iowa DOT intends to update the software, supporting infrastructure, code sets and system functionality to bring its Enterprise Content Management (ECM) system to a state‐of‐art level. The update includes improving efficiencies of document and content capture, standardizing input processes and using automation methods for metadata. Improving search tools and GIS integration will also improve access to records, providing greater accessibility to information. The new ECM has available connectors for enterprise systems currently in place such as: </a:t>
            </a:r>
            <a:r>
              <a:rPr lang="en-US" sz="1050" dirty="0" err="1"/>
              <a:t>WorkDay</a:t>
            </a:r>
            <a:r>
              <a:rPr lang="en-US" sz="1050" dirty="0"/>
              <a:t>, </a:t>
            </a:r>
            <a:r>
              <a:rPr lang="en-US" sz="1050" dirty="0" err="1"/>
              <a:t>Aurigo</a:t>
            </a:r>
            <a:r>
              <a:rPr lang="en-US" sz="1050" dirty="0"/>
              <a:t>, Microsoft O365 and ESRI GIS applications. These supported connectors are not available in the current system. Leveraging these features will greatly reduce the custom coding required to integrate the new ECM to business systems. The aged infrastructure will be refreshed using current technology and security methods to improve efficiencies for capturing, storing, and sharing documents for DOT and its stakeholders. </a:t>
            </a:r>
          </a:p>
          <a:p>
            <a:r>
              <a:rPr lang="en-US" sz="1050" dirty="0"/>
              <a:t>Schedule of prices for 3-year implementation-Enterprise </a:t>
            </a:r>
          </a:p>
        </p:txBody>
      </p:sp>
      <p:sp>
        <p:nvSpPr>
          <p:cNvPr id="4" name="Slide Number Placeholder 3"/>
          <p:cNvSpPr>
            <a:spLocks noGrp="1"/>
          </p:cNvSpPr>
          <p:nvPr>
            <p:ph type="sldNum" sz="quarter" idx="5"/>
          </p:nvPr>
        </p:nvSpPr>
        <p:spPr/>
        <p:txBody>
          <a:bodyPr/>
          <a:lstStyle/>
          <a:p>
            <a:fld id="{B0C722E1-AC46-470C-B1B7-BB2626BE49B9}" type="slidenum">
              <a:rPr lang="en-US" smtClean="0"/>
              <a:t>10</a:t>
            </a:fld>
            <a:endParaRPr lang="en-US" dirty="0"/>
          </a:p>
        </p:txBody>
      </p:sp>
    </p:spTree>
    <p:extLst>
      <p:ext uri="{BB962C8B-B14F-4D97-AF65-F5344CB8AC3E}">
        <p14:creationId xmlns:p14="http://schemas.microsoft.com/office/powerpoint/2010/main" val="14868616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ster">
    <p:spTree>
      <p:nvGrpSpPr>
        <p:cNvPr id="1" name=""/>
        <p:cNvGrpSpPr/>
        <p:nvPr/>
      </p:nvGrpSpPr>
      <p:grpSpPr>
        <a:xfrm>
          <a:off x="0" y="0"/>
          <a:ext cx="0" cy="0"/>
          <a:chOff x="0" y="0"/>
          <a:chExt cx="0" cy="0"/>
        </a:xfrm>
      </p:grpSpPr>
      <p:sp>
        <p:nvSpPr>
          <p:cNvPr id="8" name="Slide Number Placeholder 5"/>
          <p:cNvSpPr>
            <a:spLocks noGrp="1"/>
          </p:cNvSpPr>
          <p:nvPr>
            <p:ph type="sldNum" sz="quarter" idx="4"/>
          </p:nvPr>
        </p:nvSpPr>
        <p:spPr>
          <a:xfrm>
            <a:off x="8763000" y="6591299"/>
            <a:ext cx="2133600" cy="365125"/>
          </a:xfrm>
          <a:prstGeom prst="rect">
            <a:avLst/>
          </a:prstGeom>
        </p:spPr>
        <p:txBody>
          <a:bodyPr/>
          <a:lstStyle>
            <a:lvl1pPr>
              <a:defRPr sz="1100">
                <a:solidFill>
                  <a:schemeClr val="accent3"/>
                </a:solidFill>
                <a:latin typeface="Myriad Pro" panose="020B0503030403020204" pitchFamily="34" charset="0"/>
              </a:defRPr>
            </a:lvl1pPr>
          </a:lstStyle>
          <a:p>
            <a:fld id="{9B44124D-C471-46D2-803A-34C78BE64E2A}" type="slidenum">
              <a:rPr lang="en-US" smtClean="0"/>
              <a:pPr/>
              <a:t>‹#›</a:t>
            </a:fld>
            <a:endParaRPr lang="en-US" dirty="0"/>
          </a:p>
        </p:txBody>
      </p:sp>
    </p:spTree>
    <p:extLst>
      <p:ext uri="{BB962C8B-B14F-4D97-AF65-F5344CB8AC3E}">
        <p14:creationId xmlns:p14="http://schemas.microsoft.com/office/powerpoint/2010/main" val="2687510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bg1">
            <a:lumMod val="95000"/>
          </a:schemeClr>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8763000" y="6581775"/>
            <a:ext cx="400050" cy="809625"/>
          </a:xfrm>
          <a:prstGeom prst="rect">
            <a:avLst/>
          </a:prstGeom>
        </p:spPr>
        <p:txBody>
          <a:bodyPr/>
          <a:lstStyle>
            <a:lvl1pPr>
              <a:defRPr sz="1100">
                <a:solidFill>
                  <a:schemeClr val="accent3"/>
                </a:solidFill>
              </a:defRPr>
            </a:lvl1pPr>
          </a:lstStyle>
          <a:p>
            <a:fld id="{23271184-C17D-4E1C-AD3F-981E142E535C}" type="slidenum">
              <a:rPr lang="en-US" smtClean="0"/>
              <a:pPr/>
              <a:t>‹#›</a:t>
            </a:fld>
            <a:endParaRPr lang="en-US" dirty="0"/>
          </a:p>
        </p:txBody>
      </p:sp>
    </p:spTree>
    <p:extLst>
      <p:ext uri="{BB962C8B-B14F-4D97-AF65-F5344CB8AC3E}">
        <p14:creationId xmlns:p14="http://schemas.microsoft.com/office/powerpoint/2010/main" val="1233497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763000" y="6581775"/>
            <a:ext cx="381000" cy="365125"/>
          </a:xfrm>
          <a:prstGeom prst="rect">
            <a:avLst/>
          </a:prstGeom>
        </p:spPr>
        <p:txBody>
          <a:bodyPr/>
          <a:lstStyle>
            <a:lvl1pPr>
              <a:defRPr sz="1100">
                <a:solidFill>
                  <a:schemeClr val="accent3"/>
                </a:solidFill>
              </a:defRPr>
            </a:lvl1pPr>
          </a:lstStyle>
          <a:p>
            <a:fld id="{9B44124D-C471-46D2-803A-34C78BE64E2A}" type="slidenum">
              <a:rPr lang="en-US" smtClean="0"/>
              <a:pPr/>
              <a:t>‹#›</a:t>
            </a:fld>
            <a:endParaRPr lang="en-US" dirty="0"/>
          </a:p>
        </p:txBody>
      </p:sp>
    </p:spTree>
    <p:extLst>
      <p:ext uri="{BB962C8B-B14F-4D97-AF65-F5344CB8AC3E}">
        <p14:creationId xmlns:p14="http://schemas.microsoft.com/office/powerpoint/2010/main" val="275701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763000" y="6581775"/>
            <a:ext cx="381000" cy="365125"/>
          </a:xfrm>
          <a:prstGeom prst="rect">
            <a:avLst/>
          </a:prstGeom>
        </p:spPr>
        <p:txBody>
          <a:bodyPr/>
          <a:lstStyle>
            <a:lvl1pPr>
              <a:defRPr sz="1100">
                <a:solidFill>
                  <a:schemeClr val="accent3"/>
                </a:solidFill>
              </a:defRPr>
            </a:lvl1pPr>
          </a:lstStyle>
          <a:p>
            <a:fld id="{9B44124D-C471-46D2-803A-34C78BE64E2A}" type="slidenum">
              <a:rPr lang="en-US" smtClean="0"/>
              <a:pPr/>
              <a:t>‹#›</a:t>
            </a:fld>
            <a:endParaRPr lang="en-US" dirty="0"/>
          </a:p>
        </p:txBody>
      </p:sp>
    </p:spTree>
    <p:extLst>
      <p:ext uri="{BB962C8B-B14F-4D97-AF65-F5344CB8AC3E}">
        <p14:creationId xmlns:p14="http://schemas.microsoft.com/office/powerpoint/2010/main" val="639361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52653874-7456-40F1-B588-ACC0E3A0DE49}"/>
              </a:ext>
            </a:extLst>
          </p:cNvPr>
          <p:cNvSpPr/>
          <p:nvPr userDrawn="1"/>
        </p:nvSpPr>
        <p:spPr>
          <a:xfrm>
            <a:off x="0" y="357919"/>
            <a:ext cx="792088" cy="45719"/>
          </a:xfrm>
          <a:prstGeom prst="rect">
            <a:avLst/>
          </a:prstGeom>
          <a:solidFill>
            <a:srgbClr val="7F2629"/>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prstClr val="white"/>
              </a:solidFill>
              <a:effectLst/>
              <a:uLnTx/>
              <a:uFillTx/>
              <a:latin typeface="Calibri"/>
              <a:ea typeface="+mn-ea"/>
              <a:cs typeface="+mn-cs"/>
            </a:endParaRPr>
          </a:p>
        </p:txBody>
      </p:sp>
      <p:pic>
        <p:nvPicPr>
          <p:cNvPr id="18" name="Picture 17">
            <a:extLst>
              <a:ext uri="{FF2B5EF4-FFF2-40B4-BE49-F238E27FC236}">
                <a16:creationId xmlns:a16="http://schemas.microsoft.com/office/drawing/2014/main" id="{6F68F0DB-6C46-47A9-918E-3BBA8C8AC7C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05600" y="186083"/>
            <a:ext cx="1926340" cy="533401"/>
          </a:xfrm>
          <a:prstGeom prst="rect">
            <a:avLst/>
          </a:prstGeom>
        </p:spPr>
      </p:pic>
      <p:sp>
        <p:nvSpPr>
          <p:cNvPr id="19" name="Rectangle 18">
            <a:extLst>
              <a:ext uri="{FF2B5EF4-FFF2-40B4-BE49-F238E27FC236}">
                <a16:creationId xmlns:a16="http://schemas.microsoft.com/office/drawing/2014/main" id="{1334456C-8BDC-4559-B2E6-FCD08B061F1A}"/>
              </a:ext>
            </a:extLst>
          </p:cNvPr>
          <p:cNvSpPr/>
          <p:nvPr userDrawn="1"/>
        </p:nvSpPr>
        <p:spPr>
          <a:xfrm>
            <a:off x="0" y="429925"/>
            <a:ext cx="792088" cy="45719"/>
          </a:xfrm>
          <a:prstGeom prst="rect">
            <a:avLst/>
          </a:prstGeom>
          <a:solidFill>
            <a:srgbClr val="E7E6E6"/>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prstClr val="white"/>
              </a:solidFill>
              <a:effectLst/>
              <a:uLnTx/>
              <a:uFillTx/>
              <a:latin typeface="Calibri"/>
              <a:ea typeface="+mn-ea"/>
              <a:cs typeface="+mn-cs"/>
            </a:endParaRPr>
          </a:p>
        </p:txBody>
      </p:sp>
      <p:sp>
        <p:nvSpPr>
          <p:cNvPr id="20" name="Rectangle 19">
            <a:extLst>
              <a:ext uri="{FF2B5EF4-FFF2-40B4-BE49-F238E27FC236}">
                <a16:creationId xmlns:a16="http://schemas.microsoft.com/office/drawing/2014/main" id="{BA2C80CA-7B28-409B-987A-3FAAB77CB532}"/>
              </a:ext>
            </a:extLst>
          </p:cNvPr>
          <p:cNvSpPr/>
          <p:nvPr userDrawn="1"/>
        </p:nvSpPr>
        <p:spPr>
          <a:xfrm>
            <a:off x="0" y="501935"/>
            <a:ext cx="792088" cy="45719"/>
          </a:xfrm>
          <a:prstGeom prst="rect">
            <a:avLst/>
          </a:prstGeom>
          <a:solidFill>
            <a:srgbClr val="54565A"/>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prstClr val="white"/>
              </a:solidFill>
              <a:effectLst/>
              <a:uLnTx/>
              <a:uFillTx/>
              <a:latin typeface="Calibri"/>
              <a:ea typeface="+mn-ea"/>
              <a:cs typeface="+mn-cs"/>
            </a:endParaRPr>
          </a:p>
        </p:txBody>
      </p:sp>
      <p:sp>
        <p:nvSpPr>
          <p:cNvPr id="24" name="Title 23">
            <a:extLst>
              <a:ext uri="{FF2B5EF4-FFF2-40B4-BE49-F238E27FC236}">
                <a16:creationId xmlns:a16="http://schemas.microsoft.com/office/drawing/2014/main" id="{51947C9B-B3F0-40F1-AAEC-7CF4973A93B7}"/>
              </a:ext>
            </a:extLst>
          </p:cNvPr>
          <p:cNvSpPr>
            <a:spLocks noGrp="1"/>
          </p:cNvSpPr>
          <p:nvPr>
            <p:ph type="title" hasCustomPrompt="1"/>
          </p:nvPr>
        </p:nvSpPr>
        <p:spPr>
          <a:xfrm>
            <a:off x="576072" y="1308951"/>
            <a:ext cx="7886700" cy="1325563"/>
          </a:xfrm>
          <a:prstGeom prst="rect">
            <a:avLst/>
          </a:prstGeom>
        </p:spPr>
        <p:txBody>
          <a:bodyPr/>
          <a:lstStyle>
            <a:lvl1pPr>
              <a:defRPr kumimoji="0" lang="en-US" sz="2600" b="1" i="0" u="none" strike="noStrike" kern="1200" cap="none" spc="70" normalizeH="0" baseline="0" dirty="0">
                <a:ln>
                  <a:noFill/>
                </a:ln>
                <a:solidFill>
                  <a:srgbClr val="7F2629"/>
                </a:solidFill>
                <a:effectLst/>
                <a:uLnTx/>
                <a:uFillTx/>
                <a:latin typeface="PT Sans" panose="020B0503020203020204" pitchFamily="34" charset="0"/>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dirty="0"/>
              <a:t>CLICK TO EDIT MASTER TITLE STYLE</a:t>
            </a:r>
          </a:p>
        </p:txBody>
      </p:sp>
      <p:sp>
        <p:nvSpPr>
          <p:cNvPr id="26" name="Text Placeholder 25">
            <a:extLst>
              <a:ext uri="{FF2B5EF4-FFF2-40B4-BE49-F238E27FC236}">
                <a16:creationId xmlns:a16="http://schemas.microsoft.com/office/drawing/2014/main" id="{1200CED9-DD7A-4A60-B642-87565C566249}"/>
              </a:ext>
            </a:extLst>
          </p:cNvPr>
          <p:cNvSpPr>
            <a:spLocks noGrp="1"/>
          </p:cNvSpPr>
          <p:nvPr>
            <p:ph type="body" sz="quarter" idx="10"/>
          </p:nvPr>
        </p:nvSpPr>
        <p:spPr>
          <a:xfrm>
            <a:off x="576072" y="2133600"/>
            <a:ext cx="7886700" cy="3186145"/>
          </a:xfrm>
          <a:prstGeom prst="rect">
            <a:avLst/>
          </a:prstGeom>
        </p:spPr>
        <p:txBody>
          <a:bodyPr/>
          <a:lstStyle>
            <a:lvl1pPr marR="0" algn="l" defTabSz="914400" rtl="0" eaLnBrk="1" fontAlgn="auto" latinLnBrk="0" hangingPunct="1">
              <a:lnSpc>
                <a:spcPct val="100000"/>
              </a:lnSpc>
              <a:spcBef>
                <a:spcPct val="20000"/>
              </a:spcBef>
              <a:spcAft>
                <a:spcPts val="900"/>
              </a:spcAft>
              <a:buClrTx/>
              <a:buSzTx/>
              <a:buFont typeface="Arial" panose="020B0604020202020204" pitchFamily="34" charset="0"/>
              <a:tabLst/>
              <a:defRPr kumimoji="0" lang="en-US" sz="1950" b="1" i="0" u="none" strike="noStrike" kern="1200" cap="none" spc="0" normalizeH="0" baseline="0" dirty="0" smtClean="0">
                <a:ln>
                  <a:noFill/>
                </a:ln>
                <a:solidFill>
                  <a:srgbClr val="54565A"/>
                </a:solidFill>
                <a:effectLst/>
                <a:uLnTx/>
                <a:uFillTx/>
                <a:latin typeface="PT Sans" panose="020B0503020203020204" pitchFamily="34" charset="0"/>
                <a:ea typeface="+mn-ea"/>
                <a:cs typeface="+mn-cs"/>
              </a:defRPr>
            </a:lvl1pPr>
            <a:lvl2pPr marR="0" algn="l" defTabSz="914400" rtl="0" eaLnBrk="1" fontAlgn="auto" latinLnBrk="0" hangingPunct="1">
              <a:lnSpc>
                <a:spcPct val="100000"/>
              </a:lnSpc>
              <a:spcBef>
                <a:spcPct val="20000"/>
              </a:spcBef>
              <a:spcAft>
                <a:spcPts val="900"/>
              </a:spcAft>
              <a:buClrTx/>
              <a:buSzTx/>
              <a:buFont typeface="Arial" panose="020B0604020202020204" pitchFamily="34" charset="0"/>
              <a:tabLst/>
              <a:defRPr kumimoji="0" lang="en-US" sz="1950" b="0" i="0" u="none" strike="noStrike" kern="1200" cap="none" spc="0" normalizeH="0" baseline="0" dirty="0" smtClean="0">
                <a:ln>
                  <a:noFill/>
                </a:ln>
                <a:solidFill>
                  <a:srgbClr val="54565A"/>
                </a:solidFill>
                <a:effectLst/>
                <a:uLnTx/>
                <a:uFillTx/>
                <a:latin typeface="PT Sans" panose="020B0503020203020204" pitchFamily="34" charset="0"/>
                <a:ea typeface="+mn-ea"/>
                <a:cs typeface="+mn-cs"/>
              </a:defRPr>
            </a:lvl2pPr>
            <a:lvl3pPr marR="0" algn="l" defTabSz="914400" rtl="0" eaLnBrk="1" fontAlgn="auto" latinLnBrk="0" hangingPunct="1">
              <a:lnSpc>
                <a:spcPct val="100000"/>
              </a:lnSpc>
              <a:spcBef>
                <a:spcPct val="20000"/>
              </a:spcBef>
              <a:spcAft>
                <a:spcPts val="900"/>
              </a:spcAft>
              <a:buClrTx/>
              <a:buSzTx/>
              <a:buFont typeface="Arial" panose="020B0604020202020204" pitchFamily="34" charset="0"/>
              <a:tabLst/>
              <a:defRPr kumimoji="0" lang="en-US" sz="1950" b="0" i="0" u="none" strike="noStrike" kern="1200" cap="none" spc="0" normalizeH="0" baseline="0" dirty="0" smtClean="0">
                <a:ln>
                  <a:noFill/>
                </a:ln>
                <a:solidFill>
                  <a:srgbClr val="54565A"/>
                </a:solidFill>
                <a:effectLst/>
                <a:uLnTx/>
                <a:uFillTx/>
                <a:latin typeface="PT Sans" panose="020B0503020203020204" pitchFamily="34" charset="0"/>
                <a:ea typeface="+mn-ea"/>
                <a:cs typeface="+mn-cs"/>
              </a:defRPr>
            </a:lvl3pPr>
            <a:lvl4pPr marR="0" algn="l" defTabSz="914400" rtl="0" eaLnBrk="1" fontAlgn="auto" latinLnBrk="0" hangingPunct="1">
              <a:lnSpc>
                <a:spcPct val="100000"/>
              </a:lnSpc>
              <a:spcBef>
                <a:spcPct val="20000"/>
              </a:spcBef>
              <a:spcAft>
                <a:spcPts val="900"/>
              </a:spcAft>
              <a:buClrTx/>
              <a:buSzTx/>
              <a:buFont typeface="Arial" panose="020B0604020202020204" pitchFamily="34" charset="0"/>
              <a:tabLst/>
              <a:defRPr kumimoji="0" lang="en-US" sz="1950" b="0" i="0" u="none" strike="noStrike" kern="1200" cap="none" spc="0" normalizeH="0" baseline="0" dirty="0" smtClean="0">
                <a:ln>
                  <a:noFill/>
                </a:ln>
                <a:solidFill>
                  <a:srgbClr val="54565A"/>
                </a:solidFill>
                <a:effectLst/>
                <a:uLnTx/>
                <a:uFillTx/>
                <a:latin typeface="PT Sans" panose="020B0503020203020204" pitchFamily="34" charset="0"/>
                <a:ea typeface="+mn-ea"/>
                <a:cs typeface="+mn-cs"/>
              </a:defRPr>
            </a:lvl4pPr>
            <a:lvl5pPr marR="0" algn="l" defTabSz="914400" rtl="0" eaLnBrk="1" fontAlgn="auto" latinLnBrk="0" hangingPunct="1">
              <a:lnSpc>
                <a:spcPct val="100000"/>
              </a:lnSpc>
              <a:spcBef>
                <a:spcPct val="20000"/>
              </a:spcBef>
              <a:spcAft>
                <a:spcPts val="900"/>
              </a:spcAft>
              <a:buClrTx/>
              <a:buSzTx/>
              <a:buFont typeface="Arial" panose="020B0604020202020204" pitchFamily="34" charset="0"/>
              <a:tabLst/>
              <a:defRPr kumimoji="0" lang="en-US" sz="1950" b="0" i="0" u="none" strike="noStrike" kern="1200" cap="none" spc="0" normalizeH="0" baseline="0" dirty="0">
                <a:ln>
                  <a:noFill/>
                </a:ln>
                <a:solidFill>
                  <a:srgbClr val="54565A"/>
                </a:solidFill>
                <a:effectLst/>
                <a:uLnTx/>
                <a:uFillTx/>
                <a:latin typeface="PT Sans" panose="020B0503020203020204" pitchFamily="34" charset="0"/>
                <a:ea typeface="+mn-ea"/>
                <a:cs typeface="+mn-cs"/>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extBox 1">
            <a:extLst>
              <a:ext uri="{FF2B5EF4-FFF2-40B4-BE49-F238E27FC236}">
                <a16:creationId xmlns:a16="http://schemas.microsoft.com/office/drawing/2014/main" id="{9BA5FFA0-71A7-4935-91F0-1CB388814C0B}"/>
              </a:ext>
            </a:extLst>
          </p:cNvPr>
          <p:cNvSpPr txBox="1"/>
          <p:nvPr userDrawn="1"/>
        </p:nvSpPr>
        <p:spPr>
          <a:xfrm>
            <a:off x="8708140" y="6596390"/>
            <a:ext cx="435860" cy="261610"/>
          </a:xfrm>
          <a:prstGeom prst="rect">
            <a:avLst/>
          </a:prstGeom>
          <a:noFill/>
        </p:spPr>
        <p:txBody>
          <a:bodyPr wrap="square" rtlCol="0">
            <a:spAutoFit/>
          </a:bodyPr>
          <a:lstStyle/>
          <a:p>
            <a:pPr algn="r"/>
            <a:fld id="{02983C1B-3087-4707-BB2A-7020E7ACA681}" type="slidenum">
              <a:rPr lang="en-US" sz="1100" smtClean="0">
                <a:solidFill>
                  <a:schemeClr val="accent3"/>
                </a:solidFill>
                <a:latin typeface="Myriad Pro" panose="020B0503030403020204" pitchFamily="34" charset="0"/>
              </a:rPr>
              <a:pPr algn="r"/>
              <a:t>‹#›</a:t>
            </a:fld>
            <a:endParaRPr lang="en-US" sz="1400" dirty="0">
              <a:solidFill>
                <a:schemeClr val="accent3"/>
              </a:solidFill>
              <a:latin typeface="Myriad Pro" panose="020B0503030403020204" pitchFamily="34" charset="0"/>
            </a:endParaRPr>
          </a:p>
        </p:txBody>
      </p:sp>
    </p:spTree>
    <p:extLst>
      <p:ext uri="{BB962C8B-B14F-4D97-AF65-F5344CB8AC3E}">
        <p14:creationId xmlns:p14="http://schemas.microsoft.com/office/powerpoint/2010/main" val="935294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master">
    <p:spTree>
      <p:nvGrpSpPr>
        <p:cNvPr id="1" name=""/>
        <p:cNvGrpSpPr/>
        <p:nvPr/>
      </p:nvGrpSpPr>
      <p:grpSpPr>
        <a:xfrm>
          <a:off x="0" y="0"/>
          <a:ext cx="0" cy="0"/>
          <a:chOff x="0" y="0"/>
          <a:chExt cx="0" cy="0"/>
        </a:xfrm>
      </p:grpSpPr>
      <p:sp>
        <p:nvSpPr>
          <p:cNvPr id="7" name="Footer Placeholder 4"/>
          <p:cNvSpPr>
            <a:spLocks noGrp="1"/>
          </p:cNvSpPr>
          <p:nvPr>
            <p:ph type="ftr" sz="quarter" idx="3"/>
          </p:nvPr>
        </p:nvSpPr>
        <p:spPr>
          <a:xfrm>
            <a:off x="3124200" y="6553200"/>
            <a:ext cx="2895600" cy="441325"/>
          </a:xfrm>
          <a:prstGeom prst="rect">
            <a:avLst/>
          </a:prstGeom>
        </p:spPr>
        <p:txBody>
          <a:bodyPr/>
          <a:lstStyle>
            <a:lvl1pPr algn="ctr">
              <a:defRPr sz="1400">
                <a:solidFill>
                  <a:schemeClr val="bg1"/>
                </a:solidFill>
                <a:latin typeface="Myriad Pro" panose="020B0503030403020204" pitchFamily="34" charset="0"/>
              </a:defRPr>
            </a:lvl1pPr>
          </a:lstStyle>
          <a:p>
            <a:endParaRPr lang="en-US" dirty="0"/>
          </a:p>
        </p:txBody>
      </p:sp>
      <p:sp>
        <p:nvSpPr>
          <p:cNvPr id="8" name="Slide Number Placeholder 5"/>
          <p:cNvSpPr>
            <a:spLocks noGrp="1"/>
          </p:cNvSpPr>
          <p:nvPr>
            <p:ph type="sldNum" sz="quarter" idx="4"/>
          </p:nvPr>
        </p:nvSpPr>
        <p:spPr>
          <a:xfrm>
            <a:off x="8763000" y="6591299"/>
            <a:ext cx="2133600" cy="365125"/>
          </a:xfrm>
          <a:prstGeom prst="rect">
            <a:avLst/>
          </a:prstGeom>
        </p:spPr>
        <p:txBody>
          <a:bodyPr/>
          <a:lstStyle>
            <a:lvl1pPr>
              <a:defRPr sz="1200">
                <a:solidFill>
                  <a:schemeClr val="bg1"/>
                </a:solidFill>
                <a:latin typeface="Myriad Pro" panose="020B0503030403020204" pitchFamily="34" charset="0"/>
              </a:defRPr>
            </a:lvl1pPr>
          </a:lstStyle>
          <a:p>
            <a:fld id="{9B44124D-C471-46D2-803A-34C78BE64E2A}" type="slidenum">
              <a:rPr lang="en-US" smtClean="0"/>
              <a:pPr/>
              <a:t>‹#›</a:t>
            </a:fld>
            <a:endParaRPr lang="en-US" dirty="0"/>
          </a:p>
        </p:txBody>
      </p:sp>
    </p:spTree>
    <p:extLst>
      <p:ext uri="{BB962C8B-B14F-4D97-AF65-F5344CB8AC3E}">
        <p14:creationId xmlns:p14="http://schemas.microsoft.com/office/powerpoint/2010/main" val="3900268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3200400" y="6545262"/>
            <a:ext cx="2895600" cy="441325"/>
          </a:xfrm>
          <a:prstGeom prst="rect">
            <a:avLst/>
          </a:prstGeom>
        </p:spPr>
        <p:txBody>
          <a:bodyPr/>
          <a:lstStyle>
            <a:lvl1pPr>
              <a:defRPr>
                <a:solidFill>
                  <a:schemeClr val="bg1"/>
                </a:solidFill>
                <a:latin typeface="Myriad Pro" panose="020B0503030403020204" pitchFamily="34" charset="0"/>
              </a:defRPr>
            </a:lvl1pPr>
          </a:lstStyle>
          <a:p>
            <a:endParaRPr lang="en-US" dirty="0"/>
          </a:p>
        </p:txBody>
      </p:sp>
      <p:sp>
        <p:nvSpPr>
          <p:cNvPr id="6" name="Slide Number Placeholder 5"/>
          <p:cNvSpPr>
            <a:spLocks noGrp="1"/>
          </p:cNvSpPr>
          <p:nvPr>
            <p:ph type="sldNum" sz="quarter" idx="12"/>
          </p:nvPr>
        </p:nvSpPr>
        <p:spPr>
          <a:xfrm>
            <a:off x="8763000" y="6581775"/>
            <a:ext cx="400050" cy="809625"/>
          </a:xfrm>
          <a:prstGeom prst="rect">
            <a:avLst/>
          </a:prstGeom>
        </p:spPr>
        <p:txBody>
          <a:bodyPr/>
          <a:lstStyle>
            <a:lvl1pPr>
              <a:defRPr>
                <a:solidFill>
                  <a:schemeClr val="bg1"/>
                </a:solidFill>
              </a:defRPr>
            </a:lvl1pPr>
          </a:lstStyle>
          <a:p>
            <a:fld id="{9B44124D-C471-46D2-803A-34C78BE64E2A}" type="slidenum">
              <a:rPr lang="en-US" smtClean="0"/>
              <a:pPr/>
              <a:t>‹#›</a:t>
            </a:fld>
            <a:endParaRPr lang="en-US" dirty="0"/>
          </a:p>
        </p:txBody>
      </p:sp>
    </p:spTree>
    <p:extLst>
      <p:ext uri="{BB962C8B-B14F-4D97-AF65-F5344CB8AC3E}">
        <p14:creationId xmlns:p14="http://schemas.microsoft.com/office/powerpoint/2010/main" val="3441053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763000" y="6581775"/>
            <a:ext cx="381000" cy="365125"/>
          </a:xfrm>
          <a:prstGeom prst="rect">
            <a:avLst/>
          </a:prstGeom>
        </p:spPr>
        <p:txBody>
          <a:bodyPr/>
          <a:lstStyle/>
          <a:p>
            <a:fld id="{9B44124D-C471-46D2-803A-34C78BE64E2A}" type="slidenum">
              <a:rPr lang="en-US" smtClean="0"/>
              <a:t>‹#›</a:t>
            </a:fld>
            <a:endParaRPr lang="en-US" dirty="0"/>
          </a:p>
        </p:txBody>
      </p:sp>
      <p:sp>
        <p:nvSpPr>
          <p:cNvPr id="6" name="Footer Placeholder 4"/>
          <p:cNvSpPr>
            <a:spLocks noGrp="1"/>
          </p:cNvSpPr>
          <p:nvPr>
            <p:ph type="ftr" sz="quarter" idx="11"/>
          </p:nvPr>
        </p:nvSpPr>
        <p:spPr>
          <a:xfrm>
            <a:off x="3200400" y="6545262"/>
            <a:ext cx="2895600" cy="441325"/>
          </a:xfrm>
          <a:prstGeom prst="rect">
            <a:avLst/>
          </a:prstGeom>
        </p:spPr>
        <p:txBody>
          <a:bodyPr/>
          <a:lstStyle>
            <a:lvl1pPr>
              <a:defRPr>
                <a:solidFill>
                  <a:schemeClr val="bg1"/>
                </a:solidFill>
                <a:latin typeface="Myriad Pro" panose="020B0503030403020204" pitchFamily="34" charset="0"/>
              </a:defRPr>
            </a:lvl1pPr>
          </a:lstStyle>
          <a:p>
            <a:endParaRPr lang="en-US" dirty="0"/>
          </a:p>
        </p:txBody>
      </p:sp>
    </p:spTree>
    <p:extLst>
      <p:ext uri="{BB962C8B-B14F-4D97-AF65-F5344CB8AC3E}">
        <p14:creationId xmlns:p14="http://schemas.microsoft.com/office/powerpoint/2010/main" val="287874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763000" y="6581775"/>
            <a:ext cx="381000" cy="365125"/>
          </a:xfrm>
          <a:prstGeom prst="rect">
            <a:avLst/>
          </a:prstGeom>
        </p:spPr>
        <p:txBody>
          <a:bodyPr/>
          <a:lstStyle/>
          <a:p>
            <a:fld id="{9B44124D-C471-46D2-803A-34C78BE64E2A}" type="slidenum">
              <a:rPr lang="en-US" smtClean="0"/>
              <a:t>‹#›</a:t>
            </a:fld>
            <a:endParaRPr lang="en-US" dirty="0"/>
          </a:p>
        </p:txBody>
      </p:sp>
      <p:sp>
        <p:nvSpPr>
          <p:cNvPr id="6" name="Footer Placeholder 4"/>
          <p:cNvSpPr>
            <a:spLocks noGrp="1"/>
          </p:cNvSpPr>
          <p:nvPr>
            <p:ph type="ftr" sz="quarter" idx="11"/>
          </p:nvPr>
        </p:nvSpPr>
        <p:spPr>
          <a:xfrm>
            <a:off x="3200400" y="6545262"/>
            <a:ext cx="2895600" cy="441325"/>
          </a:xfrm>
          <a:prstGeom prst="rect">
            <a:avLst/>
          </a:prstGeom>
        </p:spPr>
        <p:txBody>
          <a:bodyPr/>
          <a:lstStyle>
            <a:lvl1pPr>
              <a:defRPr>
                <a:solidFill>
                  <a:schemeClr val="bg1"/>
                </a:solidFill>
                <a:latin typeface="Myriad Pro" panose="020B0503030403020204" pitchFamily="34" charset="0"/>
              </a:defRPr>
            </a:lvl1pPr>
          </a:lstStyle>
          <a:p>
            <a:endParaRPr lang="en-US" dirty="0"/>
          </a:p>
        </p:txBody>
      </p:sp>
    </p:spTree>
    <p:extLst>
      <p:ext uri="{BB962C8B-B14F-4D97-AF65-F5344CB8AC3E}">
        <p14:creationId xmlns:p14="http://schemas.microsoft.com/office/powerpoint/2010/main" val="2547547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8" name="Slide Number Placeholder 5"/>
          <p:cNvSpPr>
            <a:spLocks noGrp="1"/>
          </p:cNvSpPr>
          <p:nvPr>
            <p:ph type="sldNum" sz="quarter" idx="4"/>
          </p:nvPr>
        </p:nvSpPr>
        <p:spPr>
          <a:xfrm>
            <a:off x="8763000" y="6591299"/>
            <a:ext cx="2133600" cy="365125"/>
          </a:xfrm>
          <a:prstGeom prst="rect">
            <a:avLst/>
          </a:prstGeom>
        </p:spPr>
        <p:txBody>
          <a:bodyPr/>
          <a:lstStyle>
            <a:lvl1pPr>
              <a:defRPr sz="1200">
                <a:solidFill>
                  <a:srgbClr val="55565A"/>
                </a:solidFill>
                <a:latin typeface="Myriad Pro" panose="020B0503030403020204" pitchFamily="34" charset="0"/>
              </a:defRPr>
            </a:lvl1pPr>
          </a:lstStyle>
          <a:p>
            <a:fld id="{9B44124D-C471-46D2-803A-34C78BE64E2A}" type="slidenum">
              <a:rPr lang="en-US" smtClean="0"/>
              <a:pPr/>
              <a:t>‹#›</a:t>
            </a:fld>
            <a:endParaRPr lang="en-US" dirty="0"/>
          </a:p>
        </p:txBody>
      </p:sp>
      <p:sp>
        <p:nvSpPr>
          <p:cNvPr id="4" name="TextBox 3">
            <a:extLst>
              <a:ext uri="{FF2B5EF4-FFF2-40B4-BE49-F238E27FC236}">
                <a16:creationId xmlns:a16="http://schemas.microsoft.com/office/drawing/2014/main" id="{DAC09B62-5C5F-4D9A-B493-247FA2104EF8}"/>
              </a:ext>
            </a:extLst>
          </p:cNvPr>
          <p:cNvSpPr txBox="1"/>
          <p:nvPr userDrawn="1"/>
        </p:nvSpPr>
        <p:spPr>
          <a:xfrm>
            <a:off x="833437" y="337388"/>
            <a:ext cx="4424363"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000" spc="50" baseline="0" dirty="0">
                <a:solidFill>
                  <a:srgbClr val="55565A"/>
                </a:solidFill>
                <a:latin typeface="+mj-lt"/>
                <a:cs typeface="Arial" panose="020B0604020202020204" pitchFamily="34" charset="0"/>
              </a:rPr>
              <a:t>COMMISSION BUDGET PRESENTATION  |  December 14, 2</a:t>
            </a:r>
            <a:r>
              <a:rPr lang="en-US" sz="1200" dirty="0">
                <a:solidFill>
                  <a:srgbClr val="55565A"/>
                </a:solidFill>
                <a:latin typeface="+mj-lt"/>
              </a:rPr>
              <a:t>021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000" spc="50" baseline="0" dirty="0">
              <a:solidFill>
                <a:srgbClr val="54565A"/>
              </a:solidFill>
              <a:latin typeface="+mj-lt"/>
              <a:cs typeface="Arial" panose="020B0604020202020204" pitchFamily="34" charset="0"/>
            </a:endParaRPr>
          </a:p>
        </p:txBody>
      </p:sp>
      <p:sp>
        <p:nvSpPr>
          <p:cNvPr id="5" name="Rectangle 4">
            <a:extLst>
              <a:ext uri="{FF2B5EF4-FFF2-40B4-BE49-F238E27FC236}">
                <a16:creationId xmlns:a16="http://schemas.microsoft.com/office/drawing/2014/main" id="{48A72246-39CF-4168-872A-7C48F75B3254}"/>
              </a:ext>
            </a:extLst>
          </p:cNvPr>
          <p:cNvSpPr/>
          <p:nvPr userDrawn="1"/>
        </p:nvSpPr>
        <p:spPr>
          <a:xfrm>
            <a:off x="0" y="357919"/>
            <a:ext cx="792088" cy="45719"/>
          </a:xfrm>
          <a:prstGeom prst="rect">
            <a:avLst/>
          </a:prstGeom>
          <a:solidFill>
            <a:srgbClr val="7F2629"/>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prstClr val="white"/>
              </a:solidFill>
              <a:effectLst/>
              <a:uLnTx/>
              <a:uFillTx/>
              <a:latin typeface="Calibri"/>
              <a:ea typeface="+mn-ea"/>
              <a:cs typeface="+mn-cs"/>
            </a:endParaRPr>
          </a:p>
        </p:txBody>
      </p:sp>
      <p:sp>
        <p:nvSpPr>
          <p:cNvPr id="9" name="Rectangle 8">
            <a:extLst>
              <a:ext uri="{FF2B5EF4-FFF2-40B4-BE49-F238E27FC236}">
                <a16:creationId xmlns:a16="http://schemas.microsoft.com/office/drawing/2014/main" id="{27B27C8A-0943-42C6-924D-4651F0435F75}"/>
              </a:ext>
            </a:extLst>
          </p:cNvPr>
          <p:cNvSpPr/>
          <p:nvPr userDrawn="1"/>
        </p:nvSpPr>
        <p:spPr>
          <a:xfrm>
            <a:off x="0" y="429925"/>
            <a:ext cx="792088" cy="45719"/>
          </a:xfrm>
          <a:prstGeom prst="rect">
            <a:avLst/>
          </a:prstGeom>
          <a:solidFill>
            <a:srgbClr val="E7E6E6"/>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prstClr val="white"/>
              </a:solidFill>
              <a:effectLst/>
              <a:uLnTx/>
              <a:uFillTx/>
              <a:latin typeface="Calibri"/>
              <a:ea typeface="+mn-ea"/>
              <a:cs typeface="+mn-cs"/>
            </a:endParaRPr>
          </a:p>
        </p:txBody>
      </p:sp>
      <p:sp>
        <p:nvSpPr>
          <p:cNvPr id="10" name="Rectangle 9">
            <a:extLst>
              <a:ext uri="{FF2B5EF4-FFF2-40B4-BE49-F238E27FC236}">
                <a16:creationId xmlns:a16="http://schemas.microsoft.com/office/drawing/2014/main" id="{36A5A3BF-898D-4810-B913-214005695AAE}"/>
              </a:ext>
            </a:extLst>
          </p:cNvPr>
          <p:cNvSpPr/>
          <p:nvPr userDrawn="1"/>
        </p:nvSpPr>
        <p:spPr>
          <a:xfrm>
            <a:off x="0" y="501935"/>
            <a:ext cx="792088" cy="45719"/>
          </a:xfrm>
          <a:prstGeom prst="rect">
            <a:avLst/>
          </a:prstGeom>
          <a:solidFill>
            <a:srgbClr val="54565A"/>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prstClr val="white"/>
              </a:solidFill>
              <a:effectLst/>
              <a:uLnTx/>
              <a:uFillTx/>
              <a:latin typeface="Calibri"/>
              <a:ea typeface="+mn-ea"/>
              <a:cs typeface="+mn-cs"/>
            </a:endParaRPr>
          </a:p>
        </p:txBody>
      </p:sp>
      <p:sp>
        <p:nvSpPr>
          <p:cNvPr id="2" name="Text Placeholder 1">
            <a:extLst>
              <a:ext uri="{FF2B5EF4-FFF2-40B4-BE49-F238E27FC236}">
                <a16:creationId xmlns:a16="http://schemas.microsoft.com/office/drawing/2014/main" id="{70DF9D77-823C-4317-801A-52BD0C8FA53E}"/>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descr="A picture containing text&#10;&#10;Description automatically generated">
            <a:extLst>
              <a:ext uri="{FF2B5EF4-FFF2-40B4-BE49-F238E27FC236}">
                <a16:creationId xmlns:a16="http://schemas.microsoft.com/office/drawing/2014/main" id="{084DEE4D-F872-4C77-85C6-FAFBA2BA064C}"/>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6754807" y="247362"/>
            <a:ext cx="2008193" cy="365126"/>
          </a:xfrm>
          <a:prstGeom prst="rect">
            <a:avLst/>
          </a:prstGeom>
        </p:spPr>
      </p:pic>
    </p:spTree>
    <p:extLst>
      <p:ext uri="{BB962C8B-B14F-4D97-AF65-F5344CB8AC3E}">
        <p14:creationId xmlns:p14="http://schemas.microsoft.com/office/powerpoint/2010/main" val="4143106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 id="2147483655" r:id="rId4"/>
    <p:sldLayoutId id="2147483673" r:id="rId5"/>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lum/>
          </a:blip>
          <a:srcRect/>
          <a:stretch>
            <a:fillRect t="-2000" b="-2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89689358"/>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70000"/>
            <a:lum/>
          </a:blip>
          <a:srcRect/>
          <a:stretch>
            <a:fillRect t="-2000" b="-2000"/>
          </a:stretch>
        </a:blipFill>
        <a:effectLst/>
      </p:bgPr>
    </p:bg>
    <p:spTree>
      <p:nvGrpSpPr>
        <p:cNvPr id="1" name=""/>
        <p:cNvGrpSpPr/>
        <p:nvPr/>
      </p:nvGrpSpPr>
      <p:grpSpPr>
        <a:xfrm>
          <a:off x="0" y="0"/>
          <a:ext cx="0" cy="0"/>
          <a:chOff x="0" y="0"/>
          <a:chExt cx="0" cy="0"/>
        </a:xfrm>
      </p:grpSpPr>
      <p:sp>
        <p:nvSpPr>
          <p:cNvPr id="3" name="TextBox 2"/>
          <p:cNvSpPr txBox="1"/>
          <p:nvPr/>
        </p:nvSpPr>
        <p:spPr>
          <a:xfrm>
            <a:off x="0" y="645186"/>
            <a:ext cx="9134764" cy="1600438"/>
          </a:xfrm>
          <a:prstGeom prst="rect">
            <a:avLst/>
          </a:prstGeom>
          <a:noFill/>
        </p:spPr>
        <p:txBody>
          <a:bodyPr wrap="square" rtlCol="0">
            <a:spAutoFit/>
          </a:bodyPr>
          <a:lstStyle/>
          <a:p>
            <a:pPr algn="ctr"/>
            <a:r>
              <a:rPr lang="en-US" sz="3400" spc="200" dirty="0">
                <a:solidFill>
                  <a:srgbClr val="800000"/>
                </a:solidFill>
                <a:latin typeface="Myriad Pro" panose="020B0503030403020204" pitchFamily="34" charset="0"/>
              </a:rPr>
              <a:t>COMMISSION</a:t>
            </a:r>
          </a:p>
          <a:p>
            <a:pPr algn="ctr"/>
            <a:r>
              <a:rPr lang="en-US" sz="3400" b="1" dirty="0">
                <a:solidFill>
                  <a:srgbClr val="800000"/>
                </a:solidFill>
                <a:latin typeface="Myriad Pro" panose="020B0503030403020204" pitchFamily="34" charset="0"/>
              </a:rPr>
              <a:t>BUDGET PRESENTATION</a:t>
            </a:r>
          </a:p>
          <a:p>
            <a:pPr algn="ctr"/>
            <a:r>
              <a:rPr lang="en-US" sz="2800" dirty="0">
                <a:solidFill>
                  <a:srgbClr val="800000"/>
                </a:solidFill>
                <a:latin typeface="Myriad Pro Light" panose="020B0403030403020204" pitchFamily="34" charset="0"/>
              </a:rPr>
              <a:t>FY 2023</a:t>
            </a:r>
          </a:p>
        </p:txBody>
      </p:sp>
      <p:grpSp>
        <p:nvGrpSpPr>
          <p:cNvPr id="2" name="Group 1">
            <a:extLst>
              <a:ext uri="{FF2B5EF4-FFF2-40B4-BE49-F238E27FC236}">
                <a16:creationId xmlns:a16="http://schemas.microsoft.com/office/drawing/2014/main" id="{D3B13FA9-0F39-4F25-8EC3-2E4D471199F7}"/>
              </a:ext>
            </a:extLst>
          </p:cNvPr>
          <p:cNvGrpSpPr/>
          <p:nvPr/>
        </p:nvGrpSpPr>
        <p:grpSpPr>
          <a:xfrm>
            <a:off x="533403" y="2876034"/>
            <a:ext cx="8447727" cy="2470184"/>
            <a:chOff x="381000" y="3092416"/>
            <a:chExt cx="8447727" cy="2470184"/>
          </a:xfrm>
        </p:grpSpPr>
        <p:grpSp>
          <p:nvGrpSpPr>
            <p:cNvPr id="25" name="Group 24"/>
            <p:cNvGrpSpPr/>
            <p:nvPr/>
          </p:nvGrpSpPr>
          <p:grpSpPr>
            <a:xfrm>
              <a:off x="1714500" y="3111982"/>
              <a:ext cx="5562600" cy="2450618"/>
              <a:chOff x="1714500" y="3111982"/>
              <a:chExt cx="5562600" cy="2450618"/>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39467" y="3111982"/>
                <a:ext cx="1970733" cy="1612418"/>
              </a:xfrm>
              <a:prstGeom prst="rect">
                <a:avLst/>
              </a:prstGeom>
            </p:spPr>
          </p:pic>
          <p:sp>
            <p:nvSpPr>
              <p:cNvPr id="7" name="TextBox 6"/>
              <p:cNvSpPr txBox="1"/>
              <p:nvPr/>
            </p:nvSpPr>
            <p:spPr>
              <a:xfrm>
                <a:off x="1714500" y="4916269"/>
                <a:ext cx="5562600" cy="646331"/>
              </a:xfrm>
              <a:prstGeom prst="rect">
                <a:avLst/>
              </a:prstGeom>
              <a:noFill/>
            </p:spPr>
            <p:txBody>
              <a:bodyPr wrap="square" rtlCol="0">
                <a:spAutoFit/>
              </a:bodyPr>
              <a:lstStyle/>
              <a:p>
                <a:pPr algn="ctr"/>
                <a:r>
                  <a:rPr lang="en-US" sz="1600" spc="150" dirty="0">
                    <a:latin typeface="Eurostar Regular Extended" panose="020B0507020202060204" pitchFamily="34" charset="0"/>
                  </a:rPr>
                  <a:t>IOWA DEPARTMENT OF</a:t>
                </a:r>
              </a:p>
              <a:p>
                <a:pPr algn="ctr"/>
                <a:r>
                  <a:rPr lang="en-US" sz="2000" b="1" spc="200" dirty="0">
                    <a:solidFill>
                      <a:srgbClr val="800000"/>
                    </a:solidFill>
                    <a:latin typeface="Eurostar Black Extended" panose="020B0900020202060204" pitchFamily="34" charset="0"/>
                  </a:rPr>
                  <a:t>TRANSPORTATION</a:t>
                </a:r>
                <a:endParaRPr lang="en-US" b="1" spc="200" dirty="0">
                  <a:solidFill>
                    <a:srgbClr val="800000"/>
                  </a:solidFill>
                  <a:latin typeface="Eurostar Black Extended" panose="020B0900020202060204" pitchFamily="34" charset="0"/>
                </a:endParaRPr>
              </a:p>
            </p:txBody>
          </p:sp>
        </p:grpSp>
        <p:cxnSp>
          <p:nvCxnSpPr>
            <p:cNvPr id="9" name="Straight Connector 8"/>
            <p:cNvCxnSpPr/>
            <p:nvPr/>
          </p:nvCxnSpPr>
          <p:spPr>
            <a:xfrm>
              <a:off x="2438400" y="3581400"/>
              <a:ext cx="0" cy="1905000"/>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pSp>
          <p:nvGrpSpPr>
            <p:cNvPr id="24" name="Group 23"/>
            <p:cNvGrpSpPr/>
            <p:nvPr/>
          </p:nvGrpSpPr>
          <p:grpSpPr>
            <a:xfrm>
              <a:off x="381000" y="3111982"/>
              <a:ext cx="1981200" cy="2166729"/>
              <a:chOff x="381000" y="3111982"/>
              <a:chExt cx="1981200" cy="2166729"/>
            </a:xfrm>
          </p:grpSpPr>
          <p:sp>
            <p:nvSpPr>
              <p:cNvPr id="15" name="TextBox 14"/>
              <p:cNvSpPr txBox="1"/>
              <p:nvPr/>
            </p:nvSpPr>
            <p:spPr>
              <a:xfrm>
                <a:off x="381000" y="3111982"/>
                <a:ext cx="1894526" cy="1015663"/>
              </a:xfrm>
              <a:prstGeom prst="rect">
                <a:avLst/>
              </a:prstGeom>
              <a:noFill/>
            </p:spPr>
            <p:txBody>
              <a:bodyPr wrap="square" rtlCol="0">
                <a:spAutoFit/>
              </a:bodyPr>
              <a:lstStyle/>
              <a:p>
                <a:r>
                  <a:rPr lang="en-US" sz="2000" dirty="0">
                    <a:latin typeface="Eurostar Regular Extended" panose="020B0507020202060204" pitchFamily="34" charset="0"/>
                  </a:rPr>
                  <a:t>OUR</a:t>
                </a:r>
              </a:p>
              <a:p>
                <a:r>
                  <a:rPr lang="en-US" sz="2000" dirty="0">
                    <a:latin typeface="Eurostar Black Extended" panose="020B0900020202060204" pitchFamily="34" charset="0"/>
                  </a:rPr>
                  <a:t>CORE FOCUS</a:t>
                </a:r>
              </a:p>
            </p:txBody>
          </p:sp>
          <p:sp>
            <p:nvSpPr>
              <p:cNvPr id="16" name="TextBox 15"/>
              <p:cNvSpPr txBox="1"/>
              <p:nvPr/>
            </p:nvSpPr>
            <p:spPr>
              <a:xfrm>
                <a:off x="381000" y="4227141"/>
                <a:ext cx="1981200" cy="1051570"/>
              </a:xfrm>
              <a:prstGeom prst="rect">
                <a:avLst/>
              </a:prstGeom>
              <a:noFill/>
            </p:spPr>
            <p:txBody>
              <a:bodyPr wrap="square" rtlCol="0">
                <a:spAutoFit/>
              </a:bodyPr>
              <a:lstStyle/>
              <a:p>
                <a:pPr>
                  <a:spcAft>
                    <a:spcPts val="500"/>
                  </a:spcAft>
                </a:pPr>
                <a:r>
                  <a:rPr lang="en-US" b="1" dirty="0">
                    <a:latin typeface="Myriad Pro" panose="020B0503030403020204" pitchFamily="34" charset="0"/>
                  </a:rPr>
                  <a:t>Making Lives </a:t>
                </a:r>
              </a:p>
              <a:p>
                <a:pPr>
                  <a:spcAft>
                    <a:spcPts val="500"/>
                  </a:spcAft>
                </a:pPr>
                <a:r>
                  <a:rPr lang="en-US" b="1" dirty="0">
                    <a:latin typeface="Myriad Pro" panose="020B0503030403020204" pitchFamily="34" charset="0"/>
                  </a:rPr>
                  <a:t>Better Through</a:t>
                </a:r>
              </a:p>
              <a:p>
                <a:pPr>
                  <a:spcAft>
                    <a:spcPts val="500"/>
                  </a:spcAft>
                </a:pPr>
                <a:r>
                  <a:rPr lang="en-US" b="1" dirty="0">
                    <a:latin typeface="Myriad Pro" panose="020B0503030403020204" pitchFamily="34" charset="0"/>
                  </a:rPr>
                  <a:t>Transportation</a:t>
                </a:r>
                <a:endParaRPr lang="en-US" sz="2000" dirty="0">
                  <a:latin typeface="Myriad Pro" panose="020B0503030403020204" pitchFamily="34" charset="0"/>
                </a:endParaRPr>
              </a:p>
            </p:txBody>
          </p:sp>
        </p:grpSp>
        <p:grpSp>
          <p:nvGrpSpPr>
            <p:cNvPr id="23" name="Group 22"/>
            <p:cNvGrpSpPr/>
            <p:nvPr/>
          </p:nvGrpSpPr>
          <p:grpSpPr>
            <a:xfrm>
              <a:off x="6857997" y="3092416"/>
              <a:ext cx="1970730" cy="2365831"/>
              <a:chOff x="6857997" y="3092416"/>
              <a:chExt cx="1970730" cy="2365831"/>
            </a:xfrm>
          </p:grpSpPr>
          <p:sp>
            <p:nvSpPr>
              <p:cNvPr id="18" name="TextBox 17"/>
              <p:cNvSpPr txBox="1"/>
              <p:nvPr/>
            </p:nvSpPr>
            <p:spPr>
              <a:xfrm>
                <a:off x="6857997" y="3092416"/>
                <a:ext cx="1970730" cy="1015663"/>
              </a:xfrm>
              <a:prstGeom prst="rect">
                <a:avLst/>
              </a:prstGeom>
              <a:noFill/>
            </p:spPr>
            <p:txBody>
              <a:bodyPr wrap="square" rtlCol="0">
                <a:spAutoFit/>
              </a:bodyPr>
              <a:lstStyle/>
              <a:p>
                <a:r>
                  <a:rPr lang="en-US" sz="2000" dirty="0">
                    <a:latin typeface="Eurostar Regular Extended" panose="020B0507020202060204" pitchFamily="34" charset="0"/>
                  </a:rPr>
                  <a:t>OUR</a:t>
                </a:r>
              </a:p>
              <a:p>
                <a:r>
                  <a:rPr lang="en-US" sz="2000" spc="-20" dirty="0">
                    <a:latin typeface="Eurostar Black Extended" panose="020B0900020202060204" pitchFamily="34" charset="0"/>
                  </a:rPr>
                  <a:t>10-YEAR TARGET</a:t>
                </a:r>
              </a:p>
            </p:txBody>
          </p:sp>
          <p:sp>
            <p:nvSpPr>
              <p:cNvPr id="20" name="TextBox 19"/>
              <p:cNvSpPr txBox="1"/>
              <p:nvPr/>
            </p:nvSpPr>
            <p:spPr>
              <a:xfrm>
                <a:off x="6858000" y="4227141"/>
                <a:ext cx="1600194" cy="1231106"/>
              </a:xfrm>
              <a:prstGeom prst="rect">
                <a:avLst/>
              </a:prstGeom>
              <a:noFill/>
            </p:spPr>
            <p:txBody>
              <a:bodyPr wrap="square" rtlCol="0">
                <a:spAutoFit/>
              </a:bodyPr>
              <a:lstStyle/>
              <a:p>
                <a:pPr>
                  <a:spcAft>
                    <a:spcPts val="1200"/>
                  </a:spcAft>
                </a:pPr>
                <a:r>
                  <a:rPr lang="en-US" b="1" dirty="0">
                    <a:latin typeface="Myriad Pro" panose="020B0503030403020204" pitchFamily="34" charset="0"/>
                  </a:rPr>
                  <a:t>Safest</a:t>
                </a:r>
              </a:p>
              <a:p>
                <a:pPr>
                  <a:spcAft>
                    <a:spcPts val="1200"/>
                  </a:spcAft>
                </a:pPr>
                <a:r>
                  <a:rPr lang="en-US" b="1" dirty="0">
                    <a:latin typeface="Myriad Pro" panose="020B0503030403020204" pitchFamily="34" charset="0"/>
                  </a:rPr>
                  <a:t>Smartest</a:t>
                </a:r>
              </a:p>
              <a:p>
                <a:pPr>
                  <a:spcAft>
                    <a:spcPts val="1200"/>
                  </a:spcAft>
                </a:pPr>
                <a:r>
                  <a:rPr lang="en-US" b="1" dirty="0">
                    <a:latin typeface="Myriad Pro" panose="020B0503030403020204" pitchFamily="34" charset="0"/>
                  </a:rPr>
                  <a:t>Made to Last</a:t>
                </a:r>
                <a:endParaRPr lang="en-US" dirty="0">
                  <a:latin typeface="Myriad Pro" panose="020B0503030403020204" pitchFamily="34" charset="0"/>
                </a:endParaRPr>
              </a:p>
            </p:txBody>
          </p:sp>
        </p:grpSp>
        <p:cxnSp>
          <p:nvCxnSpPr>
            <p:cNvPr id="22" name="Straight Connector 21"/>
            <p:cNvCxnSpPr/>
            <p:nvPr/>
          </p:nvCxnSpPr>
          <p:spPr>
            <a:xfrm>
              <a:off x="6629400" y="3581400"/>
              <a:ext cx="0" cy="1905000"/>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pSp>
      <p:sp>
        <p:nvSpPr>
          <p:cNvPr id="14" name="Footer Placeholder 13"/>
          <p:cNvSpPr>
            <a:spLocks noGrp="1"/>
          </p:cNvSpPr>
          <p:nvPr>
            <p:ph type="ftr" sz="quarter" idx="11"/>
          </p:nvPr>
        </p:nvSpPr>
        <p:spPr>
          <a:xfrm>
            <a:off x="3124200" y="6319123"/>
            <a:ext cx="2895600" cy="441325"/>
          </a:xfrm>
        </p:spPr>
        <p:txBody>
          <a:bodyPr/>
          <a:lstStyle/>
          <a:p>
            <a:pPr algn="ctr"/>
            <a:r>
              <a:rPr lang="en-US" spc="100" dirty="0">
                <a:solidFill>
                  <a:schemeClr val="tx1"/>
                </a:solidFill>
                <a:latin typeface="+mn-lt"/>
              </a:rPr>
              <a:t>DECEMBER 14, 2021</a:t>
            </a:r>
          </a:p>
        </p:txBody>
      </p:sp>
    </p:spTree>
    <p:extLst>
      <p:ext uri="{BB962C8B-B14F-4D97-AF65-F5344CB8AC3E}">
        <p14:creationId xmlns:p14="http://schemas.microsoft.com/office/powerpoint/2010/main" val="32707179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901EBD4-2CB1-46A8-B256-E4CB23D0CAA5}"/>
              </a:ext>
            </a:extLst>
          </p:cNvPr>
          <p:cNvSpPr/>
          <p:nvPr/>
        </p:nvSpPr>
        <p:spPr>
          <a:xfrm>
            <a:off x="495302" y="3248055"/>
            <a:ext cx="3390897" cy="3123188"/>
          </a:xfrm>
          <a:prstGeom prst="rect">
            <a:avLst/>
          </a:prstGeom>
          <a:solidFill>
            <a:schemeClr val="accent5">
              <a:lumMod val="50000"/>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63606073-84F3-4798-8249-9669AB8954AF}"/>
              </a:ext>
            </a:extLst>
          </p:cNvPr>
          <p:cNvSpPr/>
          <p:nvPr/>
        </p:nvSpPr>
        <p:spPr>
          <a:xfrm>
            <a:off x="3962398" y="3248056"/>
            <a:ext cx="4952995" cy="3123188"/>
          </a:xfrm>
          <a:prstGeom prst="rect">
            <a:avLst/>
          </a:prstGeom>
          <a:solidFill>
            <a:schemeClr val="accent6">
              <a:lumMod val="75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51534F0D-FF96-473A-8FD5-37E23CBD8F2E}"/>
              </a:ext>
            </a:extLst>
          </p:cNvPr>
          <p:cNvSpPr>
            <a:spLocks noGrp="1"/>
          </p:cNvSpPr>
          <p:nvPr>
            <p:ph type="sldNum" sz="quarter" idx="12"/>
          </p:nvPr>
        </p:nvSpPr>
        <p:spPr/>
        <p:txBody>
          <a:bodyPr/>
          <a:lstStyle/>
          <a:p>
            <a:r>
              <a:rPr lang="en-US" dirty="0"/>
              <a:t>10</a:t>
            </a:r>
          </a:p>
        </p:txBody>
      </p:sp>
      <p:sp>
        <p:nvSpPr>
          <p:cNvPr id="4" name="TextBox 3">
            <a:extLst>
              <a:ext uri="{FF2B5EF4-FFF2-40B4-BE49-F238E27FC236}">
                <a16:creationId xmlns:a16="http://schemas.microsoft.com/office/drawing/2014/main" id="{9666D952-89E7-4F95-9A6D-5C467328A9B2}"/>
              </a:ext>
            </a:extLst>
          </p:cNvPr>
          <p:cNvSpPr txBox="1"/>
          <p:nvPr/>
        </p:nvSpPr>
        <p:spPr>
          <a:xfrm>
            <a:off x="423332" y="1229380"/>
            <a:ext cx="8739718" cy="954107"/>
          </a:xfrm>
          <a:prstGeom prst="rect">
            <a:avLst/>
          </a:prstGeom>
          <a:noFill/>
        </p:spPr>
        <p:txBody>
          <a:bodyPr wrap="square" rtlCol="0">
            <a:spAutoFit/>
          </a:bodyPr>
          <a:lstStyle/>
          <a:p>
            <a:r>
              <a:rPr lang="en-US" sz="2800" b="1" spc="80" dirty="0">
                <a:solidFill>
                  <a:srgbClr val="800000"/>
                </a:solidFill>
                <a:latin typeface="+mj-lt"/>
              </a:rPr>
              <a:t>BUDGET CAPITAL</a:t>
            </a:r>
          </a:p>
          <a:p>
            <a:r>
              <a:rPr lang="en-US" sz="2800" spc="80" dirty="0">
                <a:solidFill>
                  <a:srgbClr val="800000"/>
                </a:solidFill>
                <a:latin typeface="+mj-lt"/>
              </a:rPr>
              <a:t>ELECTRONIC RECORDS MANAGEMENT SYSTEM (ERMS)</a:t>
            </a:r>
            <a:endParaRPr lang="en-US" sz="1200" dirty="0">
              <a:solidFill>
                <a:srgbClr val="54565A"/>
              </a:solidFill>
              <a:latin typeface="+mj-lt"/>
            </a:endParaRPr>
          </a:p>
        </p:txBody>
      </p:sp>
      <p:sp>
        <p:nvSpPr>
          <p:cNvPr id="6" name="Rectangle 5">
            <a:extLst>
              <a:ext uri="{FF2B5EF4-FFF2-40B4-BE49-F238E27FC236}">
                <a16:creationId xmlns:a16="http://schemas.microsoft.com/office/drawing/2014/main" id="{C9761273-1EEC-40FE-A8B4-0F8EE5B44A26}"/>
              </a:ext>
            </a:extLst>
          </p:cNvPr>
          <p:cNvSpPr/>
          <p:nvPr/>
        </p:nvSpPr>
        <p:spPr>
          <a:xfrm>
            <a:off x="423332" y="2305614"/>
            <a:ext cx="8351389" cy="723275"/>
          </a:xfrm>
          <a:prstGeom prst="rect">
            <a:avLst/>
          </a:prstGeom>
        </p:spPr>
        <p:txBody>
          <a:bodyPr wrap="square">
            <a:spAutoFit/>
          </a:bodyPr>
          <a:lstStyle/>
          <a:p>
            <a:pPr>
              <a:spcAft>
                <a:spcPts val="600"/>
              </a:spcAft>
            </a:pPr>
            <a:r>
              <a:rPr lang="en-US" b="1" dirty="0">
                <a:solidFill>
                  <a:schemeClr val="tx2"/>
                </a:solidFill>
                <a:latin typeface="+mj-lt"/>
              </a:rPr>
              <a:t>PROJECT: </a:t>
            </a:r>
            <a:r>
              <a:rPr lang="en-US" dirty="0">
                <a:solidFill>
                  <a:schemeClr val="tx1">
                    <a:lumMod val="50000"/>
                  </a:schemeClr>
                </a:solidFill>
                <a:latin typeface="+mj-lt"/>
              </a:rPr>
              <a:t>Replace Electronic Records Management System </a:t>
            </a:r>
          </a:p>
          <a:p>
            <a:pPr>
              <a:spcAft>
                <a:spcPts val="600"/>
              </a:spcAft>
            </a:pPr>
            <a:r>
              <a:rPr lang="en-US" b="1" dirty="0">
                <a:solidFill>
                  <a:schemeClr val="tx2"/>
                </a:solidFill>
                <a:latin typeface="+mj-lt"/>
              </a:rPr>
              <a:t>SPECIAL PURPOSE ADJUSTMENT: </a:t>
            </a:r>
            <a:r>
              <a:rPr lang="en-US" dirty="0">
                <a:solidFill>
                  <a:schemeClr val="tx1">
                    <a:lumMod val="50000"/>
                  </a:schemeClr>
                </a:solidFill>
                <a:latin typeface="+mj-lt"/>
              </a:rPr>
              <a:t>$3,500,000 </a:t>
            </a:r>
          </a:p>
        </p:txBody>
      </p:sp>
      <p:sp>
        <p:nvSpPr>
          <p:cNvPr id="12" name="Rectangle 11">
            <a:extLst>
              <a:ext uri="{FF2B5EF4-FFF2-40B4-BE49-F238E27FC236}">
                <a16:creationId xmlns:a16="http://schemas.microsoft.com/office/drawing/2014/main" id="{733C8322-9063-41B7-A2C5-501910254E00}"/>
              </a:ext>
            </a:extLst>
          </p:cNvPr>
          <p:cNvSpPr/>
          <p:nvPr/>
        </p:nvSpPr>
        <p:spPr>
          <a:xfrm>
            <a:off x="4038600" y="3262298"/>
            <a:ext cx="3752850" cy="400110"/>
          </a:xfrm>
          <a:prstGeom prst="rect">
            <a:avLst/>
          </a:prstGeom>
        </p:spPr>
        <p:txBody>
          <a:bodyPr wrap="square">
            <a:spAutoFit/>
          </a:bodyPr>
          <a:lstStyle/>
          <a:p>
            <a:pPr>
              <a:spcAft>
                <a:spcPts val="600"/>
              </a:spcAft>
            </a:pPr>
            <a:r>
              <a:rPr lang="en-US" sz="2000" b="1" dirty="0">
                <a:solidFill>
                  <a:schemeClr val="accent6">
                    <a:lumMod val="50000"/>
                  </a:schemeClr>
                </a:solidFill>
                <a:latin typeface="+mj-lt"/>
              </a:rPr>
              <a:t>UPDATED </a:t>
            </a:r>
            <a:r>
              <a:rPr lang="en-US" sz="2000" dirty="0">
                <a:solidFill>
                  <a:schemeClr val="accent6">
                    <a:lumMod val="50000"/>
                  </a:schemeClr>
                </a:solidFill>
                <a:latin typeface="+mj-lt"/>
              </a:rPr>
              <a:t>SYSTEM</a:t>
            </a:r>
          </a:p>
        </p:txBody>
      </p:sp>
      <p:sp>
        <p:nvSpPr>
          <p:cNvPr id="14" name="Rectangle 13">
            <a:extLst>
              <a:ext uri="{FF2B5EF4-FFF2-40B4-BE49-F238E27FC236}">
                <a16:creationId xmlns:a16="http://schemas.microsoft.com/office/drawing/2014/main" id="{30A0899C-465F-4CB6-9DA8-8547CEC82E96}"/>
              </a:ext>
            </a:extLst>
          </p:cNvPr>
          <p:cNvSpPr/>
          <p:nvPr/>
        </p:nvSpPr>
        <p:spPr>
          <a:xfrm>
            <a:off x="571501" y="3701032"/>
            <a:ext cx="3267072" cy="2646878"/>
          </a:xfrm>
          <a:prstGeom prst="rect">
            <a:avLst/>
          </a:prstGeom>
        </p:spPr>
        <p:txBody>
          <a:bodyPr wrap="square">
            <a:spAutoFit/>
          </a:bodyPr>
          <a:lstStyle/>
          <a:p>
            <a:pPr marL="342900" indent="-342900">
              <a:spcAft>
                <a:spcPts val="1200"/>
              </a:spcAft>
              <a:buFont typeface="Arial" panose="020B0604020202020204" pitchFamily="34" charset="0"/>
              <a:buChar char="•"/>
            </a:pPr>
            <a:r>
              <a:rPr lang="en-US" sz="1400" dirty="0">
                <a:solidFill>
                  <a:schemeClr val="accent5">
                    <a:lumMod val="50000"/>
                  </a:schemeClr>
                </a:solidFill>
                <a:latin typeface="+mj-lt"/>
              </a:rPr>
              <a:t>21 years old</a:t>
            </a:r>
          </a:p>
          <a:p>
            <a:pPr marL="342900" indent="-342900">
              <a:spcAft>
                <a:spcPts val="1200"/>
              </a:spcAft>
              <a:buFont typeface="Arial" panose="020B0604020202020204" pitchFamily="34" charset="0"/>
              <a:buChar char="•"/>
            </a:pPr>
            <a:r>
              <a:rPr lang="en-US" sz="1400" dirty="0">
                <a:solidFill>
                  <a:schemeClr val="accent5">
                    <a:lumMod val="50000"/>
                  </a:schemeClr>
                </a:solidFill>
                <a:latin typeface="+mj-lt"/>
              </a:rPr>
              <a:t>Contains 124 million records</a:t>
            </a:r>
          </a:p>
          <a:p>
            <a:pPr marL="342900" indent="-342900">
              <a:spcAft>
                <a:spcPts val="1200"/>
              </a:spcAft>
              <a:buFont typeface="Arial" panose="020B0604020202020204" pitchFamily="34" charset="0"/>
              <a:buChar char="•"/>
            </a:pPr>
            <a:r>
              <a:rPr lang="en-US" sz="1400" dirty="0">
                <a:solidFill>
                  <a:schemeClr val="accent5">
                    <a:lumMod val="50000"/>
                  </a:schemeClr>
                </a:solidFill>
                <a:latin typeface="+mj-lt"/>
              </a:rPr>
              <a:t>Anticipated growth rate:</a:t>
            </a:r>
            <a:br>
              <a:rPr lang="en-US" sz="1400" dirty="0">
                <a:solidFill>
                  <a:schemeClr val="accent5">
                    <a:lumMod val="50000"/>
                  </a:schemeClr>
                </a:solidFill>
                <a:latin typeface="+mj-lt"/>
              </a:rPr>
            </a:br>
            <a:r>
              <a:rPr lang="en-US" sz="1400" b="1" dirty="0">
                <a:solidFill>
                  <a:schemeClr val="accent5">
                    <a:lumMod val="50000"/>
                  </a:schemeClr>
                </a:solidFill>
                <a:latin typeface="+mj-lt"/>
              </a:rPr>
              <a:t>5 million records annually </a:t>
            </a:r>
          </a:p>
          <a:p>
            <a:pPr marL="342900" indent="-342900">
              <a:spcAft>
                <a:spcPts val="1200"/>
              </a:spcAft>
              <a:buFont typeface="Arial" panose="020B0604020202020204" pitchFamily="34" charset="0"/>
              <a:buChar char="•"/>
            </a:pPr>
            <a:r>
              <a:rPr lang="en-US" sz="1400" dirty="0">
                <a:solidFill>
                  <a:schemeClr val="accent5">
                    <a:lumMod val="50000"/>
                  </a:schemeClr>
                </a:solidFill>
                <a:latin typeface="+mj-lt"/>
              </a:rPr>
              <a:t>Stores records related to driver licensing and vehicle registration</a:t>
            </a:r>
          </a:p>
          <a:p>
            <a:pPr marL="342900" indent="-342900">
              <a:spcAft>
                <a:spcPts val="1200"/>
              </a:spcAft>
              <a:buFont typeface="Arial" panose="020B0604020202020204" pitchFamily="34" charset="0"/>
              <a:buChar char="•"/>
            </a:pPr>
            <a:r>
              <a:rPr lang="en-US" sz="1400" dirty="0">
                <a:solidFill>
                  <a:schemeClr val="accent5">
                    <a:lumMod val="50000"/>
                  </a:schemeClr>
                </a:solidFill>
                <a:latin typeface="+mj-lt"/>
              </a:rPr>
              <a:t>Provides 24/7/365 operations support for the driver license issuance and retrieval application DPS</a:t>
            </a:r>
          </a:p>
        </p:txBody>
      </p:sp>
      <p:sp>
        <p:nvSpPr>
          <p:cNvPr id="15" name="Rectangle 14">
            <a:extLst>
              <a:ext uri="{FF2B5EF4-FFF2-40B4-BE49-F238E27FC236}">
                <a16:creationId xmlns:a16="http://schemas.microsoft.com/office/drawing/2014/main" id="{1534FDB4-31EF-4637-BC3D-4B6A9EE1AB37}"/>
              </a:ext>
            </a:extLst>
          </p:cNvPr>
          <p:cNvSpPr/>
          <p:nvPr/>
        </p:nvSpPr>
        <p:spPr>
          <a:xfrm>
            <a:off x="4038600" y="3701032"/>
            <a:ext cx="4905378" cy="2431435"/>
          </a:xfrm>
          <a:prstGeom prst="rect">
            <a:avLst/>
          </a:prstGeom>
        </p:spPr>
        <p:txBody>
          <a:bodyPr wrap="square">
            <a:spAutoFit/>
          </a:bodyPr>
          <a:lstStyle/>
          <a:p>
            <a:pPr marL="342900" indent="-342900">
              <a:spcAft>
                <a:spcPts val="1200"/>
              </a:spcAft>
              <a:buFont typeface="Arial" panose="020B0604020202020204" pitchFamily="34" charset="0"/>
              <a:buChar char="•"/>
            </a:pPr>
            <a:r>
              <a:rPr lang="en-US" sz="1400" dirty="0">
                <a:solidFill>
                  <a:schemeClr val="accent6">
                    <a:lumMod val="50000"/>
                  </a:schemeClr>
                </a:solidFill>
                <a:latin typeface="+mj-lt"/>
              </a:rPr>
              <a:t>Improved efficiencies for capturing, storing, and sharing documents for DOT and its stakeholders. </a:t>
            </a:r>
          </a:p>
          <a:p>
            <a:pPr marL="342900" indent="-342900">
              <a:spcAft>
                <a:spcPts val="1200"/>
              </a:spcAft>
              <a:buFont typeface="Arial" panose="020B0604020202020204" pitchFamily="34" charset="0"/>
              <a:buChar char="•"/>
            </a:pPr>
            <a:r>
              <a:rPr lang="en-US" sz="1400" dirty="0">
                <a:solidFill>
                  <a:schemeClr val="accent6">
                    <a:lumMod val="50000"/>
                  </a:schemeClr>
                </a:solidFill>
                <a:latin typeface="+mj-lt"/>
              </a:rPr>
              <a:t>Standardized input processes. </a:t>
            </a:r>
          </a:p>
          <a:p>
            <a:pPr marL="342900" indent="-342900">
              <a:spcAft>
                <a:spcPts val="1200"/>
              </a:spcAft>
              <a:buFont typeface="Arial" panose="020B0604020202020204" pitchFamily="34" charset="0"/>
              <a:buChar char="•"/>
            </a:pPr>
            <a:r>
              <a:rPr lang="en-US" sz="1400" dirty="0">
                <a:solidFill>
                  <a:schemeClr val="accent6">
                    <a:lumMod val="50000"/>
                  </a:schemeClr>
                </a:solidFill>
                <a:latin typeface="+mj-lt"/>
              </a:rPr>
              <a:t>Automated methods for metadata.</a:t>
            </a:r>
          </a:p>
          <a:p>
            <a:pPr marL="342900" indent="-342900">
              <a:spcAft>
                <a:spcPts val="1200"/>
              </a:spcAft>
              <a:buFont typeface="Arial" panose="020B0604020202020204" pitchFamily="34" charset="0"/>
              <a:buChar char="•"/>
            </a:pPr>
            <a:r>
              <a:rPr lang="en-US" sz="1400" dirty="0">
                <a:solidFill>
                  <a:schemeClr val="accent6">
                    <a:lumMod val="50000"/>
                  </a:schemeClr>
                </a:solidFill>
                <a:latin typeface="+mj-lt"/>
              </a:rPr>
              <a:t>Improved access to records and greater accessibility </a:t>
            </a:r>
            <a:br>
              <a:rPr lang="en-US" sz="1400" dirty="0">
                <a:solidFill>
                  <a:schemeClr val="accent6">
                    <a:lumMod val="50000"/>
                  </a:schemeClr>
                </a:solidFill>
                <a:latin typeface="+mj-lt"/>
              </a:rPr>
            </a:br>
            <a:r>
              <a:rPr lang="en-US" sz="1400" dirty="0">
                <a:solidFill>
                  <a:schemeClr val="accent6">
                    <a:lumMod val="50000"/>
                  </a:schemeClr>
                </a:solidFill>
                <a:latin typeface="+mj-lt"/>
              </a:rPr>
              <a:t>to information.</a:t>
            </a:r>
          </a:p>
          <a:p>
            <a:pPr marL="342900" indent="-342900">
              <a:spcAft>
                <a:spcPts val="1200"/>
              </a:spcAft>
              <a:buFont typeface="Arial" panose="020B0604020202020204" pitchFamily="34" charset="0"/>
              <a:buChar char="•"/>
            </a:pPr>
            <a:r>
              <a:rPr lang="en-US" sz="1400" dirty="0">
                <a:solidFill>
                  <a:schemeClr val="accent6">
                    <a:lumMod val="50000"/>
                  </a:schemeClr>
                </a:solidFill>
                <a:latin typeface="+mj-lt"/>
              </a:rPr>
              <a:t>Ability to integrate with business systems such as: </a:t>
            </a:r>
            <a:br>
              <a:rPr lang="en-US" sz="1400" dirty="0">
                <a:solidFill>
                  <a:schemeClr val="accent6">
                    <a:lumMod val="50000"/>
                  </a:schemeClr>
                </a:solidFill>
                <a:latin typeface="+mj-lt"/>
              </a:rPr>
            </a:br>
            <a:r>
              <a:rPr lang="en-US" sz="1400" dirty="0" err="1">
                <a:solidFill>
                  <a:schemeClr val="accent6">
                    <a:lumMod val="50000"/>
                  </a:schemeClr>
                </a:solidFill>
                <a:latin typeface="+mj-lt"/>
              </a:rPr>
              <a:t>WorkDay</a:t>
            </a:r>
            <a:r>
              <a:rPr lang="en-US" sz="1400" dirty="0">
                <a:solidFill>
                  <a:schemeClr val="accent6">
                    <a:lumMod val="50000"/>
                  </a:schemeClr>
                </a:solidFill>
                <a:latin typeface="+mj-lt"/>
              </a:rPr>
              <a:t>, </a:t>
            </a:r>
            <a:r>
              <a:rPr lang="en-US" sz="1400" dirty="0" err="1">
                <a:solidFill>
                  <a:schemeClr val="accent6">
                    <a:lumMod val="50000"/>
                  </a:schemeClr>
                </a:solidFill>
                <a:latin typeface="+mj-lt"/>
              </a:rPr>
              <a:t>Aurigo</a:t>
            </a:r>
            <a:r>
              <a:rPr lang="en-US" sz="1400" dirty="0">
                <a:solidFill>
                  <a:schemeClr val="accent6">
                    <a:lumMod val="50000"/>
                  </a:schemeClr>
                </a:solidFill>
                <a:latin typeface="+mj-lt"/>
              </a:rPr>
              <a:t>, Microsoft O365, and ESRI GIS applications.</a:t>
            </a:r>
          </a:p>
        </p:txBody>
      </p:sp>
      <p:sp>
        <p:nvSpPr>
          <p:cNvPr id="7" name="Rectangle 6">
            <a:extLst>
              <a:ext uri="{FF2B5EF4-FFF2-40B4-BE49-F238E27FC236}">
                <a16:creationId xmlns:a16="http://schemas.microsoft.com/office/drawing/2014/main" id="{3758DF23-0708-4DD3-A2B5-FE496A2D6330}"/>
              </a:ext>
            </a:extLst>
          </p:cNvPr>
          <p:cNvSpPr/>
          <p:nvPr/>
        </p:nvSpPr>
        <p:spPr>
          <a:xfrm>
            <a:off x="571502" y="3262298"/>
            <a:ext cx="2933698" cy="400110"/>
          </a:xfrm>
          <a:prstGeom prst="rect">
            <a:avLst/>
          </a:prstGeom>
        </p:spPr>
        <p:txBody>
          <a:bodyPr wrap="square">
            <a:spAutoFit/>
          </a:bodyPr>
          <a:lstStyle/>
          <a:p>
            <a:pPr>
              <a:spcAft>
                <a:spcPts val="600"/>
              </a:spcAft>
            </a:pPr>
            <a:r>
              <a:rPr lang="en-US" sz="2000" b="1" dirty="0">
                <a:solidFill>
                  <a:schemeClr val="accent5">
                    <a:lumMod val="50000"/>
                  </a:schemeClr>
                </a:solidFill>
                <a:latin typeface="+mj-lt"/>
              </a:rPr>
              <a:t>CURRENT </a:t>
            </a:r>
            <a:r>
              <a:rPr lang="en-US" sz="2000" dirty="0">
                <a:solidFill>
                  <a:schemeClr val="accent5">
                    <a:lumMod val="50000"/>
                  </a:schemeClr>
                </a:solidFill>
                <a:latin typeface="+mj-lt"/>
              </a:rPr>
              <a:t>SYSTEM</a:t>
            </a:r>
          </a:p>
        </p:txBody>
      </p:sp>
    </p:spTree>
    <p:extLst>
      <p:ext uri="{BB962C8B-B14F-4D97-AF65-F5344CB8AC3E}">
        <p14:creationId xmlns:p14="http://schemas.microsoft.com/office/powerpoint/2010/main" val="23147883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1B52CD2E-A310-4520-AF76-12DC42BF6EFC}"/>
              </a:ext>
            </a:extLst>
          </p:cNvPr>
          <p:cNvSpPr txBox="1"/>
          <p:nvPr/>
        </p:nvSpPr>
        <p:spPr>
          <a:xfrm>
            <a:off x="6400800" y="1389074"/>
            <a:ext cx="1641795" cy="276999"/>
          </a:xfrm>
          <a:prstGeom prst="rect">
            <a:avLst/>
          </a:prstGeom>
          <a:noFill/>
        </p:spPr>
        <p:txBody>
          <a:bodyPr wrap="square" rtlCol="0">
            <a:spAutoFit/>
          </a:bodyPr>
          <a:lstStyle/>
          <a:p>
            <a:r>
              <a:rPr lang="en-US" sz="1200" i="1" dirty="0">
                <a:latin typeface="+mj-lt"/>
              </a:rPr>
              <a:t>($000 omitted)</a:t>
            </a:r>
          </a:p>
        </p:txBody>
      </p:sp>
      <p:sp>
        <p:nvSpPr>
          <p:cNvPr id="2" name="Slide Number Placeholder 1">
            <a:extLst>
              <a:ext uri="{FF2B5EF4-FFF2-40B4-BE49-F238E27FC236}">
                <a16:creationId xmlns:a16="http://schemas.microsoft.com/office/drawing/2014/main" id="{336EBAFB-ABFD-42FC-B4D8-7CCA2885F13A}"/>
              </a:ext>
            </a:extLst>
          </p:cNvPr>
          <p:cNvSpPr>
            <a:spLocks noGrp="1"/>
          </p:cNvSpPr>
          <p:nvPr>
            <p:ph type="sldNum" sz="quarter" idx="4"/>
          </p:nvPr>
        </p:nvSpPr>
        <p:spPr>
          <a:xfrm>
            <a:off x="8763000" y="6591299"/>
            <a:ext cx="381000" cy="365125"/>
          </a:xfrm>
        </p:spPr>
        <p:txBody>
          <a:bodyPr/>
          <a:lstStyle/>
          <a:p>
            <a:r>
              <a:rPr lang="en-US" dirty="0"/>
              <a:t>11</a:t>
            </a:r>
          </a:p>
        </p:txBody>
      </p:sp>
      <p:sp>
        <p:nvSpPr>
          <p:cNvPr id="8" name="TextBox 7">
            <a:extLst>
              <a:ext uri="{FF2B5EF4-FFF2-40B4-BE49-F238E27FC236}">
                <a16:creationId xmlns:a16="http://schemas.microsoft.com/office/drawing/2014/main" id="{099E1A9E-472F-4C79-B771-853F4F0855AA}"/>
              </a:ext>
            </a:extLst>
          </p:cNvPr>
          <p:cNvSpPr txBox="1"/>
          <p:nvPr/>
        </p:nvSpPr>
        <p:spPr>
          <a:xfrm>
            <a:off x="485775" y="5791200"/>
            <a:ext cx="8124823" cy="307777"/>
          </a:xfrm>
          <a:prstGeom prst="rect">
            <a:avLst/>
          </a:prstGeom>
          <a:noFill/>
        </p:spPr>
        <p:txBody>
          <a:bodyPr wrap="square" rtlCol="0">
            <a:spAutoFit/>
          </a:bodyPr>
          <a:lstStyle/>
          <a:p>
            <a:pPr algn="r"/>
            <a:r>
              <a:rPr lang="en-US" sz="1400" dirty="0">
                <a:latin typeface="+mj-lt"/>
              </a:rPr>
              <a:t>*Appropriations requested from Rebuild Iowa’s Infrastructure Fund (RIIF)</a:t>
            </a:r>
          </a:p>
        </p:txBody>
      </p:sp>
      <p:graphicFrame>
        <p:nvGraphicFramePr>
          <p:cNvPr id="9" name="Table 8">
            <a:extLst>
              <a:ext uri="{FF2B5EF4-FFF2-40B4-BE49-F238E27FC236}">
                <a16:creationId xmlns:a16="http://schemas.microsoft.com/office/drawing/2014/main" id="{1BB8A97E-479C-41C1-A4C6-928B1D4CB26C}"/>
              </a:ext>
            </a:extLst>
          </p:cNvPr>
          <p:cNvGraphicFramePr>
            <a:graphicFrameLocks noGrp="1"/>
          </p:cNvGraphicFramePr>
          <p:nvPr>
            <p:extLst>
              <p:ext uri="{D42A27DB-BD31-4B8C-83A1-F6EECF244321}">
                <p14:modId xmlns:p14="http://schemas.microsoft.com/office/powerpoint/2010/main" val="3639908957"/>
              </p:ext>
            </p:extLst>
          </p:nvPr>
        </p:nvGraphicFramePr>
        <p:xfrm>
          <a:off x="485776" y="1849705"/>
          <a:ext cx="8124823" cy="3846952"/>
        </p:xfrm>
        <a:graphic>
          <a:graphicData uri="http://schemas.openxmlformats.org/drawingml/2006/table">
            <a:tbl>
              <a:tblPr firstRow="1" bandRow="1">
                <a:tableStyleId>{5C22544A-7EE6-4342-B048-85BDC9FD1C3A}</a:tableStyleId>
              </a:tblPr>
              <a:tblGrid>
                <a:gridCol w="3128695">
                  <a:extLst>
                    <a:ext uri="{9D8B030D-6E8A-4147-A177-3AD203B41FA5}">
                      <a16:colId xmlns:a16="http://schemas.microsoft.com/office/drawing/2014/main" val="3387879057"/>
                    </a:ext>
                  </a:extLst>
                </a:gridCol>
                <a:gridCol w="1647168">
                  <a:extLst>
                    <a:ext uri="{9D8B030D-6E8A-4147-A177-3AD203B41FA5}">
                      <a16:colId xmlns:a16="http://schemas.microsoft.com/office/drawing/2014/main" val="467904483"/>
                    </a:ext>
                  </a:extLst>
                </a:gridCol>
                <a:gridCol w="1609790">
                  <a:extLst>
                    <a:ext uri="{9D8B030D-6E8A-4147-A177-3AD203B41FA5}">
                      <a16:colId xmlns:a16="http://schemas.microsoft.com/office/drawing/2014/main" val="4148724927"/>
                    </a:ext>
                  </a:extLst>
                </a:gridCol>
                <a:gridCol w="1739170">
                  <a:extLst>
                    <a:ext uri="{9D8B030D-6E8A-4147-A177-3AD203B41FA5}">
                      <a16:colId xmlns:a16="http://schemas.microsoft.com/office/drawing/2014/main" val="3309813446"/>
                    </a:ext>
                  </a:extLst>
                </a:gridCol>
              </a:tblGrid>
              <a:tr h="567694">
                <a:tc>
                  <a:txBody>
                    <a:bodyPr/>
                    <a:lstStyle/>
                    <a:p>
                      <a:pPr algn="ctr"/>
                      <a:r>
                        <a:rPr lang="en-US" sz="1400" b="1" dirty="0">
                          <a:latin typeface="+mj-lt"/>
                        </a:rPr>
                        <a:t>ITEM</a:t>
                      </a:r>
                    </a:p>
                  </a:txBody>
                  <a:tcPr anchor="ctr">
                    <a:lnL w="12700" cmpd="sng">
                      <a:noFill/>
                    </a:lnL>
                    <a:lnR w="12700" cmpd="sng">
                      <a:noFill/>
                    </a:lnR>
                    <a:lnT w="12700" cmpd="sng">
                      <a:noFill/>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ctr"/>
                      <a:r>
                        <a:rPr lang="en-US" sz="1400" b="1" dirty="0">
                          <a:latin typeface="+mj-lt"/>
                        </a:rPr>
                        <a:t>FY 2022 </a:t>
                      </a:r>
                    </a:p>
                    <a:p>
                      <a:pPr algn="ctr"/>
                      <a:r>
                        <a:rPr lang="en-US" sz="1400" b="1" dirty="0">
                          <a:latin typeface="+mj-lt"/>
                        </a:rPr>
                        <a:t>DOT BUDGET*</a:t>
                      </a:r>
                    </a:p>
                  </a:txBody>
                  <a:tcPr anchor="ctr">
                    <a:lnL w="9525"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marL="0" algn="ctr" defTabSz="914400" rtl="0" eaLnBrk="1" latinLnBrk="0" hangingPunct="1"/>
                      <a:r>
                        <a:rPr lang="en-US" sz="1400" b="1" kern="1200" dirty="0">
                          <a:solidFill>
                            <a:schemeClr val="lt1"/>
                          </a:solidFill>
                          <a:latin typeface="+mj-lt"/>
                          <a:ea typeface="+mn-ea"/>
                          <a:cs typeface="+mn-cs"/>
                        </a:rPr>
                        <a:t>ADJUSTMENTS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algn="ctr"/>
                      <a:r>
                        <a:rPr lang="en-US" sz="1400" b="1" dirty="0">
                          <a:latin typeface="+mj-lt"/>
                        </a:rPr>
                        <a:t>FY 2023</a:t>
                      </a:r>
                    </a:p>
                    <a:p>
                      <a:pPr algn="ctr"/>
                      <a:r>
                        <a:rPr lang="en-US" sz="1400" b="1" dirty="0">
                          <a:latin typeface="+mj-lt"/>
                        </a:rPr>
                        <a:t>DOT REQUEST*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2858427104"/>
                  </a:ext>
                </a:extLst>
              </a:tr>
              <a:tr h="570331">
                <a:tc>
                  <a:txBody>
                    <a:bodyPr/>
                    <a:lstStyle/>
                    <a:p>
                      <a:pPr marL="0" marR="0" lvl="0" algn="r">
                        <a:lnSpc>
                          <a:spcPct val="107000"/>
                        </a:lnSpc>
                        <a:spcBef>
                          <a:spcPts val="0"/>
                        </a:spcBef>
                        <a:spcAft>
                          <a:spcPts val="800"/>
                        </a:spcAft>
                      </a:pPr>
                      <a:r>
                        <a:rPr lang="en-US" sz="1400" b="1" dirty="0">
                          <a:solidFill>
                            <a:schemeClr val="bg2">
                              <a:lumMod val="10000"/>
                            </a:schemeClr>
                          </a:solidFill>
                          <a:effectLst/>
                          <a:latin typeface="+mj-lt"/>
                          <a:ea typeface="Calibri" panose="020F0502020204030204" pitchFamily="34" charset="0"/>
                          <a:cs typeface="Times New Roman" panose="02020603050405020304" pitchFamily="18" charset="0"/>
                        </a:rPr>
                        <a:t>Commercial Service </a:t>
                      </a:r>
                      <a:br>
                        <a:rPr lang="en-US" sz="1400" b="1" dirty="0">
                          <a:solidFill>
                            <a:schemeClr val="bg2">
                              <a:lumMod val="10000"/>
                            </a:schemeClr>
                          </a:solidFill>
                          <a:effectLst/>
                          <a:latin typeface="+mj-lt"/>
                          <a:ea typeface="Calibri" panose="020F0502020204030204" pitchFamily="34" charset="0"/>
                          <a:cs typeface="Times New Roman" panose="02020603050405020304" pitchFamily="18" charset="0"/>
                        </a:rPr>
                      </a:br>
                      <a:r>
                        <a:rPr lang="en-US" sz="1400" b="1" dirty="0">
                          <a:solidFill>
                            <a:schemeClr val="bg2">
                              <a:lumMod val="10000"/>
                            </a:schemeClr>
                          </a:solidFill>
                          <a:effectLst/>
                          <a:latin typeface="+mj-lt"/>
                          <a:ea typeface="Calibri" panose="020F0502020204030204" pitchFamily="34" charset="0"/>
                          <a:cs typeface="Times New Roman" panose="02020603050405020304" pitchFamily="18" charset="0"/>
                        </a:rPr>
                        <a:t>Vertical Infrastructure</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$1,900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r>
                        <a:rPr lang="en-US" sz="1400" b="1" kern="1200" dirty="0">
                          <a:solidFill>
                            <a:schemeClr val="bg2">
                              <a:lumMod val="10000"/>
                            </a:schemeClr>
                          </a:solidFill>
                          <a:latin typeface="+mj-lt"/>
                          <a:ea typeface="+mn-ea"/>
                          <a:cs typeface="+mn-cs"/>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r>
                        <a:rPr lang="en-US" sz="1400" b="1" kern="1200" dirty="0">
                          <a:solidFill>
                            <a:schemeClr val="bg2">
                              <a:lumMod val="10000"/>
                            </a:schemeClr>
                          </a:solidFill>
                          <a:latin typeface="+mj-lt"/>
                          <a:ea typeface="+mn-ea"/>
                          <a:cs typeface="+mn-cs"/>
                        </a:rPr>
                        <a:t>$1,900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1720284"/>
                  </a:ext>
                </a:extLst>
              </a:tr>
              <a:tr h="570331">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effectLst/>
                          <a:latin typeface="+mj-lt"/>
                          <a:ea typeface="Calibri" panose="020F0502020204030204" pitchFamily="34" charset="0"/>
                          <a:cs typeface="Times New Roman" panose="02020603050405020304" pitchFamily="18" charset="0"/>
                        </a:rPr>
                        <a:t>General Aviation </a:t>
                      </a:r>
                      <a:br>
                        <a:rPr lang="en-US" sz="1400" b="1" dirty="0">
                          <a:solidFill>
                            <a:schemeClr val="bg2">
                              <a:lumMod val="10000"/>
                            </a:schemeClr>
                          </a:solidFill>
                          <a:effectLst/>
                          <a:latin typeface="+mj-lt"/>
                          <a:ea typeface="Calibri" panose="020F0502020204030204" pitchFamily="34" charset="0"/>
                          <a:cs typeface="Times New Roman" panose="02020603050405020304" pitchFamily="18" charset="0"/>
                        </a:rPr>
                      </a:br>
                      <a:r>
                        <a:rPr lang="en-US" sz="1400" b="1" dirty="0">
                          <a:solidFill>
                            <a:schemeClr val="bg2">
                              <a:lumMod val="10000"/>
                            </a:schemeClr>
                          </a:solidFill>
                          <a:effectLst/>
                          <a:latin typeface="+mj-lt"/>
                          <a:ea typeface="Calibri" panose="020F0502020204030204" pitchFamily="34" charset="0"/>
                          <a:cs typeface="Times New Roman" panose="02020603050405020304" pitchFamily="18" charset="0"/>
                        </a:rPr>
                        <a:t>Vertical infrastructure</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$1,000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r>
                        <a:rPr lang="en-US" sz="1400" b="1" kern="1200" dirty="0">
                          <a:solidFill>
                            <a:schemeClr val="bg2">
                              <a:lumMod val="10000"/>
                            </a:schemeClr>
                          </a:solidFill>
                          <a:latin typeface="+mj-lt"/>
                          <a:ea typeface="+mn-ea"/>
                          <a:cs typeface="+mn-cs"/>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r>
                        <a:rPr lang="en-US" sz="1400" b="1" kern="1200" dirty="0">
                          <a:solidFill>
                            <a:schemeClr val="bg2">
                              <a:lumMod val="10000"/>
                            </a:schemeClr>
                          </a:solidFill>
                          <a:latin typeface="+mj-lt"/>
                          <a:ea typeface="+mn-ea"/>
                          <a:cs typeface="+mn-cs"/>
                        </a:rPr>
                        <a:t>$1,000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1693719"/>
                  </a:ext>
                </a:extLst>
              </a:tr>
              <a:tr h="570331">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effectLst/>
                          <a:latin typeface="+mj-lt"/>
                          <a:ea typeface="Calibri" panose="020F0502020204030204" pitchFamily="34" charset="0"/>
                          <a:cs typeface="Times New Roman" panose="02020603050405020304" pitchFamily="18" charset="0"/>
                        </a:rPr>
                        <a:t>State Recreational Trails</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$1,500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r>
                        <a:rPr lang="en-US" sz="1400" b="1" kern="1200" dirty="0">
                          <a:solidFill>
                            <a:schemeClr val="bg2">
                              <a:lumMod val="10000"/>
                            </a:schemeClr>
                          </a:solidFill>
                          <a:latin typeface="+mj-lt"/>
                          <a:ea typeface="+mn-ea"/>
                          <a:cs typeface="+mn-cs"/>
                        </a:rPr>
                        <a:t>$1,000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r>
                        <a:rPr lang="en-US" sz="1400" b="1" kern="1200" dirty="0">
                          <a:solidFill>
                            <a:schemeClr val="bg2">
                              <a:lumMod val="10000"/>
                            </a:schemeClr>
                          </a:solidFill>
                          <a:latin typeface="+mj-lt"/>
                          <a:ea typeface="+mn-ea"/>
                          <a:cs typeface="+mn-cs"/>
                        </a:rPr>
                        <a:t>$2,500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48215945"/>
                  </a:ext>
                </a:extLst>
              </a:tr>
              <a:tr h="570331">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effectLst/>
                          <a:latin typeface="+mj-lt"/>
                          <a:ea typeface="Calibri" panose="020F0502020204030204" pitchFamily="34" charset="0"/>
                          <a:cs typeface="Times New Roman" panose="02020603050405020304" pitchFamily="18" charset="0"/>
                        </a:rPr>
                        <a:t>Public Transit Infrastructure</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$1,500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r>
                        <a:rPr lang="en-US" sz="1400" b="1" kern="1200" dirty="0">
                          <a:solidFill>
                            <a:schemeClr val="bg2">
                              <a:lumMod val="10000"/>
                            </a:schemeClr>
                          </a:solidFill>
                          <a:latin typeface="+mj-lt"/>
                          <a:ea typeface="+mn-ea"/>
                          <a:cs typeface="+mn-cs"/>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r>
                        <a:rPr lang="en-US" sz="1400" b="1" kern="1200" dirty="0">
                          <a:solidFill>
                            <a:schemeClr val="bg2">
                              <a:lumMod val="10000"/>
                            </a:schemeClr>
                          </a:solidFill>
                          <a:latin typeface="+mj-lt"/>
                          <a:ea typeface="+mn-ea"/>
                          <a:cs typeface="+mn-cs"/>
                        </a:rPr>
                        <a:t>$1,500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08318216"/>
                  </a:ext>
                </a:extLst>
              </a:tr>
              <a:tr h="570331">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effectLst/>
                          <a:latin typeface="+mj-lt"/>
                          <a:ea typeface="Calibri" panose="020F0502020204030204" pitchFamily="34" charset="0"/>
                          <a:cs typeface="Times New Roman" panose="02020603050405020304" pitchFamily="18" charset="0"/>
                        </a:rPr>
                        <a:t>Railroad Revolving Loan </a:t>
                      </a:r>
                      <a:br>
                        <a:rPr lang="en-US" sz="1400" b="1" dirty="0">
                          <a:solidFill>
                            <a:schemeClr val="bg2">
                              <a:lumMod val="10000"/>
                            </a:schemeClr>
                          </a:solidFill>
                          <a:effectLst/>
                          <a:latin typeface="+mj-lt"/>
                          <a:ea typeface="Calibri" panose="020F0502020204030204" pitchFamily="34" charset="0"/>
                          <a:cs typeface="Times New Roman" panose="02020603050405020304" pitchFamily="18" charset="0"/>
                        </a:rPr>
                      </a:br>
                      <a:r>
                        <a:rPr lang="en-US" sz="1400" b="1" dirty="0">
                          <a:solidFill>
                            <a:schemeClr val="bg2">
                              <a:lumMod val="10000"/>
                            </a:schemeClr>
                          </a:solidFill>
                          <a:effectLst/>
                          <a:latin typeface="+mj-lt"/>
                          <a:ea typeface="Calibri" panose="020F0502020204030204" pitchFamily="34" charset="0"/>
                          <a:cs typeface="Times New Roman" panose="02020603050405020304" pitchFamily="18" charset="0"/>
                        </a:rPr>
                        <a:t>and Grant Program</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$1,000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r>
                        <a:rPr lang="en-US" sz="1400" b="1" kern="1200" dirty="0">
                          <a:solidFill>
                            <a:schemeClr val="bg2">
                              <a:lumMod val="10000"/>
                            </a:schemeClr>
                          </a:solidFill>
                          <a:latin typeface="+mj-lt"/>
                          <a:ea typeface="+mn-ea"/>
                          <a:cs typeface="+mn-cs"/>
                        </a:rPr>
                        <a:t>$1,000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latinLnBrk="0" hangingPunct="1"/>
                      <a:r>
                        <a:rPr lang="en-US" sz="1400" b="1" kern="1200" dirty="0">
                          <a:solidFill>
                            <a:schemeClr val="bg2">
                              <a:lumMod val="10000"/>
                            </a:schemeClr>
                          </a:solidFill>
                          <a:latin typeface="+mj-lt"/>
                          <a:ea typeface="+mn-ea"/>
                          <a:cs typeface="+mn-cs"/>
                        </a:rPr>
                        <a:t>$2,000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8731446"/>
                  </a:ext>
                </a:extLst>
              </a:tr>
              <a:tr h="427603">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effectLst/>
                          <a:latin typeface="+mj-lt"/>
                          <a:ea typeface="Calibri" panose="020F0502020204030204" pitchFamily="34" charset="0"/>
                          <a:cs typeface="Times New Roman" panose="02020603050405020304" pitchFamily="18" charset="0"/>
                        </a:rPr>
                        <a:t>TOTAL</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latin typeface="+mj-lt"/>
                        </a:rPr>
                        <a:t>$6,900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lt1"/>
                          </a:solidFill>
                          <a:latin typeface="+mj-lt"/>
                          <a:ea typeface="+mn-ea"/>
                          <a:cs typeface="+mn-cs"/>
                        </a:rPr>
                        <a:t>$2,000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latin typeface="+mj-lt"/>
                        </a:rPr>
                        <a:t>$8,900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3058426148"/>
                  </a:ext>
                </a:extLst>
              </a:tr>
            </a:tbl>
          </a:graphicData>
        </a:graphic>
      </p:graphicFrame>
      <p:sp>
        <p:nvSpPr>
          <p:cNvPr id="12" name="TextBox 11">
            <a:extLst>
              <a:ext uri="{FF2B5EF4-FFF2-40B4-BE49-F238E27FC236}">
                <a16:creationId xmlns:a16="http://schemas.microsoft.com/office/drawing/2014/main" id="{A87C29CC-9B9D-4D03-9162-A6B394D78EF7}"/>
              </a:ext>
            </a:extLst>
          </p:cNvPr>
          <p:cNvSpPr txBox="1"/>
          <p:nvPr/>
        </p:nvSpPr>
        <p:spPr>
          <a:xfrm>
            <a:off x="419100" y="1219200"/>
            <a:ext cx="6438900" cy="523220"/>
          </a:xfrm>
          <a:prstGeom prst="rect">
            <a:avLst/>
          </a:prstGeom>
          <a:noFill/>
        </p:spPr>
        <p:txBody>
          <a:bodyPr wrap="square" rtlCol="0">
            <a:spAutoFit/>
          </a:bodyPr>
          <a:lstStyle/>
          <a:p>
            <a:r>
              <a:rPr lang="en-US" sz="2800" b="1" spc="80" dirty="0">
                <a:solidFill>
                  <a:srgbClr val="800000"/>
                </a:solidFill>
              </a:rPr>
              <a:t>MODAL PROGRAM APPROPRIATIONS</a:t>
            </a:r>
          </a:p>
        </p:txBody>
      </p:sp>
    </p:spTree>
    <p:extLst>
      <p:ext uri="{BB962C8B-B14F-4D97-AF65-F5344CB8AC3E}">
        <p14:creationId xmlns:p14="http://schemas.microsoft.com/office/powerpoint/2010/main" val="2923897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FB86A030-A091-4659-B394-C4E400ED5CDF}"/>
              </a:ext>
            </a:extLst>
          </p:cNvPr>
          <p:cNvGrpSpPr/>
          <p:nvPr/>
        </p:nvGrpSpPr>
        <p:grpSpPr>
          <a:xfrm>
            <a:off x="457200" y="4423838"/>
            <a:ext cx="8356660" cy="1143454"/>
            <a:chOff x="228600" y="5714546"/>
            <a:chExt cx="8356660" cy="1143454"/>
          </a:xfrm>
        </p:grpSpPr>
        <p:sp>
          <p:nvSpPr>
            <p:cNvPr id="4" name="Rectangle 3">
              <a:extLst>
                <a:ext uri="{FF2B5EF4-FFF2-40B4-BE49-F238E27FC236}">
                  <a16:creationId xmlns:a16="http://schemas.microsoft.com/office/drawing/2014/main" id="{22E318E3-965A-4BE4-B3B2-C8D895D158E1}"/>
                </a:ext>
              </a:extLst>
            </p:cNvPr>
            <p:cNvSpPr/>
            <p:nvPr/>
          </p:nvSpPr>
          <p:spPr>
            <a:xfrm>
              <a:off x="228600" y="5714547"/>
              <a:ext cx="3756770" cy="1142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7F3C22A0-04A7-448A-B179-ACEE1057E48E}"/>
                </a:ext>
              </a:extLst>
            </p:cNvPr>
            <p:cNvSpPr/>
            <p:nvPr/>
          </p:nvSpPr>
          <p:spPr>
            <a:xfrm>
              <a:off x="3985370" y="5714546"/>
              <a:ext cx="2231750" cy="1142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6AEED8DF-B5DE-4A51-855C-1D24FE7E4303}"/>
                </a:ext>
              </a:extLst>
            </p:cNvPr>
            <p:cNvSpPr/>
            <p:nvPr/>
          </p:nvSpPr>
          <p:spPr>
            <a:xfrm>
              <a:off x="6217120" y="5715001"/>
              <a:ext cx="745936" cy="1142999"/>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35118BF0-1E1A-4B4C-885C-85A4979ED728}"/>
                </a:ext>
              </a:extLst>
            </p:cNvPr>
            <p:cNvSpPr/>
            <p:nvPr/>
          </p:nvSpPr>
          <p:spPr>
            <a:xfrm>
              <a:off x="6963056" y="5715001"/>
              <a:ext cx="1622204" cy="1142999"/>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idx="4294967295"/>
          </p:nvPr>
        </p:nvSpPr>
        <p:spPr>
          <a:xfrm>
            <a:off x="457200" y="1143000"/>
            <a:ext cx="8686800" cy="694572"/>
          </a:xfrm>
          <a:prstGeom prst="rect">
            <a:avLst/>
          </a:prstGeom>
        </p:spPr>
        <p:txBody>
          <a:bodyPr>
            <a:noAutofit/>
          </a:bodyPr>
          <a:lstStyle/>
          <a:p>
            <a:pPr algn="l"/>
            <a:r>
              <a:rPr lang="en-US" sz="2800" b="1" dirty="0">
                <a:solidFill>
                  <a:srgbClr val="800000"/>
                </a:solidFill>
              </a:rPr>
              <a:t>FUNDING SOURCE – </a:t>
            </a:r>
            <a:r>
              <a:rPr lang="en-US" sz="2400" dirty="0">
                <a:solidFill>
                  <a:srgbClr val="800000"/>
                </a:solidFill>
              </a:rPr>
              <a:t>ROAD USE TAX FUND (RUTF)</a:t>
            </a:r>
            <a:endParaRPr lang="en-US" sz="2800" dirty="0">
              <a:solidFill>
                <a:srgbClr val="800000"/>
              </a:solidFill>
            </a:endParaRPr>
          </a:p>
        </p:txBody>
      </p:sp>
      <p:sp>
        <p:nvSpPr>
          <p:cNvPr id="3" name="Content Placeholder 2"/>
          <p:cNvSpPr>
            <a:spLocks noGrp="1"/>
          </p:cNvSpPr>
          <p:nvPr>
            <p:ph idx="4294967295"/>
          </p:nvPr>
        </p:nvSpPr>
        <p:spPr>
          <a:xfrm>
            <a:off x="457200" y="1837800"/>
            <a:ext cx="8128060" cy="2486025"/>
          </a:xfrm>
          <a:prstGeom prst="rect">
            <a:avLst/>
          </a:prstGeom>
        </p:spPr>
        <p:txBody>
          <a:bodyPr>
            <a:normAutofit/>
          </a:bodyPr>
          <a:lstStyle/>
          <a:p>
            <a:pPr marL="0" indent="0">
              <a:buNone/>
            </a:pPr>
            <a:r>
              <a:rPr lang="en-US" sz="2000" dirty="0">
                <a:solidFill>
                  <a:srgbClr val="55565A"/>
                </a:solidFill>
                <a:latin typeface="+mj-lt"/>
              </a:rPr>
              <a:t>Iowa Constitution limits use of RUTF exclusively to construction, maintenance, and supervision of highways.</a:t>
            </a:r>
            <a:br>
              <a:rPr lang="en-US" sz="2000" dirty="0">
                <a:solidFill>
                  <a:srgbClr val="55565A"/>
                </a:solidFill>
                <a:latin typeface="+mj-lt"/>
              </a:rPr>
            </a:br>
            <a:endParaRPr lang="en-US" sz="2000" dirty="0">
              <a:solidFill>
                <a:srgbClr val="55565A"/>
              </a:solidFill>
              <a:latin typeface="+mj-lt"/>
            </a:endParaRPr>
          </a:p>
          <a:p>
            <a:pPr marL="0" indent="0">
              <a:buNone/>
            </a:pPr>
            <a:r>
              <a:rPr lang="en-US" sz="2000" dirty="0">
                <a:solidFill>
                  <a:srgbClr val="55565A"/>
                </a:solidFill>
                <a:latin typeface="+mj-lt"/>
              </a:rPr>
              <a:t>Iowa DOT is not funded through the general fund, our operations funding comes from the RUTF and the Primary Road Fund, </a:t>
            </a:r>
            <a:r>
              <a:rPr lang="en-US" sz="2000" i="1" dirty="0">
                <a:solidFill>
                  <a:srgbClr val="55565A"/>
                </a:solidFill>
                <a:latin typeface="+mj-lt"/>
              </a:rPr>
              <a:t>but only as appropriated by the legislature</a:t>
            </a:r>
            <a:r>
              <a:rPr lang="en-US" sz="2000" dirty="0">
                <a:solidFill>
                  <a:srgbClr val="55565A"/>
                </a:solidFill>
                <a:latin typeface="+mj-lt"/>
              </a:rPr>
              <a:t>.</a:t>
            </a:r>
          </a:p>
        </p:txBody>
      </p:sp>
      <p:grpSp>
        <p:nvGrpSpPr>
          <p:cNvPr id="13" name="Group 12"/>
          <p:cNvGrpSpPr/>
          <p:nvPr/>
        </p:nvGrpSpPr>
        <p:grpSpPr>
          <a:xfrm>
            <a:off x="457200" y="3962400"/>
            <a:ext cx="8521730" cy="1604664"/>
            <a:chOff x="63530" y="3962400"/>
            <a:chExt cx="8521730" cy="1604664"/>
          </a:xfrm>
        </p:grpSpPr>
        <p:sp>
          <p:nvSpPr>
            <p:cNvPr id="16" name="Rectangle 15"/>
            <p:cNvSpPr/>
            <p:nvPr/>
          </p:nvSpPr>
          <p:spPr>
            <a:xfrm>
              <a:off x="63530" y="4424065"/>
              <a:ext cx="3756770" cy="1142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mj-lt"/>
                </a:rPr>
                <a:t>47.5%</a:t>
              </a:r>
            </a:p>
            <a:p>
              <a:pPr algn="ctr"/>
              <a:r>
                <a:rPr lang="en-US" sz="1600" spc="100" dirty="0">
                  <a:latin typeface="+mj-lt"/>
                </a:rPr>
                <a:t>PRIMARY ROAD FUND</a:t>
              </a:r>
            </a:p>
          </p:txBody>
        </p:sp>
        <p:sp>
          <p:nvSpPr>
            <p:cNvPr id="17" name="Rectangle 16"/>
            <p:cNvSpPr/>
            <p:nvPr/>
          </p:nvSpPr>
          <p:spPr>
            <a:xfrm>
              <a:off x="3814454" y="4424065"/>
              <a:ext cx="2231750" cy="1142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mj-lt"/>
                </a:rPr>
                <a:t>24.5%</a:t>
              </a:r>
            </a:p>
            <a:p>
              <a:pPr algn="ctr"/>
              <a:r>
                <a:rPr lang="en-US" sz="1600" spc="100" dirty="0">
                  <a:latin typeface="+mj-lt"/>
                </a:rPr>
                <a:t>SECONDARY </a:t>
              </a:r>
              <a:br>
                <a:rPr lang="en-US" sz="1600" spc="100" dirty="0">
                  <a:latin typeface="+mj-lt"/>
                </a:rPr>
              </a:br>
              <a:r>
                <a:rPr lang="en-US" sz="1600" spc="100" dirty="0">
                  <a:latin typeface="+mj-lt"/>
                </a:rPr>
                <a:t>ROAD FUND </a:t>
              </a:r>
            </a:p>
          </p:txBody>
        </p:sp>
        <p:sp>
          <p:nvSpPr>
            <p:cNvPr id="18" name="Rectangle 17"/>
            <p:cNvSpPr/>
            <p:nvPr/>
          </p:nvSpPr>
          <p:spPr>
            <a:xfrm>
              <a:off x="6813569" y="4424065"/>
              <a:ext cx="1612468" cy="1142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mj-lt"/>
                </a:rPr>
                <a:t>20%</a:t>
              </a:r>
            </a:p>
            <a:p>
              <a:pPr algn="ctr"/>
              <a:r>
                <a:rPr lang="en-US" sz="1600" spc="100" dirty="0">
                  <a:latin typeface="+mj-lt"/>
                </a:rPr>
                <a:t>CITY STREET FUND</a:t>
              </a:r>
            </a:p>
          </p:txBody>
        </p:sp>
        <p:sp>
          <p:nvSpPr>
            <p:cNvPr id="19" name="Rectangle 18"/>
            <p:cNvSpPr/>
            <p:nvPr/>
          </p:nvSpPr>
          <p:spPr>
            <a:xfrm>
              <a:off x="6011041" y="4424065"/>
              <a:ext cx="869480" cy="1142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mj-lt"/>
                </a:rPr>
                <a:t>8%</a:t>
              </a:r>
            </a:p>
            <a:p>
              <a:pPr algn="ctr"/>
              <a:r>
                <a:rPr lang="en-US" sz="1400" dirty="0">
                  <a:latin typeface="+mj-lt"/>
                </a:rPr>
                <a:t>FARM TO MARKET FUND</a:t>
              </a:r>
            </a:p>
          </p:txBody>
        </p:sp>
        <p:sp>
          <p:nvSpPr>
            <p:cNvPr id="10" name="Rectangle 9"/>
            <p:cNvSpPr/>
            <p:nvPr/>
          </p:nvSpPr>
          <p:spPr>
            <a:xfrm>
              <a:off x="228600" y="3962400"/>
              <a:ext cx="8356660" cy="461665"/>
            </a:xfrm>
            <a:prstGeom prst="rect">
              <a:avLst/>
            </a:prstGeom>
          </p:spPr>
          <p:txBody>
            <a:bodyPr wrap="square">
              <a:spAutoFit/>
            </a:bodyPr>
            <a:lstStyle/>
            <a:p>
              <a:pPr algn="ctr"/>
              <a:r>
                <a:rPr lang="en-US" sz="2400" b="1" dirty="0">
                  <a:solidFill>
                    <a:srgbClr val="800000"/>
                  </a:solidFill>
                </a:rPr>
                <a:t>RUTF distribution</a:t>
              </a:r>
            </a:p>
          </p:txBody>
        </p:sp>
      </p:grpSp>
      <p:sp>
        <p:nvSpPr>
          <p:cNvPr id="6" name="Slide Number Placeholder 5">
            <a:extLst>
              <a:ext uri="{FF2B5EF4-FFF2-40B4-BE49-F238E27FC236}">
                <a16:creationId xmlns:a16="http://schemas.microsoft.com/office/drawing/2014/main" id="{0E63F51F-DCE3-4F53-9187-DDD4C7D98758}"/>
              </a:ext>
            </a:extLst>
          </p:cNvPr>
          <p:cNvSpPr>
            <a:spLocks noGrp="1"/>
          </p:cNvSpPr>
          <p:nvPr>
            <p:ph type="sldNum" sz="quarter" idx="4"/>
          </p:nvPr>
        </p:nvSpPr>
        <p:spPr>
          <a:xfrm>
            <a:off x="8763000" y="6591299"/>
            <a:ext cx="381000" cy="266701"/>
          </a:xfrm>
        </p:spPr>
        <p:txBody>
          <a:bodyPr/>
          <a:lstStyle/>
          <a:p>
            <a:fld id="{9B44124D-C471-46D2-803A-34C78BE64E2A}" type="slidenum">
              <a:rPr lang="en-US" smtClean="0"/>
              <a:pPr/>
              <a:t>2</a:t>
            </a:fld>
            <a:endParaRPr lang="en-US" dirty="0"/>
          </a:p>
        </p:txBody>
      </p:sp>
    </p:spTree>
    <p:extLst>
      <p:ext uri="{BB962C8B-B14F-4D97-AF65-F5344CB8AC3E}">
        <p14:creationId xmlns:p14="http://schemas.microsoft.com/office/powerpoint/2010/main" val="2865824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B7552-A16C-4DCD-A6E4-1AD33FFE8C4E}"/>
              </a:ext>
            </a:extLst>
          </p:cNvPr>
          <p:cNvSpPr>
            <a:spLocks noGrp="1"/>
          </p:cNvSpPr>
          <p:nvPr>
            <p:ph type="title" idx="4294967295"/>
          </p:nvPr>
        </p:nvSpPr>
        <p:spPr>
          <a:xfrm>
            <a:off x="457200" y="1142999"/>
            <a:ext cx="5217319" cy="750809"/>
          </a:xfrm>
          <a:prstGeom prst="rect">
            <a:avLst/>
          </a:prstGeom>
        </p:spPr>
        <p:txBody>
          <a:bodyPr>
            <a:normAutofit/>
          </a:bodyPr>
          <a:lstStyle/>
          <a:p>
            <a:pPr algn="l"/>
            <a:r>
              <a:rPr lang="en-US" sz="2800" b="1" dirty="0">
                <a:solidFill>
                  <a:srgbClr val="800000"/>
                </a:solidFill>
                <a:latin typeface="+mn-lt"/>
              </a:rPr>
              <a:t>DOT FUNDING SOURCES</a:t>
            </a:r>
          </a:p>
        </p:txBody>
      </p:sp>
      <p:graphicFrame>
        <p:nvGraphicFramePr>
          <p:cNvPr id="11" name="Chart 10"/>
          <p:cNvGraphicFramePr/>
          <p:nvPr>
            <p:extLst>
              <p:ext uri="{D42A27DB-BD31-4B8C-83A1-F6EECF244321}">
                <p14:modId xmlns:p14="http://schemas.microsoft.com/office/powerpoint/2010/main" val="2532132973"/>
              </p:ext>
            </p:extLst>
          </p:nvPr>
        </p:nvGraphicFramePr>
        <p:xfrm>
          <a:off x="337457" y="1676400"/>
          <a:ext cx="8153400" cy="5101828"/>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a:extLst>
              <a:ext uri="{FF2B5EF4-FFF2-40B4-BE49-F238E27FC236}">
                <a16:creationId xmlns:a16="http://schemas.microsoft.com/office/drawing/2014/main" id="{937CEE72-AEC7-4D70-96A3-892F27D4A3D4}"/>
              </a:ext>
            </a:extLst>
          </p:cNvPr>
          <p:cNvSpPr>
            <a:spLocks noGrp="1"/>
          </p:cNvSpPr>
          <p:nvPr>
            <p:ph type="sldNum" sz="quarter" idx="12"/>
          </p:nvPr>
        </p:nvSpPr>
        <p:spPr/>
        <p:txBody>
          <a:bodyPr/>
          <a:lstStyle/>
          <a:p>
            <a:fld id="{23271184-C17D-4E1C-AD3F-981E142E535C}" type="slidenum">
              <a:rPr lang="en-US" smtClean="0"/>
              <a:pPr/>
              <a:t>3</a:t>
            </a:fld>
            <a:endParaRPr lang="en-US" dirty="0"/>
          </a:p>
        </p:txBody>
      </p:sp>
    </p:spTree>
    <p:extLst>
      <p:ext uri="{BB962C8B-B14F-4D97-AF65-F5344CB8AC3E}">
        <p14:creationId xmlns:p14="http://schemas.microsoft.com/office/powerpoint/2010/main" val="3021384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43649CE-3C30-4D32-9FFF-6DCBCE1B290E}"/>
              </a:ext>
            </a:extLst>
          </p:cNvPr>
          <p:cNvSpPr>
            <a:spLocks noGrp="1"/>
          </p:cNvSpPr>
          <p:nvPr>
            <p:ph type="sldNum" sz="quarter" idx="12"/>
          </p:nvPr>
        </p:nvSpPr>
        <p:spPr/>
        <p:txBody>
          <a:bodyPr/>
          <a:lstStyle/>
          <a:p>
            <a:fld id="{9B44124D-C471-46D2-803A-34C78BE64E2A}" type="slidenum">
              <a:rPr lang="en-US" smtClean="0"/>
              <a:pPr/>
              <a:t>4</a:t>
            </a:fld>
            <a:endParaRPr lang="en-US" dirty="0"/>
          </a:p>
        </p:txBody>
      </p:sp>
      <p:sp>
        <p:nvSpPr>
          <p:cNvPr id="5" name="TextBox 4">
            <a:extLst>
              <a:ext uri="{FF2B5EF4-FFF2-40B4-BE49-F238E27FC236}">
                <a16:creationId xmlns:a16="http://schemas.microsoft.com/office/drawing/2014/main" id="{BCA0FAC4-452A-4357-92E7-3D66E18B08B9}"/>
              </a:ext>
            </a:extLst>
          </p:cNvPr>
          <p:cNvSpPr txBox="1"/>
          <p:nvPr/>
        </p:nvSpPr>
        <p:spPr>
          <a:xfrm>
            <a:off x="419100" y="1197113"/>
            <a:ext cx="8305800" cy="954107"/>
          </a:xfrm>
          <a:prstGeom prst="rect">
            <a:avLst/>
          </a:prstGeom>
          <a:noFill/>
        </p:spPr>
        <p:txBody>
          <a:bodyPr wrap="square" rtlCol="0">
            <a:spAutoFit/>
          </a:bodyPr>
          <a:lstStyle/>
          <a:p>
            <a:r>
              <a:rPr lang="en-US" sz="2800" b="1" spc="80" dirty="0">
                <a:solidFill>
                  <a:srgbClr val="800000"/>
                </a:solidFill>
                <a:latin typeface="+mj-lt"/>
              </a:rPr>
              <a:t>IOWA DOT FY 2023 OPERATIONS BUDGET REQUEST</a:t>
            </a:r>
            <a:br>
              <a:rPr lang="en-US" sz="2800" b="1" spc="80" dirty="0">
                <a:solidFill>
                  <a:srgbClr val="800000"/>
                </a:solidFill>
                <a:latin typeface="+mj-lt"/>
              </a:rPr>
            </a:br>
            <a:r>
              <a:rPr lang="en-US" sz="2800" b="1" spc="80" dirty="0">
                <a:solidFill>
                  <a:srgbClr val="800000"/>
                </a:solidFill>
                <a:latin typeface="+mj-lt"/>
              </a:rPr>
              <a:t>$415,940,000</a:t>
            </a:r>
            <a:endParaRPr lang="en-US" sz="2800" i="1" dirty="0">
              <a:latin typeface="+mj-lt"/>
            </a:endParaRPr>
          </a:p>
        </p:txBody>
      </p:sp>
      <p:graphicFrame>
        <p:nvGraphicFramePr>
          <p:cNvPr id="6" name="Chart 5">
            <a:extLst>
              <a:ext uri="{FF2B5EF4-FFF2-40B4-BE49-F238E27FC236}">
                <a16:creationId xmlns:a16="http://schemas.microsoft.com/office/drawing/2014/main" id="{2E886A78-15FB-4647-8F2E-BDAB365BE1EB}"/>
              </a:ext>
            </a:extLst>
          </p:cNvPr>
          <p:cNvGraphicFramePr/>
          <p:nvPr>
            <p:extLst>
              <p:ext uri="{D42A27DB-BD31-4B8C-83A1-F6EECF244321}">
                <p14:modId xmlns:p14="http://schemas.microsoft.com/office/powerpoint/2010/main" val="2447754583"/>
              </p:ext>
            </p:extLst>
          </p:nvPr>
        </p:nvGraphicFramePr>
        <p:xfrm>
          <a:off x="-327660" y="2151220"/>
          <a:ext cx="9052560" cy="481531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69072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19098" y="1183062"/>
            <a:ext cx="8305802" cy="523220"/>
          </a:xfrm>
          <a:prstGeom prst="rect">
            <a:avLst/>
          </a:prstGeom>
          <a:noFill/>
        </p:spPr>
        <p:txBody>
          <a:bodyPr wrap="square" rtlCol="0">
            <a:spAutoFit/>
          </a:bodyPr>
          <a:lstStyle/>
          <a:p>
            <a:r>
              <a:rPr lang="en-US" sz="2800" b="1" spc="80" dirty="0">
                <a:solidFill>
                  <a:srgbClr val="800000"/>
                </a:solidFill>
                <a:latin typeface="+mj-lt"/>
              </a:rPr>
              <a:t>BUDGET SUMMARY </a:t>
            </a:r>
            <a:r>
              <a:rPr lang="en-US" sz="1200" i="1" dirty="0">
                <a:latin typeface="+mj-lt"/>
              </a:rPr>
              <a:t>($000 omitted)</a:t>
            </a:r>
          </a:p>
        </p:txBody>
      </p:sp>
      <p:sp>
        <p:nvSpPr>
          <p:cNvPr id="2" name="Slide Number Placeholder 1">
            <a:extLst>
              <a:ext uri="{FF2B5EF4-FFF2-40B4-BE49-F238E27FC236}">
                <a16:creationId xmlns:a16="http://schemas.microsoft.com/office/drawing/2014/main" id="{859F2C9E-9C5B-41FB-8047-32B8238BE17E}"/>
              </a:ext>
            </a:extLst>
          </p:cNvPr>
          <p:cNvSpPr>
            <a:spLocks noGrp="1"/>
          </p:cNvSpPr>
          <p:nvPr>
            <p:ph type="sldNum" sz="quarter" idx="4"/>
          </p:nvPr>
        </p:nvSpPr>
        <p:spPr/>
        <p:txBody>
          <a:bodyPr/>
          <a:lstStyle/>
          <a:p>
            <a:r>
              <a:rPr lang="en-US" dirty="0"/>
              <a:t>5</a:t>
            </a:r>
          </a:p>
        </p:txBody>
      </p:sp>
      <p:graphicFrame>
        <p:nvGraphicFramePr>
          <p:cNvPr id="6" name="Table 5">
            <a:extLst>
              <a:ext uri="{FF2B5EF4-FFF2-40B4-BE49-F238E27FC236}">
                <a16:creationId xmlns:a16="http://schemas.microsoft.com/office/drawing/2014/main" id="{15A748C6-4540-4E79-8016-3D090BE16E95}"/>
              </a:ext>
            </a:extLst>
          </p:cNvPr>
          <p:cNvGraphicFramePr>
            <a:graphicFrameLocks noGrp="1"/>
          </p:cNvGraphicFramePr>
          <p:nvPr>
            <p:extLst>
              <p:ext uri="{D42A27DB-BD31-4B8C-83A1-F6EECF244321}">
                <p14:modId xmlns:p14="http://schemas.microsoft.com/office/powerpoint/2010/main" val="1050212688"/>
              </p:ext>
            </p:extLst>
          </p:nvPr>
        </p:nvGraphicFramePr>
        <p:xfrm>
          <a:off x="533400" y="1828800"/>
          <a:ext cx="8176968" cy="3657599"/>
        </p:xfrm>
        <a:graphic>
          <a:graphicData uri="http://schemas.openxmlformats.org/drawingml/2006/table">
            <a:tbl>
              <a:tblPr firstRow="1" bandRow="1">
                <a:tableStyleId>{5C22544A-7EE6-4342-B048-85BDC9FD1C3A}</a:tableStyleId>
              </a:tblPr>
              <a:tblGrid>
                <a:gridCol w="2411153">
                  <a:extLst>
                    <a:ext uri="{9D8B030D-6E8A-4147-A177-3AD203B41FA5}">
                      <a16:colId xmlns:a16="http://schemas.microsoft.com/office/drawing/2014/main" val="3387879057"/>
                    </a:ext>
                  </a:extLst>
                </a:gridCol>
                <a:gridCol w="2000889">
                  <a:extLst>
                    <a:ext uri="{9D8B030D-6E8A-4147-A177-3AD203B41FA5}">
                      <a16:colId xmlns:a16="http://schemas.microsoft.com/office/drawing/2014/main" val="467904483"/>
                    </a:ext>
                  </a:extLst>
                </a:gridCol>
                <a:gridCol w="2174299">
                  <a:extLst>
                    <a:ext uri="{9D8B030D-6E8A-4147-A177-3AD203B41FA5}">
                      <a16:colId xmlns:a16="http://schemas.microsoft.com/office/drawing/2014/main" val="3284072429"/>
                    </a:ext>
                  </a:extLst>
                </a:gridCol>
                <a:gridCol w="1590627">
                  <a:extLst>
                    <a:ext uri="{9D8B030D-6E8A-4147-A177-3AD203B41FA5}">
                      <a16:colId xmlns:a16="http://schemas.microsoft.com/office/drawing/2014/main" val="1639893002"/>
                    </a:ext>
                  </a:extLst>
                </a:gridCol>
              </a:tblGrid>
              <a:tr h="823579">
                <a:tc>
                  <a:txBody>
                    <a:bodyPr/>
                    <a:lstStyle/>
                    <a:p>
                      <a:pPr algn="ctr"/>
                      <a:r>
                        <a:rPr lang="en-US" sz="1400" b="1" dirty="0">
                          <a:latin typeface="+mj-lt"/>
                        </a:rPr>
                        <a:t>ITEM</a:t>
                      </a:r>
                    </a:p>
                  </a:txBody>
                  <a:tcPr marL="45720" marR="45720" anchor="ctr">
                    <a:lnL w="9525" cap="flat" cmpd="sng" algn="ctr">
                      <a:no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ctr"/>
                      <a:r>
                        <a:rPr lang="en-US" sz="1400" b="1" dirty="0">
                          <a:latin typeface="+mj-lt"/>
                        </a:rPr>
                        <a:t>FY2022</a:t>
                      </a:r>
                    </a:p>
                    <a:p>
                      <a:pPr algn="ctr"/>
                      <a:r>
                        <a:rPr lang="en-US" sz="1400" b="1" kern="1100" spc="100" baseline="0" dirty="0">
                          <a:solidFill>
                            <a:schemeClr val="bg1"/>
                          </a:solidFill>
                          <a:latin typeface="+mj-lt"/>
                        </a:rPr>
                        <a:t>BUDGET</a:t>
                      </a:r>
                    </a:p>
                  </a:txBody>
                  <a:tcPr marL="45720" marR="45720" anchor="ctr">
                    <a:lnL w="9525"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US" sz="1400" b="1" kern="1100" spc="100" baseline="0" dirty="0">
                          <a:solidFill>
                            <a:schemeClr val="bg1"/>
                          </a:solidFill>
                          <a:latin typeface="+mj-lt"/>
                        </a:rPr>
                        <a:t>ADJUSTMENTS</a:t>
                      </a:r>
                    </a:p>
                  </a:txBody>
                  <a:tcPr marL="45720" marR="4572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algn="ctr"/>
                      <a:r>
                        <a:rPr lang="en-US" sz="1400" b="1" dirty="0">
                          <a:latin typeface="+mj-lt"/>
                        </a:rPr>
                        <a:t>FY2023</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kern="1100" spc="100" baseline="0" dirty="0">
                          <a:solidFill>
                            <a:schemeClr val="bg1"/>
                          </a:solidFill>
                          <a:latin typeface="+mj-lt"/>
                        </a:rPr>
                        <a:t>REQUEST</a:t>
                      </a:r>
                    </a:p>
                  </a:txBody>
                  <a:tcPr marL="45720" marR="45720" anchor="ctr">
                    <a:lnL w="9525"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2858427104"/>
                  </a:ext>
                </a:extLst>
              </a:tr>
              <a:tr h="566804">
                <a:tc>
                  <a:txBody>
                    <a:bodyPr/>
                    <a:lstStyle/>
                    <a:p>
                      <a:pPr marL="0" marR="0" lvl="0" algn="r">
                        <a:lnSpc>
                          <a:spcPct val="107000"/>
                        </a:lnSpc>
                        <a:spcBef>
                          <a:spcPts val="0"/>
                        </a:spcBef>
                        <a:spcAft>
                          <a:spcPts val="800"/>
                        </a:spcAft>
                      </a:pPr>
                      <a:r>
                        <a:rPr lang="en-US" sz="1400" b="1" dirty="0">
                          <a:solidFill>
                            <a:schemeClr val="bg2">
                              <a:lumMod val="10000"/>
                            </a:schemeClr>
                          </a:solidFill>
                          <a:effectLst/>
                          <a:latin typeface="+mj-lt"/>
                          <a:ea typeface="Calibri" panose="020F0502020204030204" pitchFamily="34" charset="0"/>
                          <a:cs typeface="Times New Roman" panose="02020603050405020304" pitchFamily="18" charset="0"/>
                        </a:rPr>
                        <a:t>Operations</a:t>
                      </a:r>
                    </a:p>
                  </a:txBody>
                  <a:tcPr anchor="ctr">
                    <a:lnL w="9525"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$368,793</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$4,380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$373,173</a:t>
                      </a:r>
                    </a:p>
                  </a:txBody>
                  <a:tcPr anchor="ctr">
                    <a:lnL w="9525"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1720284"/>
                  </a:ext>
                </a:extLst>
              </a:tr>
              <a:tr h="566804">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effectLst/>
                          <a:latin typeface="+mj-lt"/>
                          <a:ea typeface="Calibri" panose="020F0502020204030204" pitchFamily="34" charset="0"/>
                          <a:cs typeface="Times New Roman" panose="02020603050405020304" pitchFamily="18" charset="0"/>
                        </a:rPr>
                        <a:t>Special Purpose</a:t>
                      </a:r>
                    </a:p>
                  </a:txBody>
                  <a:tcPr anchor="ctr">
                    <a:lnL w="9525"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$22,693</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$5,374</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$28,067</a:t>
                      </a:r>
                    </a:p>
                  </a:txBody>
                  <a:tcPr anchor="ctr">
                    <a:lnL w="9525"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1693719"/>
                  </a:ext>
                </a:extLst>
              </a:tr>
              <a:tr h="566804">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effectLst/>
                          <a:latin typeface="+mj-lt"/>
                          <a:ea typeface="Calibri" panose="020F0502020204030204" pitchFamily="34" charset="0"/>
                          <a:cs typeface="Times New Roman" panose="02020603050405020304" pitchFamily="18" charset="0"/>
                        </a:rPr>
                        <a:t>Capital</a:t>
                      </a:r>
                    </a:p>
                  </a:txBody>
                  <a:tcPr anchor="ctr">
                    <a:lnL w="9525"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$11,200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$3,500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$14,700</a:t>
                      </a:r>
                    </a:p>
                  </a:txBody>
                  <a:tcPr anchor="ctr">
                    <a:lnL w="9525"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48215945"/>
                  </a:ext>
                </a:extLst>
              </a:tr>
              <a:tr h="566804">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effectLst/>
                          <a:latin typeface="+mj-lt"/>
                          <a:ea typeface="Calibri" panose="020F0502020204030204" pitchFamily="34" charset="0"/>
                          <a:cs typeface="Times New Roman" panose="02020603050405020304" pitchFamily="18" charset="0"/>
                        </a:rPr>
                        <a:t>TOTAL</a:t>
                      </a:r>
                    </a:p>
                  </a:txBody>
                  <a:tcPr anchor="ctr">
                    <a:lnL w="9525"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latin typeface="+mj-lt"/>
                        </a:rPr>
                        <a:t>$402,686</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US" sz="1400" b="1" dirty="0">
                          <a:solidFill>
                            <a:schemeClr val="bg1"/>
                          </a:solidFill>
                          <a:latin typeface="+mj-lt"/>
                        </a:rPr>
                        <a:t>$13,254</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latin typeface="+mj-lt"/>
                        </a:rPr>
                        <a:t>$415,940</a:t>
                      </a:r>
                    </a:p>
                  </a:txBody>
                  <a:tcPr anchor="ctr">
                    <a:lnL w="9525"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3058426148"/>
                  </a:ext>
                </a:extLst>
              </a:tr>
              <a:tr h="566804">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effectLst/>
                          <a:latin typeface="+mj-lt"/>
                          <a:ea typeface="Calibri" panose="020F0502020204030204" pitchFamily="34" charset="0"/>
                          <a:cs typeface="Times New Roman" panose="02020603050405020304" pitchFamily="18" charset="0"/>
                        </a:rPr>
                        <a:t>FTEs</a:t>
                      </a:r>
                    </a:p>
                  </a:txBody>
                  <a:tcPr anchor="ctr">
                    <a:lnL w="9525"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latin typeface="+mj-lt"/>
                        </a:rPr>
                        <a:t>2,748</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US" sz="1400" b="1" dirty="0">
                          <a:solidFill>
                            <a:schemeClr val="bg1"/>
                          </a:solidFill>
                          <a:latin typeface="+mj-lt"/>
                        </a:rPr>
                        <a:t>9</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latin typeface="+mj-lt"/>
                        </a:rPr>
                        <a:t>2,757</a:t>
                      </a:r>
                    </a:p>
                  </a:txBody>
                  <a:tcPr anchor="ctr">
                    <a:lnL w="9525"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3468243294"/>
                  </a:ext>
                </a:extLst>
              </a:tr>
            </a:tbl>
          </a:graphicData>
        </a:graphic>
      </p:graphicFrame>
    </p:spTree>
    <p:extLst>
      <p:ext uri="{BB962C8B-B14F-4D97-AF65-F5344CB8AC3E}">
        <p14:creationId xmlns:p14="http://schemas.microsoft.com/office/powerpoint/2010/main" val="2252437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199" y="1113990"/>
            <a:ext cx="8238068" cy="584775"/>
          </a:xfrm>
          <a:prstGeom prst="rect">
            <a:avLst/>
          </a:prstGeom>
          <a:noFill/>
        </p:spPr>
        <p:txBody>
          <a:bodyPr wrap="square" rtlCol="0">
            <a:spAutoFit/>
          </a:bodyPr>
          <a:lstStyle/>
          <a:p>
            <a:r>
              <a:rPr lang="en-US" sz="2800" b="1" spc="80" dirty="0">
                <a:solidFill>
                  <a:srgbClr val="800000"/>
                </a:solidFill>
                <a:latin typeface="+mj-lt"/>
              </a:rPr>
              <a:t>BUDGET</a:t>
            </a:r>
            <a:r>
              <a:rPr lang="en-US" sz="3200" b="1" spc="80" dirty="0">
                <a:solidFill>
                  <a:srgbClr val="800000"/>
                </a:solidFill>
                <a:latin typeface="+mj-lt"/>
              </a:rPr>
              <a:t> </a:t>
            </a:r>
            <a:r>
              <a:rPr lang="en-US" sz="2800" spc="80" dirty="0">
                <a:solidFill>
                  <a:srgbClr val="800000"/>
                </a:solidFill>
                <a:latin typeface="+mj-lt"/>
              </a:rPr>
              <a:t>OPERATIONS </a:t>
            </a:r>
            <a:r>
              <a:rPr lang="en-US" sz="1200" i="1" dirty="0">
                <a:solidFill>
                  <a:srgbClr val="54565A"/>
                </a:solidFill>
                <a:latin typeface="+mj-lt"/>
              </a:rPr>
              <a:t>($000 omitted)</a:t>
            </a:r>
          </a:p>
        </p:txBody>
      </p:sp>
      <p:sp>
        <p:nvSpPr>
          <p:cNvPr id="2" name="Slide Number Placeholder 1">
            <a:extLst>
              <a:ext uri="{FF2B5EF4-FFF2-40B4-BE49-F238E27FC236}">
                <a16:creationId xmlns:a16="http://schemas.microsoft.com/office/drawing/2014/main" id="{BE3A0ADB-286A-46D4-952C-D2877898E4EB}"/>
              </a:ext>
            </a:extLst>
          </p:cNvPr>
          <p:cNvSpPr>
            <a:spLocks noGrp="1"/>
          </p:cNvSpPr>
          <p:nvPr>
            <p:ph type="sldNum" sz="quarter" idx="4"/>
          </p:nvPr>
        </p:nvSpPr>
        <p:spPr>
          <a:xfrm>
            <a:off x="8763000" y="6591299"/>
            <a:ext cx="381000" cy="365125"/>
          </a:xfrm>
        </p:spPr>
        <p:txBody>
          <a:bodyPr/>
          <a:lstStyle/>
          <a:p>
            <a:r>
              <a:rPr lang="en-US" dirty="0"/>
              <a:t>6</a:t>
            </a:r>
          </a:p>
        </p:txBody>
      </p:sp>
      <p:graphicFrame>
        <p:nvGraphicFramePr>
          <p:cNvPr id="7" name="Table 6">
            <a:extLst>
              <a:ext uri="{FF2B5EF4-FFF2-40B4-BE49-F238E27FC236}">
                <a16:creationId xmlns:a16="http://schemas.microsoft.com/office/drawing/2014/main" id="{1A083C16-D17C-47A7-ACC7-B342CE676F53}"/>
              </a:ext>
            </a:extLst>
          </p:cNvPr>
          <p:cNvGraphicFramePr>
            <a:graphicFrameLocks noGrp="1"/>
          </p:cNvGraphicFramePr>
          <p:nvPr>
            <p:extLst>
              <p:ext uri="{D42A27DB-BD31-4B8C-83A1-F6EECF244321}">
                <p14:modId xmlns:p14="http://schemas.microsoft.com/office/powerpoint/2010/main" val="2152636808"/>
              </p:ext>
            </p:extLst>
          </p:nvPr>
        </p:nvGraphicFramePr>
        <p:xfrm>
          <a:off x="533400" y="1752600"/>
          <a:ext cx="8238072" cy="4677291"/>
        </p:xfrm>
        <a:graphic>
          <a:graphicData uri="http://schemas.openxmlformats.org/drawingml/2006/table">
            <a:tbl>
              <a:tblPr firstRow="1" bandRow="1">
                <a:tableStyleId>{5C22544A-7EE6-4342-B048-85BDC9FD1C3A}</a:tableStyleId>
              </a:tblPr>
              <a:tblGrid>
                <a:gridCol w="2286000">
                  <a:extLst>
                    <a:ext uri="{9D8B030D-6E8A-4147-A177-3AD203B41FA5}">
                      <a16:colId xmlns:a16="http://schemas.microsoft.com/office/drawing/2014/main" val="3387879057"/>
                    </a:ext>
                  </a:extLst>
                </a:gridCol>
                <a:gridCol w="992012">
                  <a:extLst>
                    <a:ext uri="{9D8B030D-6E8A-4147-A177-3AD203B41FA5}">
                      <a16:colId xmlns:a16="http://schemas.microsoft.com/office/drawing/2014/main" val="467904483"/>
                    </a:ext>
                  </a:extLst>
                </a:gridCol>
                <a:gridCol w="992012">
                  <a:extLst>
                    <a:ext uri="{9D8B030D-6E8A-4147-A177-3AD203B41FA5}">
                      <a16:colId xmlns:a16="http://schemas.microsoft.com/office/drawing/2014/main" val="4277212599"/>
                    </a:ext>
                  </a:extLst>
                </a:gridCol>
                <a:gridCol w="992012">
                  <a:extLst>
                    <a:ext uri="{9D8B030D-6E8A-4147-A177-3AD203B41FA5}">
                      <a16:colId xmlns:a16="http://schemas.microsoft.com/office/drawing/2014/main" val="3284072429"/>
                    </a:ext>
                  </a:extLst>
                </a:gridCol>
                <a:gridCol w="992012">
                  <a:extLst>
                    <a:ext uri="{9D8B030D-6E8A-4147-A177-3AD203B41FA5}">
                      <a16:colId xmlns:a16="http://schemas.microsoft.com/office/drawing/2014/main" val="1760879523"/>
                    </a:ext>
                  </a:extLst>
                </a:gridCol>
                <a:gridCol w="992012">
                  <a:extLst>
                    <a:ext uri="{9D8B030D-6E8A-4147-A177-3AD203B41FA5}">
                      <a16:colId xmlns:a16="http://schemas.microsoft.com/office/drawing/2014/main" val="1639893002"/>
                    </a:ext>
                  </a:extLst>
                </a:gridCol>
                <a:gridCol w="992012">
                  <a:extLst>
                    <a:ext uri="{9D8B030D-6E8A-4147-A177-3AD203B41FA5}">
                      <a16:colId xmlns:a16="http://schemas.microsoft.com/office/drawing/2014/main" val="1617911861"/>
                    </a:ext>
                  </a:extLst>
                </a:gridCol>
              </a:tblGrid>
              <a:tr h="839460">
                <a:tc rowSpan="2">
                  <a:txBody>
                    <a:bodyPr/>
                    <a:lstStyle/>
                    <a:p>
                      <a:pPr algn="ctr"/>
                      <a:r>
                        <a:rPr lang="en-US" sz="1400" b="1" dirty="0">
                          <a:latin typeface="+mj-lt"/>
                        </a:rPr>
                        <a:t>BUDGET UNIT/DIVISION</a:t>
                      </a:r>
                    </a:p>
                  </a:txBody>
                  <a:tcPr anchor="ctr">
                    <a:lnL w="12700" cmpd="sng">
                      <a:noFill/>
                    </a:lnL>
                    <a:lnR w="38100" cap="flat" cmpd="sng" algn="ctr">
                      <a:solidFill>
                        <a:schemeClr val="bg1"/>
                      </a:solidFill>
                      <a:prstDash val="solid"/>
                      <a:round/>
                      <a:headEnd type="none" w="med" len="med"/>
                      <a:tailEnd type="none" w="med" len="med"/>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gridSpan="2">
                  <a:txBody>
                    <a:bodyPr/>
                    <a:lstStyle/>
                    <a:p>
                      <a:pPr algn="ctr"/>
                      <a:r>
                        <a:rPr lang="en-US" sz="1400" b="1" dirty="0">
                          <a:latin typeface="+mj-lt"/>
                        </a:rPr>
                        <a:t>FY2022</a:t>
                      </a:r>
                    </a:p>
                    <a:p>
                      <a:pPr algn="ctr"/>
                      <a:r>
                        <a:rPr lang="en-US" sz="1400" b="1" kern="1100" spc="100" baseline="0" dirty="0">
                          <a:solidFill>
                            <a:schemeClr val="bg1"/>
                          </a:solidFill>
                          <a:latin typeface="+mj-lt"/>
                        </a:rPr>
                        <a:t>BUDGET</a:t>
                      </a:r>
                    </a:p>
                  </a:txBody>
                  <a:tcPr marL="45720" marR="45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hMerge="1">
                  <a:txBody>
                    <a:bodyPr/>
                    <a:lstStyle/>
                    <a:p>
                      <a:endParaRPr lang="en-US"/>
                    </a:p>
                  </a:txBody>
                  <a:tcPr/>
                </a:tc>
                <a:tc gridSpan="2">
                  <a:txBody>
                    <a:bodyPr/>
                    <a:lstStyle/>
                    <a:p>
                      <a:pPr algn="ctr"/>
                      <a:r>
                        <a:rPr lang="en-US" sz="1400" b="1" kern="1100" spc="100" baseline="0" dirty="0">
                          <a:solidFill>
                            <a:schemeClr val="bg1"/>
                          </a:solidFill>
                          <a:latin typeface="+mj-lt"/>
                        </a:rPr>
                        <a:t>ADJUSTMENTS</a:t>
                      </a:r>
                    </a:p>
                  </a:txBody>
                  <a:tcPr marL="45720" marR="45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en-US"/>
                    </a:p>
                  </a:txBody>
                  <a:tcPr/>
                </a:tc>
                <a:tc gridSpan="2">
                  <a:txBody>
                    <a:bodyPr/>
                    <a:lstStyle/>
                    <a:p>
                      <a:pPr algn="ctr"/>
                      <a:r>
                        <a:rPr lang="en-US" sz="1400" b="1" dirty="0">
                          <a:latin typeface="+mj-lt"/>
                        </a:rPr>
                        <a:t>FY2023</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kern="1100" spc="100" baseline="0" dirty="0">
                          <a:solidFill>
                            <a:schemeClr val="bg1"/>
                          </a:solidFill>
                          <a:latin typeface="+mj-lt"/>
                        </a:rPr>
                        <a:t>REQUEST</a:t>
                      </a:r>
                    </a:p>
                  </a:txBody>
                  <a:tcPr marL="45720" marR="45720" anchor="ctr">
                    <a:lnL w="38100" cap="flat" cmpd="sng" algn="ctr">
                      <a:solidFill>
                        <a:schemeClr val="bg1"/>
                      </a:solidFill>
                      <a:prstDash val="solid"/>
                      <a:round/>
                      <a:headEnd type="none" w="med" len="med"/>
                      <a:tailEnd type="none" w="med" len="med"/>
                    </a:lnL>
                    <a:lnR w="12700" cmpd="sng">
                      <a:noFill/>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hMerge="1">
                  <a:txBody>
                    <a:bodyPr/>
                    <a:lstStyle/>
                    <a:p>
                      <a:endParaRPr lang="en-US"/>
                    </a:p>
                  </a:txBody>
                  <a:tcPr/>
                </a:tc>
                <a:extLst>
                  <a:ext uri="{0D108BD9-81ED-4DB2-BD59-A6C34878D82A}">
                    <a16:rowId xmlns:a16="http://schemas.microsoft.com/office/drawing/2014/main" val="2858427104"/>
                  </a:ext>
                </a:extLst>
              </a:tr>
              <a:tr h="367264">
                <a:tc vMerge="1">
                  <a:txBody>
                    <a:bodyPr/>
                    <a:lstStyle/>
                    <a:p>
                      <a:pPr marL="0" marR="0" lvl="0" algn="r">
                        <a:lnSpc>
                          <a:spcPct val="107000"/>
                        </a:lnSpc>
                        <a:spcBef>
                          <a:spcPts val="0"/>
                        </a:spcBef>
                        <a:spcAft>
                          <a:spcPts val="800"/>
                        </a:spcAft>
                      </a:pPr>
                      <a:endParaRPr lang="en-US" sz="1100" b="1" dirty="0">
                        <a:effectLst/>
                        <a:latin typeface="PT Sans" panose="020B0503020203020204" pitchFamily="34" charset="0"/>
                        <a:ea typeface="Calibri" panose="020F0502020204030204" pitchFamily="34" charset="0"/>
                        <a:cs typeface="Times New Roman" panose="02020603050405020304" pitchFamily="18"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1"/>
                          </a:solidFill>
                          <a:latin typeface="+mj-lt"/>
                        </a:rPr>
                        <a:t>FTEs</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US" sz="1400" b="1" dirty="0">
                          <a:solidFill>
                            <a:schemeClr val="bg1"/>
                          </a:solidFill>
                          <a:latin typeface="+mj-lt"/>
                        </a:rPr>
                        <a:t>$</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US" sz="1400" b="1" dirty="0">
                          <a:solidFill>
                            <a:schemeClr val="bg1"/>
                          </a:solidFill>
                          <a:latin typeface="+mj-lt"/>
                        </a:rPr>
                        <a:t>FTEs</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algn="ctr"/>
                      <a:r>
                        <a:rPr lang="en-US" sz="1400" b="1" dirty="0">
                          <a:solidFill>
                            <a:schemeClr val="bg1"/>
                          </a:solidFill>
                          <a:latin typeface="+mj-lt"/>
                        </a:rPr>
                        <a:t>$</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algn="ctr"/>
                      <a:r>
                        <a:rPr lang="en-US" sz="1400" b="1" dirty="0">
                          <a:solidFill>
                            <a:schemeClr val="bg1"/>
                          </a:solidFill>
                          <a:latin typeface="+mj-lt"/>
                        </a:rPr>
                        <a:t>FTEs</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algn="ctr"/>
                      <a:r>
                        <a:rPr lang="en-US" sz="1400" b="1" dirty="0">
                          <a:solidFill>
                            <a:schemeClr val="bg1"/>
                          </a:solidFill>
                          <a:latin typeface="+mj-lt"/>
                        </a:rPr>
                        <a:t>$</a:t>
                      </a:r>
                    </a:p>
                  </a:txBody>
                  <a:tcPr marL="45720" marR="4572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3060328439"/>
                  </a:ext>
                </a:extLst>
              </a:tr>
              <a:tr h="477577">
                <a:tc>
                  <a:txBody>
                    <a:bodyPr/>
                    <a:lstStyle/>
                    <a:p>
                      <a:pPr marL="0" marR="0" lvl="0" algn="l">
                        <a:lnSpc>
                          <a:spcPct val="107000"/>
                        </a:lnSpc>
                        <a:spcBef>
                          <a:spcPts val="0"/>
                        </a:spcBef>
                        <a:spcAft>
                          <a:spcPts val="800"/>
                        </a:spcAft>
                      </a:pPr>
                      <a:r>
                        <a:rPr lang="en-US" sz="1400" b="1" dirty="0">
                          <a:solidFill>
                            <a:schemeClr val="bg2">
                              <a:lumMod val="10000"/>
                            </a:schemeClr>
                          </a:solidFill>
                          <a:effectLst/>
                          <a:latin typeface="+mj-lt"/>
                          <a:ea typeface="Calibri" panose="020F0502020204030204" pitchFamily="34" charset="0"/>
                          <a:cs typeface="Times New Roman" panose="02020603050405020304" pitchFamily="18" charset="0"/>
                        </a:rPr>
                        <a:t>Transportation Operations</a:t>
                      </a:r>
                    </a:p>
                  </a:txBody>
                  <a:tcPr anchor="ctr">
                    <a:lnL w="12700"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r>
                        <a:rPr lang="en-US" sz="1400" b="1" dirty="0">
                          <a:solidFill>
                            <a:schemeClr val="bg2">
                              <a:lumMod val="10000"/>
                            </a:schemeClr>
                          </a:solidFill>
                          <a:latin typeface="+mj-lt"/>
                        </a:rPr>
                        <a:t>2,459</a:t>
                      </a:r>
                    </a:p>
                  </a:txBody>
                  <a:tcPr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$339,871</a:t>
                      </a:r>
                    </a:p>
                  </a:txBody>
                  <a:tcPr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r>
                        <a:rPr lang="en-US" sz="1400" b="1" dirty="0">
                          <a:solidFill>
                            <a:schemeClr val="bg2">
                              <a:lumMod val="10000"/>
                            </a:schemeClr>
                          </a:solidFill>
                          <a:latin typeface="+mj-lt"/>
                        </a:rPr>
                        <a:t>9</a:t>
                      </a:r>
                    </a:p>
                  </a:txBody>
                  <a:tcPr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r>
                        <a:rPr lang="en-US" sz="1400" b="1" dirty="0">
                          <a:solidFill>
                            <a:schemeClr val="bg2">
                              <a:lumMod val="10000"/>
                            </a:schemeClr>
                          </a:solidFill>
                          <a:latin typeface="+mj-lt"/>
                        </a:rPr>
                        <a:t>$4,380</a:t>
                      </a:r>
                    </a:p>
                  </a:txBody>
                  <a:tcPr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r>
                        <a:rPr lang="en-US" sz="1400" b="1" dirty="0">
                          <a:solidFill>
                            <a:schemeClr val="bg2">
                              <a:lumMod val="10000"/>
                            </a:schemeClr>
                          </a:solidFill>
                          <a:latin typeface="+mj-lt"/>
                        </a:rPr>
                        <a:t>2,468</a:t>
                      </a:r>
                    </a:p>
                  </a:txBody>
                  <a:tcPr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r>
                        <a:rPr lang="en-US" sz="1400" b="1" dirty="0">
                          <a:solidFill>
                            <a:schemeClr val="bg2">
                              <a:lumMod val="10000"/>
                            </a:schemeClr>
                          </a:solidFill>
                          <a:latin typeface="+mj-lt"/>
                        </a:rPr>
                        <a:t>$344,251</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val="606578055"/>
                  </a:ext>
                </a:extLst>
              </a:tr>
              <a:tr h="409850">
                <a:tc>
                  <a:txBody>
                    <a:bodyPr/>
                    <a:lstStyle/>
                    <a:p>
                      <a:pPr marL="0" marR="0" lvl="0" algn="r">
                        <a:lnSpc>
                          <a:spcPct val="107000"/>
                        </a:lnSpc>
                        <a:spcBef>
                          <a:spcPts val="0"/>
                        </a:spcBef>
                        <a:spcAft>
                          <a:spcPts val="800"/>
                        </a:spcAft>
                      </a:pPr>
                      <a:r>
                        <a:rPr lang="en-US" sz="1100" b="0" dirty="0">
                          <a:solidFill>
                            <a:schemeClr val="bg2">
                              <a:lumMod val="10000"/>
                            </a:schemeClr>
                          </a:solidFill>
                          <a:effectLst/>
                          <a:latin typeface="+mj-lt"/>
                          <a:ea typeface="Calibri" panose="020F0502020204030204" pitchFamily="34" charset="0"/>
                          <a:cs typeface="Times New Roman" panose="02020603050405020304" pitchFamily="18" charset="0"/>
                        </a:rPr>
                        <a:t>Administrative Services</a:t>
                      </a:r>
                    </a:p>
                  </a:txBody>
                  <a:tcPr anchor="ctr">
                    <a:lnL w="12700"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120</a:t>
                      </a:r>
                    </a:p>
                  </a:txBody>
                  <a:tcPr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dirty="0">
                          <a:solidFill>
                            <a:schemeClr val="bg2">
                              <a:lumMod val="10000"/>
                            </a:schemeClr>
                          </a:solidFill>
                          <a:latin typeface="+mj-lt"/>
                        </a:rPr>
                        <a:t>$23,731</a:t>
                      </a:r>
                    </a:p>
                  </a:txBody>
                  <a:tcPr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a:t>
                      </a:r>
                    </a:p>
                  </a:txBody>
                  <a:tcPr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120</a:t>
                      </a:r>
                    </a:p>
                  </a:txBody>
                  <a:tcPr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$23,731</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1720284"/>
                  </a:ext>
                </a:extLst>
              </a:tr>
              <a:tr h="40985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100" b="0" dirty="0">
                          <a:solidFill>
                            <a:schemeClr val="bg2">
                              <a:lumMod val="10000"/>
                            </a:schemeClr>
                          </a:solidFill>
                          <a:effectLst/>
                          <a:latin typeface="+mj-lt"/>
                          <a:ea typeface="Calibri" panose="020F0502020204030204" pitchFamily="34" charset="0"/>
                          <a:cs typeface="Times New Roman" panose="02020603050405020304" pitchFamily="18" charset="0"/>
                        </a:rPr>
                        <a:t>Information Technology</a:t>
                      </a:r>
                    </a:p>
                  </a:txBody>
                  <a:tcPr anchor="ctr">
                    <a:lnL w="12700"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131</a:t>
                      </a:r>
                    </a:p>
                  </a:txBody>
                  <a:tcPr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$25,791</a:t>
                      </a:r>
                    </a:p>
                  </a:txBody>
                  <a:tcPr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a:t>
                      </a:r>
                    </a:p>
                  </a:txBody>
                  <a:tcPr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$1,000</a:t>
                      </a:r>
                    </a:p>
                  </a:txBody>
                  <a:tcPr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131</a:t>
                      </a:r>
                    </a:p>
                  </a:txBody>
                  <a:tcPr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$26,791</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1693719"/>
                  </a:ext>
                </a:extLst>
              </a:tr>
              <a:tr h="40985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100" b="0" dirty="0">
                          <a:solidFill>
                            <a:schemeClr val="bg2">
                              <a:lumMod val="10000"/>
                            </a:schemeClr>
                          </a:solidFill>
                          <a:effectLst/>
                          <a:latin typeface="+mj-lt"/>
                          <a:ea typeface="Calibri" panose="020F0502020204030204" pitchFamily="34" charset="0"/>
                          <a:cs typeface="Times New Roman" panose="02020603050405020304" pitchFamily="18" charset="0"/>
                        </a:rPr>
                        <a:t>Transportation Development</a:t>
                      </a:r>
                    </a:p>
                  </a:txBody>
                  <a:tcPr anchor="ctr">
                    <a:lnL w="12700"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446</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$50,187</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5</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$317</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455</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$50,504</a:t>
                      </a:r>
                    </a:p>
                  </a:txBody>
                  <a:tcPr marL="45720" marR="4572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86811631"/>
                  </a:ext>
                </a:extLst>
              </a:tr>
              <a:tr h="40985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100" b="0" dirty="0">
                          <a:solidFill>
                            <a:schemeClr val="bg2">
                              <a:lumMod val="10000"/>
                            </a:schemeClr>
                          </a:solidFill>
                          <a:effectLst/>
                          <a:latin typeface="+mj-lt"/>
                          <a:ea typeface="Calibri" panose="020F0502020204030204" pitchFamily="34" charset="0"/>
                          <a:cs typeface="Times New Roman" panose="02020603050405020304" pitchFamily="18" charset="0"/>
                        </a:rPr>
                        <a:t>Field Operations</a:t>
                      </a:r>
                    </a:p>
                  </a:txBody>
                  <a:tcPr anchor="ctr">
                    <a:lnL w="12700"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1,500</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$194,190</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4</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$254</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1,504</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$194,444</a:t>
                      </a:r>
                    </a:p>
                  </a:txBody>
                  <a:tcPr marL="45720" marR="4572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43287994"/>
                  </a:ext>
                </a:extLst>
              </a:tr>
              <a:tr h="40985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100" b="0" dirty="0">
                          <a:solidFill>
                            <a:schemeClr val="bg2">
                              <a:lumMod val="10000"/>
                            </a:schemeClr>
                          </a:solidFill>
                          <a:effectLst/>
                          <a:latin typeface="+mj-lt"/>
                          <a:ea typeface="Calibri" panose="020F0502020204030204" pitchFamily="34" charset="0"/>
                          <a:cs typeface="Times New Roman" panose="02020603050405020304" pitchFamily="18" charset="0"/>
                        </a:rPr>
                        <a:t>Systems Operations</a:t>
                      </a:r>
                    </a:p>
                  </a:txBody>
                  <a:tcPr anchor="ctr">
                    <a:lnL w="12700"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262</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$45,972</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$2,809</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262</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0" dirty="0">
                          <a:solidFill>
                            <a:schemeClr val="bg2">
                              <a:lumMod val="10000"/>
                            </a:schemeClr>
                          </a:solidFill>
                          <a:latin typeface="+mj-lt"/>
                        </a:rPr>
                        <a:t>$48,781</a:t>
                      </a:r>
                    </a:p>
                  </a:txBody>
                  <a:tcPr marL="45720" marR="4572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67479191"/>
                  </a:ext>
                </a:extLst>
              </a:tr>
              <a:tr h="477577">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effectLst/>
                          <a:latin typeface="+mj-lt"/>
                          <a:ea typeface="Calibri" panose="020F0502020204030204" pitchFamily="34" charset="0"/>
                          <a:cs typeface="Times New Roman" panose="02020603050405020304" pitchFamily="18" charset="0"/>
                        </a:rPr>
                        <a:t>Motor Vehicle</a:t>
                      </a:r>
                    </a:p>
                  </a:txBody>
                  <a:tcPr anchor="ctr">
                    <a:lnL w="12700"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r>
                        <a:rPr lang="en-US" sz="1400" b="1" dirty="0">
                          <a:solidFill>
                            <a:schemeClr val="bg2">
                              <a:lumMod val="10000"/>
                            </a:schemeClr>
                          </a:solidFill>
                          <a:latin typeface="+mj-lt"/>
                        </a:rPr>
                        <a:t>289</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r>
                        <a:rPr lang="en-US" sz="1400" b="1" dirty="0">
                          <a:solidFill>
                            <a:schemeClr val="bg2">
                              <a:lumMod val="10000"/>
                            </a:schemeClr>
                          </a:solidFill>
                          <a:latin typeface="+mj-lt"/>
                        </a:rPr>
                        <a:t>$28,922</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r>
                        <a:rPr lang="en-US" sz="1400" b="1" dirty="0">
                          <a:solidFill>
                            <a:schemeClr val="bg2">
                              <a:lumMod val="10000"/>
                            </a:schemeClr>
                          </a:solidFill>
                          <a:latin typeface="+mj-lt"/>
                        </a:rPr>
                        <a:t>-</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r>
                        <a:rPr lang="en-US" sz="1400" b="1" dirty="0">
                          <a:solidFill>
                            <a:schemeClr val="bg2">
                              <a:lumMod val="10000"/>
                            </a:schemeClr>
                          </a:solidFill>
                          <a:latin typeface="+mj-lt"/>
                        </a:rPr>
                        <a:t>-</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r>
                        <a:rPr lang="en-US" sz="1400" b="1" dirty="0">
                          <a:solidFill>
                            <a:schemeClr val="bg2">
                              <a:lumMod val="10000"/>
                            </a:schemeClr>
                          </a:solidFill>
                          <a:latin typeface="+mj-lt"/>
                        </a:rPr>
                        <a:t>289</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a:r>
                        <a:rPr lang="en-US" sz="1400" b="1" dirty="0">
                          <a:solidFill>
                            <a:schemeClr val="bg2">
                              <a:lumMod val="10000"/>
                            </a:schemeClr>
                          </a:solidFill>
                          <a:latin typeface="+mj-lt"/>
                        </a:rPr>
                        <a:t>$28,922</a:t>
                      </a:r>
                    </a:p>
                  </a:txBody>
                  <a:tcPr marL="45720" marR="4572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val="294146596"/>
                  </a:ext>
                </a:extLst>
              </a:tr>
              <a:tr h="466163">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effectLst/>
                          <a:latin typeface="+mj-lt"/>
                          <a:ea typeface="Calibri" panose="020F0502020204030204" pitchFamily="34" charset="0"/>
                          <a:cs typeface="Times New Roman" panose="02020603050405020304" pitchFamily="18" charset="0"/>
                        </a:rPr>
                        <a:t>TOTAL OPERATIONS</a:t>
                      </a:r>
                    </a:p>
                  </a:txBody>
                  <a:tcPr anchor="ctr">
                    <a:lnL w="12700"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latin typeface="+mj-lt"/>
                        </a:rPr>
                        <a:t>2,748</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US" sz="1400" b="1" dirty="0">
                          <a:solidFill>
                            <a:schemeClr val="bg1"/>
                          </a:solidFill>
                          <a:latin typeface="+mj-lt"/>
                        </a:rPr>
                        <a:t>$368,793</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US" sz="1400" b="1" dirty="0">
                          <a:solidFill>
                            <a:schemeClr val="bg1"/>
                          </a:solidFill>
                          <a:latin typeface="+mj-lt"/>
                        </a:rPr>
                        <a:t>9</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algn="ctr"/>
                      <a:r>
                        <a:rPr lang="en-US" sz="1400" b="1" dirty="0">
                          <a:solidFill>
                            <a:schemeClr val="bg1"/>
                          </a:solidFill>
                          <a:latin typeface="+mj-lt"/>
                        </a:rPr>
                        <a:t>$4,380</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latin typeface="+mj-lt"/>
                        </a:rPr>
                        <a:t>2,757</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latin typeface="+mj-lt"/>
                        </a:rPr>
                        <a:t>$373,173</a:t>
                      </a:r>
                    </a:p>
                  </a:txBody>
                  <a:tcPr marL="45720" marR="4572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3058426148"/>
                  </a:ext>
                </a:extLst>
              </a:tr>
            </a:tbl>
          </a:graphicData>
        </a:graphic>
      </p:graphicFrame>
    </p:spTree>
    <p:extLst>
      <p:ext uri="{BB962C8B-B14F-4D97-AF65-F5344CB8AC3E}">
        <p14:creationId xmlns:p14="http://schemas.microsoft.com/office/powerpoint/2010/main" val="1490153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23332" y="1229380"/>
            <a:ext cx="8187268" cy="523220"/>
          </a:xfrm>
          <a:prstGeom prst="rect">
            <a:avLst/>
          </a:prstGeom>
          <a:noFill/>
        </p:spPr>
        <p:txBody>
          <a:bodyPr wrap="square" rtlCol="0">
            <a:spAutoFit/>
          </a:bodyPr>
          <a:lstStyle/>
          <a:p>
            <a:r>
              <a:rPr lang="en-US" sz="2800" b="1" spc="80" dirty="0">
                <a:solidFill>
                  <a:srgbClr val="800000"/>
                </a:solidFill>
                <a:latin typeface="+mj-lt"/>
              </a:rPr>
              <a:t>BUDGET </a:t>
            </a:r>
            <a:r>
              <a:rPr lang="en-US" sz="2800" spc="80" dirty="0">
                <a:solidFill>
                  <a:srgbClr val="800000"/>
                </a:solidFill>
                <a:latin typeface="+mj-lt"/>
              </a:rPr>
              <a:t>SPECIAL PURPOSE </a:t>
            </a:r>
            <a:r>
              <a:rPr lang="en-US" sz="1200" i="1" dirty="0">
                <a:solidFill>
                  <a:srgbClr val="54565A"/>
                </a:solidFill>
                <a:latin typeface="+mj-lt"/>
              </a:rPr>
              <a:t>($000 omitted)</a:t>
            </a:r>
          </a:p>
        </p:txBody>
      </p:sp>
      <p:sp>
        <p:nvSpPr>
          <p:cNvPr id="2" name="Slide Number Placeholder 1">
            <a:extLst>
              <a:ext uri="{FF2B5EF4-FFF2-40B4-BE49-F238E27FC236}">
                <a16:creationId xmlns:a16="http://schemas.microsoft.com/office/drawing/2014/main" id="{C2473AE1-A4FB-4CC1-AB1F-44643CB28A7E}"/>
              </a:ext>
            </a:extLst>
          </p:cNvPr>
          <p:cNvSpPr>
            <a:spLocks noGrp="1"/>
          </p:cNvSpPr>
          <p:nvPr>
            <p:ph type="sldNum" sz="quarter" idx="4"/>
          </p:nvPr>
        </p:nvSpPr>
        <p:spPr/>
        <p:txBody>
          <a:bodyPr/>
          <a:lstStyle/>
          <a:p>
            <a:r>
              <a:rPr lang="en-US" dirty="0"/>
              <a:t>8</a:t>
            </a:r>
          </a:p>
        </p:txBody>
      </p:sp>
      <p:graphicFrame>
        <p:nvGraphicFramePr>
          <p:cNvPr id="7" name="Table 6">
            <a:extLst>
              <a:ext uri="{FF2B5EF4-FFF2-40B4-BE49-F238E27FC236}">
                <a16:creationId xmlns:a16="http://schemas.microsoft.com/office/drawing/2014/main" id="{DC3DE969-7EA9-4E52-9B70-88B25222BFB4}"/>
              </a:ext>
            </a:extLst>
          </p:cNvPr>
          <p:cNvGraphicFramePr>
            <a:graphicFrameLocks noGrp="1"/>
          </p:cNvGraphicFramePr>
          <p:nvPr>
            <p:extLst>
              <p:ext uri="{D42A27DB-BD31-4B8C-83A1-F6EECF244321}">
                <p14:modId xmlns:p14="http://schemas.microsoft.com/office/powerpoint/2010/main" val="3809228739"/>
              </p:ext>
            </p:extLst>
          </p:nvPr>
        </p:nvGraphicFramePr>
        <p:xfrm>
          <a:off x="457200" y="1777736"/>
          <a:ext cx="8153399" cy="4813563"/>
        </p:xfrm>
        <a:graphic>
          <a:graphicData uri="http://schemas.openxmlformats.org/drawingml/2006/table">
            <a:tbl>
              <a:tblPr firstRow="1" bandRow="1">
                <a:tableStyleId>{5C22544A-7EE6-4342-B048-85BDC9FD1C3A}</a:tableStyleId>
              </a:tblPr>
              <a:tblGrid>
                <a:gridCol w="3145474">
                  <a:extLst>
                    <a:ext uri="{9D8B030D-6E8A-4147-A177-3AD203B41FA5}">
                      <a16:colId xmlns:a16="http://schemas.microsoft.com/office/drawing/2014/main" val="3387879057"/>
                    </a:ext>
                  </a:extLst>
                </a:gridCol>
                <a:gridCol w="1489961">
                  <a:extLst>
                    <a:ext uri="{9D8B030D-6E8A-4147-A177-3AD203B41FA5}">
                      <a16:colId xmlns:a16="http://schemas.microsoft.com/office/drawing/2014/main" val="467904483"/>
                    </a:ext>
                  </a:extLst>
                </a:gridCol>
                <a:gridCol w="1862452">
                  <a:extLst>
                    <a:ext uri="{9D8B030D-6E8A-4147-A177-3AD203B41FA5}">
                      <a16:colId xmlns:a16="http://schemas.microsoft.com/office/drawing/2014/main" val="3284072429"/>
                    </a:ext>
                  </a:extLst>
                </a:gridCol>
                <a:gridCol w="1655512">
                  <a:extLst>
                    <a:ext uri="{9D8B030D-6E8A-4147-A177-3AD203B41FA5}">
                      <a16:colId xmlns:a16="http://schemas.microsoft.com/office/drawing/2014/main" val="1639893002"/>
                    </a:ext>
                  </a:extLst>
                </a:gridCol>
              </a:tblGrid>
              <a:tr h="639288">
                <a:tc>
                  <a:txBody>
                    <a:bodyPr/>
                    <a:lstStyle/>
                    <a:p>
                      <a:pPr algn="ctr"/>
                      <a:r>
                        <a:rPr lang="en-US" sz="1400" b="1" dirty="0">
                          <a:latin typeface="+mj-lt"/>
                        </a:rPr>
                        <a:t>ITEM</a:t>
                      </a:r>
                    </a:p>
                  </a:txBody>
                  <a:tcPr marL="45720" marR="45720" anchor="ctr">
                    <a:lnL w="12700" cmpd="sng">
                      <a:noFill/>
                    </a:lnL>
                    <a:lnR w="12700" cmpd="sng">
                      <a:noFill/>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ctr"/>
                      <a:r>
                        <a:rPr lang="en-US" sz="1300" b="1" dirty="0">
                          <a:latin typeface="+mj-lt"/>
                        </a:rPr>
                        <a:t>FY2022</a:t>
                      </a:r>
                    </a:p>
                    <a:p>
                      <a:pPr algn="ctr"/>
                      <a:r>
                        <a:rPr lang="en-US" sz="1300" b="1" kern="1100" spc="100" baseline="0" dirty="0">
                          <a:solidFill>
                            <a:schemeClr val="bg1"/>
                          </a:solidFill>
                          <a:latin typeface="+mj-lt"/>
                        </a:rPr>
                        <a:t>BUDGET</a:t>
                      </a:r>
                    </a:p>
                  </a:txBody>
                  <a:tcPr marL="45720" marR="45720" anchor="ctr">
                    <a:lnL w="9525"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US" sz="1200" b="1" kern="1100" spc="100" baseline="0" dirty="0">
                          <a:solidFill>
                            <a:schemeClr val="bg1"/>
                          </a:solidFill>
                          <a:latin typeface="+mj-lt"/>
                        </a:rPr>
                        <a:t>ADJUSTMENTS</a:t>
                      </a:r>
                    </a:p>
                  </a:txBody>
                  <a:tcPr marL="45720" marR="4572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algn="ctr"/>
                      <a:r>
                        <a:rPr lang="en-US" sz="1300" b="1" dirty="0">
                          <a:latin typeface="+mj-lt"/>
                        </a:rPr>
                        <a:t>FY2023</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1" kern="1100" spc="100" baseline="0" dirty="0">
                          <a:solidFill>
                            <a:schemeClr val="bg1"/>
                          </a:solidFill>
                          <a:latin typeface="+mj-lt"/>
                        </a:rPr>
                        <a:t>REQUEST</a:t>
                      </a:r>
                    </a:p>
                  </a:txBody>
                  <a:tcPr marL="45720" marR="45720" anchor="ctr">
                    <a:lnL w="9525" cap="flat" cmpd="sng" algn="ctr">
                      <a:solidFill>
                        <a:schemeClr val="bg1"/>
                      </a:solidFill>
                      <a:prstDash val="solid"/>
                      <a:round/>
                      <a:headEnd type="none" w="med" len="med"/>
                      <a:tailEnd type="none" w="med" len="med"/>
                    </a:lnL>
                    <a:lnR w="12700" cmpd="sng">
                      <a:noFill/>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2858427104"/>
                  </a:ext>
                </a:extLst>
              </a:tr>
              <a:tr h="286793">
                <a:tc>
                  <a:txBody>
                    <a:bodyPr/>
                    <a:lstStyle/>
                    <a:p>
                      <a:pPr marL="0" marR="0" lvl="0" algn="r">
                        <a:lnSpc>
                          <a:spcPct val="107000"/>
                        </a:lnSpc>
                        <a:spcBef>
                          <a:spcPts val="0"/>
                        </a:spcBef>
                        <a:spcAft>
                          <a:spcPts val="800"/>
                        </a:spcAft>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Replacement equipment</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$7,796</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$4,904</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$12,700</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1720284"/>
                  </a:ext>
                </a:extLst>
              </a:tr>
              <a:tr h="282156">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Workers’ compensation</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$3,493</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$149</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$3,642</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1693719"/>
                  </a:ext>
                </a:extLst>
              </a:tr>
              <a:tr h="282156">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Unemployment compensation</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$145</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$145</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48215945"/>
                  </a:ext>
                </a:extLst>
              </a:tr>
              <a:tr h="282156">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DAS/OCIO utility services</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$2,772</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$126</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$2,898</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08318216"/>
                  </a:ext>
                </a:extLst>
              </a:tr>
              <a:tr h="282156">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Waste management</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$1,000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$1,000</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8731446"/>
                  </a:ext>
                </a:extLst>
              </a:tr>
              <a:tr h="282156">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Drivers’ licenses</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$3,876</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$3,876</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73071890"/>
                  </a:ext>
                </a:extLst>
              </a:tr>
              <a:tr h="282156">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err="1">
                          <a:solidFill>
                            <a:schemeClr val="bg2">
                              <a:lumMod val="10000"/>
                            </a:schemeClr>
                          </a:solidFill>
                          <a:effectLst/>
                          <a:latin typeface="+mj-lt"/>
                          <a:ea typeface="Calibri" panose="020F0502020204030204" pitchFamily="34" charset="0"/>
                          <a:cs typeface="Times New Roman" panose="02020603050405020304" pitchFamily="18" charset="0"/>
                        </a:rPr>
                        <a:t>TraCS</a:t>
                      </a: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/MACH</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$300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$300</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60467162"/>
                  </a:ext>
                </a:extLst>
              </a:tr>
              <a:tr h="282156">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County treasurer support</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latin typeface="+mj-lt"/>
                        </a:rPr>
                        <a:t>$1,406</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latin typeface="+mj-lt"/>
                        </a:rPr>
                        <a:t>$1,406</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54157241"/>
                  </a:ext>
                </a:extLst>
              </a:tr>
              <a:tr h="282156">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Mississippi River Parkway Commission</a:t>
                      </a:r>
                    </a:p>
                  </a:txBody>
                  <a:tcPr marL="45720" marR="4572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latin typeface="+mj-lt"/>
                        </a:rPr>
                        <a:t>$40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latin typeface="+mj-lt"/>
                        </a:rPr>
                        <a:t>$40</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6609573"/>
                  </a:ext>
                </a:extLst>
              </a:tr>
              <a:tr h="282156">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Transportation maps</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$195</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latin typeface="+mj-lt"/>
                        </a:rPr>
                        <a:t>$195</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02555499"/>
                  </a:ext>
                </a:extLst>
              </a:tr>
              <a:tr h="282156">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Indirect cost allocation</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latin typeface="+mj-lt"/>
                        </a:rPr>
                        <a:t>$750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latin typeface="+mj-lt"/>
                        </a:rPr>
                        <a:t>$750</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85404279"/>
                  </a:ext>
                </a:extLst>
              </a:tr>
              <a:tr h="470259">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Statewide interoperable communication system</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latin typeface="+mj-lt"/>
                        </a:rPr>
                        <a:t>$437</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latin typeface="+mj-lt"/>
                        </a:rPr>
                        <a:t>$437</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58426148"/>
                  </a:ext>
                </a:extLst>
              </a:tr>
              <a:tr h="282156">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State auditor reimbursement</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latin typeface="+mj-lt"/>
                        </a:rPr>
                        <a:t>$678</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latin typeface="+mj-lt"/>
                        </a:rPr>
                        <a:t>$678</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5631401"/>
                  </a:ext>
                </a:extLst>
              </a:tr>
              <a:tr h="313507">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1" cap="all" baseline="0" dirty="0">
                          <a:solidFill>
                            <a:schemeClr val="bg1"/>
                          </a:solidFill>
                          <a:effectLst/>
                          <a:latin typeface="+mj-lt"/>
                          <a:ea typeface="Calibri" panose="020F0502020204030204" pitchFamily="34" charset="0"/>
                          <a:cs typeface="Times New Roman" panose="02020603050405020304" pitchFamily="18" charset="0"/>
                        </a:rPr>
                        <a:t>Total special purpose</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bg1"/>
                          </a:solidFill>
                          <a:effectLst/>
                          <a:latin typeface="+mj-lt"/>
                          <a:ea typeface="+mn-ea"/>
                          <a:cs typeface="+mn-cs"/>
                        </a:rPr>
                        <a:t>$22,693</a:t>
                      </a:r>
                      <a:endParaRPr lang="en-US" sz="1400" b="1" dirty="0">
                        <a:solidFill>
                          <a:schemeClr val="bg1"/>
                        </a:solidFill>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US" sz="1400" b="1" dirty="0">
                          <a:solidFill>
                            <a:schemeClr val="bg1"/>
                          </a:solidFill>
                          <a:latin typeface="+mj-lt"/>
                        </a:rPr>
                        <a:t>$5,374</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latin typeface="+mj-lt"/>
                        </a:rPr>
                        <a:t>$28,067</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473534655"/>
                  </a:ext>
                </a:extLst>
              </a:tr>
            </a:tbl>
          </a:graphicData>
        </a:graphic>
      </p:graphicFrame>
    </p:spTree>
    <p:extLst>
      <p:ext uri="{BB962C8B-B14F-4D97-AF65-F5344CB8AC3E}">
        <p14:creationId xmlns:p14="http://schemas.microsoft.com/office/powerpoint/2010/main" val="3896871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860048"/>
            <a:ext cx="8381999" cy="892552"/>
          </a:xfrm>
          <a:prstGeom prst="rect">
            <a:avLst/>
          </a:prstGeom>
          <a:noFill/>
        </p:spPr>
        <p:txBody>
          <a:bodyPr wrap="square" rtlCol="0">
            <a:spAutoFit/>
          </a:bodyPr>
          <a:lstStyle/>
          <a:p>
            <a:r>
              <a:rPr lang="en-US" sz="2800" b="1" spc="80" dirty="0">
                <a:solidFill>
                  <a:srgbClr val="800000"/>
                </a:solidFill>
                <a:latin typeface="+mj-lt"/>
              </a:rPr>
              <a:t>OPERATIONS ADJUSTMENT</a:t>
            </a:r>
          </a:p>
          <a:p>
            <a:r>
              <a:rPr lang="en-US" sz="2400" spc="80" dirty="0">
                <a:solidFill>
                  <a:srgbClr val="800000"/>
                </a:solidFill>
                <a:latin typeface="+mj-lt"/>
              </a:rPr>
              <a:t>HIGHWAY EQUIPMENT DEPRECIATION/SURCHARGE</a:t>
            </a:r>
          </a:p>
        </p:txBody>
      </p:sp>
      <p:sp>
        <p:nvSpPr>
          <p:cNvPr id="4" name="Rectangle 3"/>
          <p:cNvSpPr/>
          <p:nvPr/>
        </p:nvSpPr>
        <p:spPr>
          <a:xfrm>
            <a:off x="539195" y="1835929"/>
            <a:ext cx="7842805" cy="1815882"/>
          </a:xfrm>
          <a:prstGeom prst="rect">
            <a:avLst/>
          </a:prstGeom>
        </p:spPr>
        <p:txBody>
          <a:bodyPr wrap="square">
            <a:spAutoFit/>
          </a:bodyPr>
          <a:lstStyle/>
          <a:p>
            <a:r>
              <a:rPr lang="en-US" sz="1600" dirty="0"/>
              <a:t>To continue the shift to a 12-year replacement cycle we started in FY2018, we are </a:t>
            </a:r>
            <a:r>
              <a:rPr lang="en-US" sz="1600" b="1" dirty="0">
                <a:solidFill>
                  <a:schemeClr val="tx2"/>
                </a:solidFill>
              </a:rPr>
              <a:t>requesting $4.904M in FY 2023 </a:t>
            </a:r>
            <a:r>
              <a:rPr lang="en-US" sz="1600" dirty="0"/>
              <a:t>to replace medium and heavy-duty trucks. The request has been updated due to current and anticipated inflationary cost of equipment. </a:t>
            </a:r>
          </a:p>
          <a:p>
            <a:endParaRPr lang="en-US" sz="1600" dirty="0"/>
          </a:p>
          <a:p>
            <a:r>
              <a:rPr lang="en-US" sz="1600" dirty="0"/>
              <a:t>We are </a:t>
            </a:r>
            <a:r>
              <a:rPr lang="en-US" sz="1600" b="1" dirty="0">
                <a:solidFill>
                  <a:schemeClr val="tx2"/>
                </a:solidFill>
              </a:rPr>
              <a:t>requesting an additional $2.378M for the Systems Operations Division </a:t>
            </a:r>
            <a:r>
              <a:rPr lang="en-US" sz="1600" dirty="0"/>
              <a:t>for payment of depreciation costs for the purchase of additional equipment. The additional funding is also needed due to current and anticipated inflationary cost of the equipment.</a:t>
            </a:r>
          </a:p>
        </p:txBody>
      </p:sp>
      <p:grpSp>
        <p:nvGrpSpPr>
          <p:cNvPr id="7" name="Group 6">
            <a:extLst>
              <a:ext uri="{FF2B5EF4-FFF2-40B4-BE49-F238E27FC236}">
                <a16:creationId xmlns:a16="http://schemas.microsoft.com/office/drawing/2014/main" id="{C2729AB8-803E-4403-A6A0-65FB3F48A576}"/>
              </a:ext>
            </a:extLst>
          </p:cNvPr>
          <p:cNvGrpSpPr/>
          <p:nvPr/>
        </p:nvGrpSpPr>
        <p:grpSpPr>
          <a:xfrm>
            <a:off x="361434" y="3895637"/>
            <a:ext cx="3143766" cy="3171136"/>
            <a:chOff x="177151" y="3601834"/>
            <a:chExt cx="3193856" cy="3171136"/>
          </a:xfrm>
        </p:grpSpPr>
        <p:pic>
          <p:nvPicPr>
            <p:cNvPr id="6" name="Picture 5">
              <a:extLst>
                <a:ext uri="{FF2B5EF4-FFF2-40B4-BE49-F238E27FC236}">
                  <a16:creationId xmlns:a16="http://schemas.microsoft.com/office/drawing/2014/main" id="{415FFC3E-94EA-4AAE-A34A-D468CD17E0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151" y="3601834"/>
              <a:ext cx="3193856" cy="3171136"/>
            </a:xfrm>
            <a:prstGeom prst="rect">
              <a:avLst/>
            </a:prstGeom>
          </p:spPr>
        </p:pic>
        <p:sp>
          <p:nvSpPr>
            <p:cNvPr id="2" name="Rectangle 1"/>
            <p:cNvSpPr/>
            <p:nvPr/>
          </p:nvSpPr>
          <p:spPr>
            <a:xfrm>
              <a:off x="361418" y="4260113"/>
              <a:ext cx="1614995" cy="927289"/>
            </a:xfrm>
            <a:prstGeom prst="rect">
              <a:avLst/>
            </a:prstGeom>
          </p:spPr>
          <p:txBody>
            <a:bodyPr wrap="square">
              <a:spAutoFit/>
            </a:bodyPr>
            <a:lstStyle/>
            <a:p>
              <a:r>
                <a:rPr lang="en-US" sz="1600" b="1" dirty="0">
                  <a:solidFill>
                    <a:schemeClr val="accent6">
                      <a:lumMod val="75000"/>
                    </a:schemeClr>
                  </a:solidFill>
                  <a:latin typeface="+mj-lt"/>
                </a:rPr>
                <a:t>REPAIR COSTS HAD ALMOST DOUBLED</a:t>
              </a:r>
            </a:p>
          </p:txBody>
        </p:sp>
        <p:sp>
          <p:nvSpPr>
            <p:cNvPr id="17" name="TextBox 16">
              <a:extLst>
                <a:ext uri="{FF2B5EF4-FFF2-40B4-BE49-F238E27FC236}">
                  <a16:creationId xmlns:a16="http://schemas.microsoft.com/office/drawing/2014/main" id="{5473969B-267C-41FA-AD2C-DD7035359244}"/>
                </a:ext>
              </a:extLst>
            </p:cNvPr>
            <p:cNvSpPr txBox="1"/>
            <p:nvPr/>
          </p:nvSpPr>
          <p:spPr>
            <a:xfrm>
              <a:off x="1708397" y="5705553"/>
              <a:ext cx="1527781" cy="400110"/>
            </a:xfrm>
            <a:prstGeom prst="rect">
              <a:avLst/>
            </a:prstGeom>
            <a:noFill/>
          </p:spPr>
          <p:txBody>
            <a:bodyPr wrap="square" rtlCol="0">
              <a:spAutoFit/>
            </a:bodyPr>
            <a:lstStyle/>
            <a:p>
              <a:pPr algn="ctr"/>
              <a:r>
                <a:rPr lang="en-US" sz="2000" b="1" dirty="0">
                  <a:solidFill>
                    <a:schemeClr val="bg1"/>
                  </a:solidFill>
                  <a:latin typeface="+mj-lt"/>
                </a:rPr>
                <a:t>$11.6M</a:t>
              </a:r>
            </a:p>
          </p:txBody>
        </p:sp>
        <p:sp>
          <p:nvSpPr>
            <p:cNvPr id="18" name="TextBox 17">
              <a:extLst>
                <a:ext uri="{FF2B5EF4-FFF2-40B4-BE49-F238E27FC236}">
                  <a16:creationId xmlns:a16="http://schemas.microsoft.com/office/drawing/2014/main" id="{A182DCF7-88D9-41E7-9511-2CEAFAF39C36}"/>
                </a:ext>
              </a:extLst>
            </p:cNvPr>
            <p:cNvSpPr txBox="1"/>
            <p:nvPr/>
          </p:nvSpPr>
          <p:spPr>
            <a:xfrm>
              <a:off x="331400" y="5721456"/>
              <a:ext cx="1436651" cy="400110"/>
            </a:xfrm>
            <a:prstGeom prst="rect">
              <a:avLst/>
            </a:prstGeom>
            <a:noFill/>
          </p:spPr>
          <p:txBody>
            <a:bodyPr wrap="square" rtlCol="0">
              <a:spAutoFit/>
            </a:bodyPr>
            <a:lstStyle/>
            <a:p>
              <a:pPr algn="ctr"/>
              <a:r>
                <a:rPr lang="en-US" sz="2000" b="1" dirty="0">
                  <a:solidFill>
                    <a:schemeClr val="bg1"/>
                  </a:solidFill>
                  <a:latin typeface="+mj-lt"/>
                </a:rPr>
                <a:t>$6M</a:t>
              </a:r>
            </a:p>
          </p:txBody>
        </p:sp>
        <p:sp>
          <p:nvSpPr>
            <p:cNvPr id="23" name="Rectangle 22">
              <a:extLst>
                <a:ext uri="{FF2B5EF4-FFF2-40B4-BE49-F238E27FC236}">
                  <a16:creationId xmlns:a16="http://schemas.microsoft.com/office/drawing/2014/main" id="{8B638B86-FFE4-4C69-90D3-5809217C8F60}"/>
                </a:ext>
              </a:extLst>
            </p:cNvPr>
            <p:cNvSpPr/>
            <p:nvPr/>
          </p:nvSpPr>
          <p:spPr>
            <a:xfrm>
              <a:off x="651608" y="6236617"/>
              <a:ext cx="892314" cy="324005"/>
            </a:xfrm>
            <a:prstGeom prst="rect">
              <a:avLst/>
            </a:prstGeom>
          </p:spPr>
          <p:txBody>
            <a:bodyPr wrap="square">
              <a:spAutoFit/>
            </a:bodyPr>
            <a:lstStyle/>
            <a:p>
              <a:pPr algn="ctr"/>
              <a:r>
                <a:rPr lang="en-US" sz="1600" dirty="0">
                  <a:latin typeface="+mj-lt"/>
                </a:rPr>
                <a:t>2005</a:t>
              </a:r>
            </a:p>
          </p:txBody>
        </p:sp>
        <p:sp>
          <p:nvSpPr>
            <p:cNvPr id="24" name="Rectangle 23">
              <a:extLst>
                <a:ext uri="{FF2B5EF4-FFF2-40B4-BE49-F238E27FC236}">
                  <a16:creationId xmlns:a16="http://schemas.microsoft.com/office/drawing/2014/main" id="{30CC4879-42D1-4E6C-A2FE-C0C9B91A3FA4}"/>
                </a:ext>
              </a:extLst>
            </p:cNvPr>
            <p:cNvSpPr/>
            <p:nvPr/>
          </p:nvSpPr>
          <p:spPr>
            <a:xfrm>
              <a:off x="2152885" y="6236617"/>
              <a:ext cx="644393" cy="324005"/>
            </a:xfrm>
            <a:prstGeom prst="rect">
              <a:avLst/>
            </a:prstGeom>
          </p:spPr>
          <p:txBody>
            <a:bodyPr wrap="none">
              <a:spAutoFit/>
            </a:bodyPr>
            <a:lstStyle/>
            <a:p>
              <a:pPr algn="ctr"/>
              <a:r>
                <a:rPr lang="en-US" sz="1600" dirty="0">
                  <a:latin typeface="+mj-lt"/>
                </a:rPr>
                <a:t>2015</a:t>
              </a:r>
            </a:p>
          </p:txBody>
        </p:sp>
      </p:grpSp>
      <p:sp>
        <p:nvSpPr>
          <p:cNvPr id="15" name="Rectangle 14"/>
          <p:cNvSpPr/>
          <p:nvPr/>
        </p:nvSpPr>
        <p:spPr>
          <a:xfrm>
            <a:off x="3622435" y="4264717"/>
            <a:ext cx="5076063" cy="276999"/>
          </a:xfrm>
          <a:prstGeom prst="rect">
            <a:avLst/>
          </a:prstGeom>
        </p:spPr>
        <p:txBody>
          <a:bodyPr wrap="square">
            <a:spAutoFit/>
          </a:bodyPr>
          <a:lstStyle/>
          <a:p>
            <a:r>
              <a:rPr lang="en-US" sz="1200" b="1" dirty="0">
                <a:solidFill>
                  <a:schemeClr val="accent2">
                    <a:lumMod val="75000"/>
                  </a:schemeClr>
                </a:solidFill>
                <a:latin typeface="+mj-lt"/>
              </a:rPr>
              <a:t>Average replacement age of fleet </a:t>
            </a:r>
            <a:r>
              <a:rPr lang="en-US" sz="1200" b="1">
                <a:solidFill>
                  <a:schemeClr val="accent2">
                    <a:lumMod val="75000"/>
                  </a:schemeClr>
                </a:solidFill>
                <a:latin typeface="+mj-lt"/>
              </a:rPr>
              <a:t>is decreasing</a:t>
            </a:r>
            <a:endParaRPr lang="en-US" sz="1200" b="1" dirty="0">
              <a:solidFill>
                <a:schemeClr val="accent2">
                  <a:lumMod val="75000"/>
                </a:schemeClr>
              </a:solidFill>
              <a:latin typeface="+mj-lt"/>
            </a:endParaRPr>
          </a:p>
        </p:txBody>
      </p:sp>
      <p:sp>
        <p:nvSpPr>
          <p:cNvPr id="5" name="TextBox 4">
            <a:extLst>
              <a:ext uri="{FF2B5EF4-FFF2-40B4-BE49-F238E27FC236}">
                <a16:creationId xmlns:a16="http://schemas.microsoft.com/office/drawing/2014/main" id="{8C81D7EB-2EBD-4A65-AE97-4CBE8E9DEA53}"/>
              </a:ext>
            </a:extLst>
          </p:cNvPr>
          <p:cNvSpPr txBox="1"/>
          <p:nvPr/>
        </p:nvSpPr>
        <p:spPr>
          <a:xfrm>
            <a:off x="539195" y="3743377"/>
            <a:ext cx="2415954" cy="830997"/>
          </a:xfrm>
          <a:prstGeom prst="rect">
            <a:avLst/>
          </a:prstGeom>
          <a:noFill/>
        </p:spPr>
        <p:txBody>
          <a:bodyPr wrap="square" rtlCol="0">
            <a:spAutoFit/>
          </a:bodyPr>
          <a:lstStyle/>
          <a:p>
            <a:r>
              <a:rPr lang="en-US" sz="1600" b="1" dirty="0">
                <a:latin typeface="+mj-lt"/>
              </a:rPr>
              <a:t>UNDER THE PRIOR 15-YEAR REPLACEMENT SCHEDULE:</a:t>
            </a:r>
          </a:p>
        </p:txBody>
      </p:sp>
      <p:sp>
        <p:nvSpPr>
          <p:cNvPr id="27" name="TextBox 26">
            <a:extLst>
              <a:ext uri="{FF2B5EF4-FFF2-40B4-BE49-F238E27FC236}">
                <a16:creationId xmlns:a16="http://schemas.microsoft.com/office/drawing/2014/main" id="{2570EAB1-EDE4-4EA5-A56A-CFB6F8AD4007}"/>
              </a:ext>
            </a:extLst>
          </p:cNvPr>
          <p:cNvSpPr txBox="1"/>
          <p:nvPr/>
        </p:nvSpPr>
        <p:spPr>
          <a:xfrm>
            <a:off x="3622436" y="3746929"/>
            <a:ext cx="4226164" cy="584775"/>
          </a:xfrm>
          <a:prstGeom prst="rect">
            <a:avLst/>
          </a:prstGeom>
          <a:noFill/>
        </p:spPr>
        <p:txBody>
          <a:bodyPr wrap="square" rtlCol="0">
            <a:spAutoFit/>
          </a:bodyPr>
          <a:lstStyle/>
          <a:p>
            <a:r>
              <a:rPr lang="en-US" sz="1600" b="1" dirty="0">
                <a:latin typeface="+mj-lt"/>
              </a:rPr>
              <a:t>SINCE WE SWITCHED TO A 12-YEAR REPLACEMENT SCHEDULE:</a:t>
            </a:r>
          </a:p>
        </p:txBody>
      </p:sp>
      <p:graphicFrame>
        <p:nvGraphicFramePr>
          <p:cNvPr id="11" name="Chart 10">
            <a:extLst>
              <a:ext uri="{FF2B5EF4-FFF2-40B4-BE49-F238E27FC236}">
                <a16:creationId xmlns:a16="http://schemas.microsoft.com/office/drawing/2014/main" id="{41D17331-0AF9-484B-A9FA-3E01B06E5134}"/>
              </a:ext>
            </a:extLst>
          </p:cNvPr>
          <p:cNvGraphicFramePr/>
          <p:nvPr>
            <p:extLst>
              <p:ext uri="{D42A27DB-BD31-4B8C-83A1-F6EECF244321}">
                <p14:modId xmlns:p14="http://schemas.microsoft.com/office/powerpoint/2010/main" val="2174235875"/>
              </p:ext>
            </p:extLst>
          </p:nvPr>
        </p:nvGraphicFramePr>
        <p:xfrm>
          <a:off x="3622435" y="4541716"/>
          <a:ext cx="4911965" cy="2255313"/>
        </p:xfrm>
        <a:graphic>
          <a:graphicData uri="http://schemas.openxmlformats.org/drawingml/2006/chart">
            <c:chart xmlns:c="http://schemas.openxmlformats.org/drawingml/2006/chart" xmlns:r="http://schemas.openxmlformats.org/officeDocument/2006/relationships" r:id="rId4"/>
          </a:graphicData>
        </a:graphic>
      </p:graphicFrame>
      <p:sp>
        <p:nvSpPr>
          <p:cNvPr id="19" name="TextBox 18">
            <a:extLst>
              <a:ext uri="{FF2B5EF4-FFF2-40B4-BE49-F238E27FC236}">
                <a16:creationId xmlns:a16="http://schemas.microsoft.com/office/drawing/2014/main" id="{B4E37228-2598-4A86-A54C-60EFA7C8AFF4}"/>
              </a:ext>
            </a:extLst>
          </p:cNvPr>
          <p:cNvSpPr txBox="1"/>
          <p:nvPr/>
        </p:nvSpPr>
        <p:spPr>
          <a:xfrm>
            <a:off x="9601200" y="2133600"/>
            <a:ext cx="1714499" cy="83099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600" b="1" dirty="0">
                <a:solidFill>
                  <a:srgbClr val="FF3399"/>
                </a:solidFill>
              </a:rPr>
              <a:t>Have Lee review this revised statement.</a:t>
            </a:r>
          </a:p>
        </p:txBody>
      </p:sp>
      <p:grpSp>
        <p:nvGrpSpPr>
          <p:cNvPr id="31" name="Group 30">
            <a:extLst>
              <a:ext uri="{FF2B5EF4-FFF2-40B4-BE49-F238E27FC236}">
                <a16:creationId xmlns:a16="http://schemas.microsoft.com/office/drawing/2014/main" id="{AB8ABC21-5944-40CF-AD97-5CD80C19C2E4}"/>
              </a:ext>
            </a:extLst>
          </p:cNvPr>
          <p:cNvGrpSpPr/>
          <p:nvPr/>
        </p:nvGrpSpPr>
        <p:grpSpPr>
          <a:xfrm>
            <a:off x="539195" y="1819275"/>
            <a:ext cx="7766605" cy="1866577"/>
            <a:chOff x="539195" y="1819275"/>
            <a:chExt cx="7919005" cy="1866577"/>
          </a:xfrm>
        </p:grpSpPr>
        <p:cxnSp>
          <p:nvCxnSpPr>
            <p:cNvPr id="26" name="Straight Connector 25">
              <a:extLst>
                <a:ext uri="{FF2B5EF4-FFF2-40B4-BE49-F238E27FC236}">
                  <a16:creationId xmlns:a16="http://schemas.microsoft.com/office/drawing/2014/main" id="{8E15FCA4-70C7-48A0-B986-12796519BB09}"/>
                </a:ext>
              </a:extLst>
            </p:cNvPr>
            <p:cNvCxnSpPr>
              <a:cxnSpLocks/>
            </p:cNvCxnSpPr>
            <p:nvPr/>
          </p:nvCxnSpPr>
          <p:spPr>
            <a:xfrm flipV="1">
              <a:off x="539195" y="3679762"/>
              <a:ext cx="7919005" cy="609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43BCC777-7C4B-4C4E-8F08-3BB9F5F13236}"/>
                </a:ext>
              </a:extLst>
            </p:cNvPr>
            <p:cNvCxnSpPr>
              <a:cxnSpLocks/>
            </p:cNvCxnSpPr>
            <p:nvPr/>
          </p:nvCxnSpPr>
          <p:spPr>
            <a:xfrm flipV="1">
              <a:off x="539195" y="1819275"/>
              <a:ext cx="7919005" cy="9525"/>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22" name="Slide Number Placeholder 1">
            <a:extLst>
              <a:ext uri="{FF2B5EF4-FFF2-40B4-BE49-F238E27FC236}">
                <a16:creationId xmlns:a16="http://schemas.microsoft.com/office/drawing/2014/main" id="{89CFB570-3129-4C8F-B1F2-E9EBEDC10E6C}"/>
              </a:ext>
            </a:extLst>
          </p:cNvPr>
          <p:cNvSpPr txBox="1">
            <a:spLocks/>
          </p:cNvSpPr>
          <p:nvPr/>
        </p:nvSpPr>
        <p:spPr>
          <a:xfrm>
            <a:off x="8782566" y="6553200"/>
            <a:ext cx="361434" cy="32400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accent3"/>
                </a:solidFill>
                <a:latin typeface="Myriad Pro" panose="020B0503030403020204" pitchFamily="34" charset="0"/>
              </a:rPr>
              <a:t>7</a:t>
            </a:r>
          </a:p>
        </p:txBody>
      </p:sp>
    </p:spTree>
    <p:extLst>
      <p:ext uri="{BB962C8B-B14F-4D97-AF65-F5344CB8AC3E}">
        <p14:creationId xmlns:p14="http://schemas.microsoft.com/office/powerpoint/2010/main" val="1737941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19100" y="1155411"/>
            <a:ext cx="8248650" cy="584775"/>
          </a:xfrm>
          <a:prstGeom prst="rect">
            <a:avLst/>
          </a:prstGeom>
          <a:noFill/>
        </p:spPr>
        <p:txBody>
          <a:bodyPr wrap="square" rtlCol="0">
            <a:spAutoFit/>
          </a:bodyPr>
          <a:lstStyle/>
          <a:p>
            <a:r>
              <a:rPr lang="en-US" sz="2800" b="1" spc="80" dirty="0">
                <a:solidFill>
                  <a:srgbClr val="800000"/>
                </a:solidFill>
                <a:latin typeface="+mj-lt"/>
              </a:rPr>
              <a:t>BUDGET</a:t>
            </a:r>
            <a:r>
              <a:rPr lang="en-US" sz="3200" b="1" spc="80" dirty="0">
                <a:solidFill>
                  <a:srgbClr val="800000"/>
                </a:solidFill>
                <a:latin typeface="+mj-lt"/>
              </a:rPr>
              <a:t> </a:t>
            </a:r>
            <a:r>
              <a:rPr lang="en-US" sz="2800" spc="80" dirty="0">
                <a:solidFill>
                  <a:srgbClr val="800000"/>
                </a:solidFill>
                <a:latin typeface="+mj-lt"/>
              </a:rPr>
              <a:t>CAPITAL </a:t>
            </a:r>
            <a:r>
              <a:rPr lang="en-US" sz="1200" i="1" dirty="0">
                <a:solidFill>
                  <a:srgbClr val="54565A"/>
                </a:solidFill>
                <a:latin typeface="+mj-lt"/>
              </a:rPr>
              <a:t>($000 omitted)</a:t>
            </a:r>
          </a:p>
        </p:txBody>
      </p:sp>
      <p:sp>
        <p:nvSpPr>
          <p:cNvPr id="2" name="Slide Number Placeholder 1">
            <a:extLst>
              <a:ext uri="{FF2B5EF4-FFF2-40B4-BE49-F238E27FC236}">
                <a16:creationId xmlns:a16="http://schemas.microsoft.com/office/drawing/2014/main" id="{C6D38A70-C7DB-410D-803B-EDCA256F91A9}"/>
              </a:ext>
            </a:extLst>
          </p:cNvPr>
          <p:cNvSpPr>
            <a:spLocks noGrp="1"/>
          </p:cNvSpPr>
          <p:nvPr>
            <p:ph type="sldNum" sz="quarter" idx="4"/>
          </p:nvPr>
        </p:nvSpPr>
        <p:spPr>
          <a:xfrm>
            <a:off x="8763000" y="6591299"/>
            <a:ext cx="381000" cy="365125"/>
          </a:xfrm>
        </p:spPr>
        <p:txBody>
          <a:bodyPr/>
          <a:lstStyle/>
          <a:p>
            <a:r>
              <a:rPr lang="en-US" dirty="0"/>
              <a:t>9</a:t>
            </a:r>
          </a:p>
        </p:txBody>
      </p:sp>
      <p:graphicFrame>
        <p:nvGraphicFramePr>
          <p:cNvPr id="8" name="Table 7">
            <a:extLst>
              <a:ext uri="{FF2B5EF4-FFF2-40B4-BE49-F238E27FC236}">
                <a16:creationId xmlns:a16="http://schemas.microsoft.com/office/drawing/2014/main" id="{E423F997-A0E0-4BB7-A449-9D464E265923}"/>
              </a:ext>
            </a:extLst>
          </p:cNvPr>
          <p:cNvGraphicFramePr>
            <a:graphicFrameLocks noGrp="1"/>
          </p:cNvGraphicFramePr>
          <p:nvPr>
            <p:extLst>
              <p:ext uri="{D42A27DB-BD31-4B8C-83A1-F6EECF244321}">
                <p14:modId xmlns:p14="http://schemas.microsoft.com/office/powerpoint/2010/main" val="4091236879"/>
              </p:ext>
            </p:extLst>
          </p:nvPr>
        </p:nvGraphicFramePr>
        <p:xfrm>
          <a:off x="514350" y="1803974"/>
          <a:ext cx="8153399" cy="3606227"/>
        </p:xfrm>
        <a:graphic>
          <a:graphicData uri="http://schemas.openxmlformats.org/drawingml/2006/table">
            <a:tbl>
              <a:tblPr firstRow="1" bandRow="1">
                <a:tableStyleId>{5C22544A-7EE6-4342-B048-85BDC9FD1C3A}</a:tableStyleId>
              </a:tblPr>
              <a:tblGrid>
                <a:gridCol w="3176714">
                  <a:extLst>
                    <a:ext uri="{9D8B030D-6E8A-4147-A177-3AD203B41FA5}">
                      <a16:colId xmlns:a16="http://schemas.microsoft.com/office/drawing/2014/main" val="3387879057"/>
                    </a:ext>
                  </a:extLst>
                </a:gridCol>
                <a:gridCol w="1658895">
                  <a:extLst>
                    <a:ext uri="{9D8B030D-6E8A-4147-A177-3AD203B41FA5}">
                      <a16:colId xmlns:a16="http://schemas.microsoft.com/office/drawing/2014/main" val="467904483"/>
                    </a:ext>
                  </a:extLst>
                </a:gridCol>
                <a:gridCol w="1658895">
                  <a:extLst>
                    <a:ext uri="{9D8B030D-6E8A-4147-A177-3AD203B41FA5}">
                      <a16:colId xmlns:a16="http://schemas.microsoft.com/office/drawing/2014/main" val="3284072429"/>
                    </a:ext>
                  </a:extLst>
                </a:gridCol>
                <a:gridCol w="1658895">
                  <a:extLst>
                    <a:ext uri="{9D8B030D-6E8A-4147-A177-3AD203B41FA5}">
                      <a16:colId xmlns:a16="http://schemas.microsoft.com/office/drawing/2014/main" val="1639893002"/>
                    </a:ext>
                  </a:extLst>
                </a:gridCol>
              </a:tblGrid>
              <a:tr h="831078">
                <a:tc>
                  <a:txBody>
                    <a:bodyPr/>
                    <a:lstStyle/>
                    <a:p>
                      <a:pPr algn="ctr"/>
                      <a:r>
                        <a:rPr lang="en-US" sz="1400" b="1" dirty="0">
                          <a:latin typeface="+mj-lt"/>
                        </a:rPr>
                        <a:t>ITEM</a:t>
                      </a:r>
                    </a:p>
                  </a:txBody>
                  <a:tcPr marL="45720" marR="45720" anchor="ctr">
                    <a:lnL w="12700" cmpd="sng">
                      <a:noFill/>
                    </a:lnL>
                    <a:lnR w="12700" cmpd="sng">
                      <a:noFill/>
                    </a:lnR>
                    <a:lnT w="12700" cmpd="sng">
                      <a:noFill/>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ctr"/>
                      <a:r>
                        <a:rPr lang="en-US" sz="1400" b="1" dirty="0">
                          <a:latin typeface="+mj-lt"/>
                        </a:rPr>
                        <a:t>FY2022</a:t>
                      </a:r>
                    </a:p>
                    <a:p>
                      <a:pPr algn="ctr"/>
                      <a:r>
                        <a:rPr lang="en-US" sz="1400" b="1" kern="1100" spc="100" baseline="0" dirty="0">
                          <a:solidFill>
                            <a:schemeClr val="bg1"/>
                          </a:solidFill>
                          <a:latin typeface="+mj-lt"/>
                        </a:rPr>
                        <a:t>REQUEST</a:t>
                      </a:r>
                    </a:p>
                  </a:txBody>
                  <a:tcPr marL="45720" marR="45720" anchor="ctr">
                    <a:lnL w="9525"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US" sz="1400" b="1" kern="1100" spc="100" baseline="0" dirty="0">
                          <a:solidFill>
                            <a:schemeClr val="bg1"/>
                          </a:solidFill>
                          <a:latin typeface="+mj-lt"/>
                        </a:rPr>
                        <a:t>ADJUSTMENTS</a:t>
                      </a:r>
                    </a:p>
                  </a:txBody>
                  <a:tcPr marL="45720" marR="4572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algn="ctr"/>
                      <a:r>
                        <a:rPr lang="en-US" sz="1400" b="1" dirty="0">
                          <a:latin typeface="+mj-lt"/>
                        </a:rPr>
                        <a:t>FY2023</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kern="1100" spc="100" baseline="0" dirty="0">
                          <a:solidFill>
                            <a:schemeClr val="bg1"/>
                          </a:solidFill>
                          <a:latin typeface="+mj-lt"/>
                        </a:rPr>
                        <a:t>REQUEST</a:t>
                      </a:r>
                    </a:p>
                  </a:txBody>
                  <a:tcPr marL="45720" marR="45720" anchor="ctr">
                    <a:lnL w="9525" cap="flat" cmpd="sng" algn="ctr">
                      <a:solidFill>
                        <a:schemeClr val="bg1"/>
                      </a:solidFill>
                      <a:prstDash val="solid"/>
                      <a:round/>
                      <a:headEnd type="none" w="med" len="med"/>
                      <a:tailEnd type="none" w="med" len="med"/>
                    </a:lnL>
                    <a:lnR w="12700" cmpd="sng">
                      <a:noFill/>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2858427104"/>
                  </a:ext>
                </a:extLst>
              </a:tr>
              <a:tr h="360882">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bg2">
                              <a:lumMod val="10000"/>
                            </a:schemeClr>
                          </a:solidFill>
                          <a:effectLst/>
                          <a:latin typeface="+mn-lt"/>
                          <a:ea typeface="Calibri" panose="020F0502020204030204" pitchFamily="34" charset="0"/>
                          <a:cs typeface="Times New Roman" panose="02020603050405020304" pitchFamily="18" charset="0"/>
                        </a:rPr>
                        <a:t>Facility Major Maintenance &amp; Enhancements</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$5,300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$5,300</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54157241"/>
                  </a:ext>
                </a:extLst>
              </a:tr>
              <a:tr h="418001">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bg2">
                              <a:lumMod val="10000"/>
                            </a:schemeClr>
                          </a:solidFill>
                          <a:effectLst/>
                          <a:latin typeface="+mn-lt"/>
                          <a:ea typeface="Calibri" panose="020F0502020204030204" pitchFamily="34" charset="0"/>
                          <a:cs typeface="Times New Roman" panose="02020603050405020304" pitchFamily="18" charset="0"/>
                        </a:rPr>
                        <a:t>Facility Routine Maintenance &amp; Preservation</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$4,700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$4,700</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02555499"/>
                  </a:ext>
                </a:extLst>
              </a:tr>
              <a:tr h="360882">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Rest Area Facility Maintenance</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$400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$400</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73222480"/>
                  </a:ext>
                </a:extLst>
              </a:tr>
              <a:tr h="360882">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MVD Field Facilities Maintenance</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$400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$400</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85404279"/>
                  </a:ext>
                </a:extLst>
              </a:tr>
              <a:tr h="360882">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MVE Field Facilities Maintenance</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$400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$400</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1827723"/>
                  </a:ext>
                </a:extLst>
              </a:tr>
              <a:tr h="360882">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Electronic Records Management System</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$3,500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$3,500</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9089712"/>
                  </a:ext>
                </a:extLst>
              </a:tr>
              <a:tr h="552738">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effectLst/>
                          <a:latin typeface="+mj-lt"/>
                          <a:ea typeface="Calibri" panose="020F0502020204030204" pitchFamily="34" charset="0"/>
                          <a:cs typeface="Times New Roman" panose="02020603050405020304" pitchFamily="18" charset="0"/>
                        </a:rPr>
                        <a:t>TOTAL CAPITAL</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latin typeface="+mj-lt"/>
                        </a:rPr>
                        <a:t>$11,200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US" sz="1400" b="1" dirty="0">
                          <a:solidFill>
                            <a:schemeClr val="bg1"/>
                          </a:solidFill>
                          <a:latin typeface="+mj-lt"/>
                        </a:rPr>
                        <a:t>$3,500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latin typeface="+mj-lt"/>
                        </a:rPr>
                        <a:t>$14,700</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3058426148"/>
                  </a:ext>
                </a:extLst>
              </a:tr>
            </a:tbl>
          </a:graphicData>
        </a:graphic>
      </p:graphicFrame>
    </p:spTree>
    <p:extLst>
      <p:ext uri="{BB962C8B-B14F-4D97-AF65-F5344CB8AC3E}">
        <p14:creationId xmlns:p14="http://schemas.microsoft.com/office/powerpoint/2010/main" val="3364617484"/>
      </p:ext>
    </p:extLst>
  </p:cSld>
  <p:clrMapOvr>
    <a:masterClrMapping/>
  </p:clrMapOvr>
</p:sld>
</file>

<file path=ppt/theme/theme1.xml><?xml version="1.0" encoding="utf-8"?>
<a:theme xmlns:a="http://schemas.openxmlformats.org/drawingml/2006/main" name="MASTER">
  <a:themeElements>
    <a:clrScheme name="Iowa DOT">
      <a:dk1>
        <a:srgbClr val="54565A"/>
      </a:dk1>
      <a:lt1>
        <a:sysClr val="window" lastClr="FFFFFF"/>
      </a:lt1>
      <a:dk2>
        <a:srgbClr val="7F2629"/>
      </a:dk2>
      <a:lt2>
        <a:srgbClr val="E7E6E6"/>
      </a:lt2>
      <a:accent1>
        <a:srgbClr val="4197CB"/>
      </a:accent1>
      <a:accent2>
        <a:srgbClr val="EE7623"/>
      </a:accent2>
      <a:accent3>
        <a:srgbClr val="A7A8A9"/>
      </a:accent3>
      <a:accent4>
        <a:srgbClr val="FFC629"/>
      </a:accent4>
      <a:accent5>
        <a:srgbClr val="0095A9"/>
      </a:accent5>
      <a:accent6>
        <a:srgbClr val="71984A"/>
      </a:accent6>
      <a:hlink>
        <a:srgbClr val="0095A9"/>
      </a:hlink>
      <a:folHlink>
        <a:srgbClr val="61366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MASTER">
  <a:themeElements>
    <a:clrScheme name="DOT">
      <a:dk1>
        <a:srgbClr val="53565A"/>
      </a:dk1>
      <a:lt1>
        <a:sysClr val="window" lastClr="FFFFFF"/>
      </a:lt1>
      <a:dk2>
        <a:srgbClr val="7C2529"/>
      </a:dk2>
      <a:lt2>
        <a:srgbClr val="B1B3B3"/>
      </a:lt2>
      <a:accent1>
        <a:srgbClr val="0097A9"/>
      </a:accent1>
      <a:accent2>
        <a:srgbClr val="E87722"/>
      </a:accent2>
      <a:accent3>
        <a:srgbClr val="FFC72C"/>
      </a:accent3>
      <a:accent4>
        <a:srgbClr val="5E366E"/>
      </a:accent4>
      <a:accent5>
        <a:srgbClr val="719949"/>
      </a:accent5>
      <a:accent6>
        <a:srgbClr val="4698CB"/>
      </a:accent6>
      <a:hlink>
        <a:srgbClr val="2C739F"/>
      </a:hlink>
      <a:folHlink>
        <a:srgbClr val="53565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12029</TotalTime>
  <Words>1281</Words>
  <Application>Microsoft Office PowerPoint</Application>
  <PresentationFormat>On-screen Show (4:3)</PresentationFormat>
  <Paragraphs>328</Paragraphs>
  <Slides>11</Slides>
  <Notes>10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11</vt:i4>
      </vt:variant>
    </vt:vector>
  </HeadingPairs>
  <TitlesOfParts>
    <vt:vector size="20" baseType="lpstr">
      <vt:lpstr>Arial</vt:lpstr>
      <vt:lpstr>Calibri</vt:lpstr>
      <vt:lpstr>Eurostar Black Extended</vt:lpstr>
      <vt:lpstr>Eurostar Regular Extended</vt:lpstr>
      <vt:lpstr>Myriad Pro</vt:lpstr>
      <vt:lpstr>Myriad Pro Light</vt:lpstr>
      <vt:lpstr>PT Sans</vt:lpstr>
      <vt:lpstr>MASTER</vt:lpstr>
      <vt:lpstr>1_MASTER</vt:lpstr>
      <vt:lpstr>PowerPoint Presentation</vt:lpstr>
      <vt:lpstr>FUNDING SOURCE – ROAD USE TAX FUND (RUTF)</vt:lpstr>
      <vt:lpstr>DOT FUNDING SOURCES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Iowa Department of Transportation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Anderson, Stuart</cp:lastModifiedBy>
  <cp:revision>468</cp:revision>
  <cp:lastPrinted>2021-12-06T18:13:38Z</cp:lastPrinted>
  <dcterms:created xsi:type="dcterms:W3CDTF">2015-07-15T17:52:24Z</dcterms:created>
  <dcterms:modified xsi:type="dcterms:W3CDTF">2021-12-06T18:13:42Z</dcterms:modified>
</cp:coreProperties>
</file>