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367" r:id="rId3"/>
    <p:sldId id="334" r:id="rId4"/>
    <p:sldId id="333" r:id="rId5"/>
    <p:sldId id="364" r:id="rId6"/>
    <p:sldId id="366" r:id="rId7"/>
    <p:sldId id="368" r:id="rId8"/>
    <p:sldId id="287"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10" autoAdjust="0"/>
    <p:restoredTop sz="95574" autoAdjust="0"/>
  </p:normalViewPr>
  <p:slideViewPr>
    <p:cSldViewPr>
      <p:cViewPr varScale="1">
        <p:scale>
          <a:sx n="79" d="100"/>
          <a:sy n="79" d="100"/>
        </p:scale>
        <p:origin x="115"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12/5/2021</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December 14, 2021</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SFY2022</a:t>
            </a:r>
          </a:p>
          <a:p>
            <a:pPr lvl="1">
              <a:spcAft>
                <a:spcPts val="1200"/>
              </a:spcAft>
            </a:pPr>
            <a:r>
              <a:rPr lang="en-US" dirty="0"/>
              <a:t>Total number of projects awarded: 4</a:t>
            </a:r>
          </a:p>
          <a:p>
            <a:pPr lvl="1">
              <a:spcAft>
                <a:spcPts val="1200"/>
              </a:spcAft>
            </a:pPr>
            <a:r>
              <a:rPr lang="en-US" dirty="0"/>
              <a:t>Total project costs: $3,684,339</a:t>
            </a:r>
          </a:p>
          <a:p>
            <a:pPr lvl="1">
              <a:spcAft>
                <a:spcPts val="1200"/>
              </a:spcAft>
            </a:pPr>
            <a:r>
              <a:rPr lang="en-US" dirty="0"/>
              <a:t>Total amount awarded: $2,554,590</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143497617"/>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2022 current Road Use Tax Revenue (as of 11/30/2021)</a:t>
                      </a:r>
                    </a:p>
                  </a:txBody>
                  <a:tcPr>
                    <a:solidFill>
                      <a:schemeClr val="tx1"/>
                    </a:solidFill>
                  </a:tcPr>
                </a:tc>
                <a:tc>
                  <a:txBody>
                    <a:bodyPr/>
                    <a:lstStyle/>
                    <a:p>
                      <a:pPr algn="ctr"/>
                      <a:r>
                        <a:rPr lang="en-US" sz="1500" dirty="0">
                          <a:latin typeface="PT Sans" panose="020B0503020203020204"/>
                        </a:rPr>
                        <a:t>$5,094,762.75</a:t>
                      </a:r>
                    </a:p>
                  </a:txBody>
                  <a:tcPr/>
                </a:tc>
                <a:tc>
                  <a:txBody>
                    <a:bodyPr/>
                    <a:lstStyle/>
                    <a:p>
                      <a:pPr algn="ctr"/>
                      <a:r>
                        <a:rPr lang="en-US" sz="1500" dirty="0">
                          <a:latin typeface="PT Sans" panose="020B0503020203020204"/>
                        </a:rPr>
                        <a:t>$2,547,381.37</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11/30/2021)</a:t>
                      </a:r>
                    </a:p>
                  </a:txBody>
                  <a:tcPr>
                    <a:solidFill>
                      <a:schemeClr val="tx1"/>
                    </a:solidFill>
                  </a:tcPr>
                </a:tc>
                <a:tc>
                  <a:txBody>
                    <a:bodyPr/>
                    <a:lstStyle/>
                    <a:p>
                      <a:pPr algn="ctr"/>
                      <a:r>
                        <a:rPr lang="en-US" sz="1500" dirty="0">
                          <a:latin typeface="PT Sans" panose="020B0503020203020204"/>
                        </a:rPr>
                        <a:t>$5,325,098.02</a:t>
                      </a:r>
                    </a:p>
                  </a:txBody>
                  <a:tcPr/>
                </a:tc>
                <a:tc>
                  <a:txBody>
                    <a:bodyPr/>
                    <a:lstStyle/>
                    <a:p>
                      <a:pPr algn="ctr"/>
                      <a:r>
                        <a:rPr lang="en-US" sz="1500">
                          <a:latin typeface="PT Sans" panose="020B0503020203020204"/>
                        </a:rPr>
                        <a:t>$3,028,117.35</a:t>
                      </a:r>
                      <a:endParaRPr lang="en-US" sz="1500" dirty="0">
                        <a:latin typeface="PT Sans" panose="020B0503020203020204"/>
                      </a:endParaRP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152" y="4958044"/>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5C2733DA-9C17-434E-83E2-92A9674E1E4D}"/>
              </a:ext>
            </a:extLst>
          </p:cNvPr>
          <p:cNvSpPr>
            <a:spLocks noChangeAspect="1"/>
          </p:cNvSpPr>
          <p:nvPr/>
        </p:nvSpPr>
        <p:spPr>
          <a:xfrm>
            <a:off x="5646715" y="5979131"/>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DEBC46B2-B18F-4548-8C85-1692E79C0837}"/>
              </a:ext>
            </a:extLst>
          </p:cNvPr>
          <p:cNvGraphicFramePr>
            <a:graphicFrameLocks noGrp="1"/>
          </p:cNvGraphicFramePr>
          <p:nvPr>
            <p:extLst>
              <p:ext uri="{D42A27DB-BD31-4B8C-83A1-F6EECF244321}">
                <p14:modId xmlns:p14="http://schemas.microsoft.com/office/powerpoint/2010/main" val="1748760829"/>
              </p:ext>
            </p:extLst>
          </p:nvPr>
        </p:nvGraphicFramePr>
        <p:xfrm>
          <a:off x="93288" y="2443454"/>
          <a:ext cx="8896156" cy="94488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Reconstruction of approximately 4,725 feet of NE Broadway Avenue located north of Des Moines.</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Polk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$8,216,658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$4,108,329</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graphicFrame>
        <p:nvGraphicFramePr>
          <p:cNvPr id="3" name="Table 2">
            <a:extLst>
              <a:ext uri="{FF2B5EF4-FFF2-40B4-BE49-F238E27FC236}">
                <a16:creationId xmlns:a16="http://schemas.microsoft.com/office/drawing/2014/main" id="{35287A0A-30D4-4F9E-B7FB-19F8AD7E3D7A}"/>
              </a:ext>
            </a:extLst>
          </p:cNvPr>
          <p:cNvGraphicFramePr>
            <a:graphicFrameLocks noGrp="1"/>
          </p:cNvGraphicFramePr>
          <p:nvPr>
            <p:extLst>
              <p:ext uri="{D42A27DB-BD31-4B8C-83A1-F6EECF244321}">
                <p14:modId xmlns:p14="http://schemas.microsoft.com/office/powerpoint/2010/main" val="2372575064"/>
              </p:ext>
            </p:extLst>
          </p:nvPr>
        </p:nvGraphicFramePr>
        <p:xfrm>
          <a:off x="93288" y="3352760"/>
          <a:ext cx="8896156" cy="158496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93920604"/>
                    </a:ext>
                  </a:extLst>
                </a:gridCol>
                <a:gridCol w="1440160">
                  <a:extLst>
                    <a:ext uri="{9D8B030D-6E8A-4147-A177-3AD203B41FA5}">
                      <a16:colId xmlns:a16="http://schemas.microsoft.com/office/drawing/2014/main" val="2644497655"/>
                    </a:ext>
                  </a:extLst>
                </a:gridCol>
                <a:gridCol w="648072">
                  <a:extLst>
                    <a:ext uri="{9D8B030D-6E8A-4147-A177-3AD203B41FA5}">
                      <a16:colId xmlns:a16="http://schemas.microsoft.com/office/drawing/2014/main" val="918561277"/>
                    </a:ext>
                  </a:extLst>
                </a:gridCol>
                <a:gridCol w="1296144">
                  <a:extLst>
                    <a:ext uri="{9D8B030D-6E8A-4147-A177-3AD203B41FA5}">
                      <a16:colId xmlns:a16="http://schemas.microsoft.com/office/drawing/2014/main" val="110406823"/>
                    </a:ext>
                  </a:extLst>
                </a:gridCol>
                <a:gridCol w="1368152">
                  <a:extLst>
                    <a:ext uri="{9D8B030D-6E8A-4147-A177-3AD203B41FA5}">
                      <a16:colId xmlns:a16="http://schemas.microsoft.com/office/drawing/2014/main" val="2951110212"/>
                    </a:ext>
                  </a:extLst>
                </a:gridCol>
                <a:gridCol w="1451374">
                  <a:extLst>
                    <a:ext uri="{9D8B030D-6E8A-4147-A177-3AD203B41FA5}">
                      <a16:colId xmlns:a16="http://schemas.microsoft.com/office/drawing/2014/main" val="1729074159"/>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Roadway improvements to Hillandale Road, Research Parkway, Northwest Boulevard, 76th Street, North Division Street and a 1,000-foot acceleration lane on the westbound I-80 on-ramp.</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Davenport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79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$4,901,478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60%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$2,940,887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221357"/>
                  </a:ext>
                </a:extLst>
              </a:tr>
            </a:tbl>
          </a:graphicData>
        </a:graphic>
      </p:graphicFrame>
      <p:sp>
        <p:nvSpPr>
          <p:cNvPr id="37" name="Oval 36">
            <a:extLst>
              <a:ext uri="{FF2B5EF4-FFF2-40B4-BE49-F238E27FC236}">
                <a16:creationId xmlns:a16="http://schemas.microsoft.com/office/drawing/2014/main" id="{0572A97B-E1A7-4686-B6A3-50F1B71EDB55}"/>
              </a:ext>
            </a:extLst>
          </p:cNvPr>
          <p:cNvSpPr>
            <a:spLocks noChangeAspect="1"/>
          </p:cNvSpPr>
          <p:nvPr/>
        </p:nvSpPr>
        <p:spPr>
          <a:xfrm>
            <a:off x="4434120" y="5980141"/>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77787-073D-4B1A-A292-8F68EAD6EF58}"/>
              </a:ext>
            </a:extLst>
          </p:cNvPr>
          <p:cNvPicPr>
            <a:picLocks noChangeAspect="1"/>
          </p:cNvPicPr>
          <p:nvPr/>
        </p:nvPicPr>
        <p:blipFill>
          <a:blip r:embed="rId2"/>
          <a:stretch>
            <a:fillRect/>
          </a:stretch>
        </p:blipFill>
        <p:spPr>
          <a:xfrm>
            <a:off x="5096998" y="1967481"/>
            <a:ext cx="3549822" cy="2708920"/>
          </a:xfrm>
          <a:prstGeom prst="rect">
            <a:avLst/>
          </a:prstGeom>
        </p:spPr>
      </p:pic>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Polk County</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Reconstruction of approximately 4,725 feet of NE Broadway Avenue located north of Des Moines. This project is necessary to provide improved access to two lots totaling more than 71 acres for warehousing and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$8,216,658</a:t>
            </a:r>
          </a:p>
          <a:p>
            <a:pPr marL="0" indent="0">
              <a:spcBef>
                <a:spcPts val="0"/>
              </a:spcBef>
              <a:buClr>
                <a:schemeClr val="tx1"/>
              </a:buClr>
              <a:buNone/>
              <a:defRPr/>
            </a:pPr>
            <a:r>
              <a:rPr lang="en-US" sz="1800" dirty="0">
                <a:latin typeface="PT Sans" panose="020B0503020203020204"/>
                <a:cs typeface="Arial" pitchFamily="34" charset="0"/>
              </a:rPr>
              <a:t>Requested:    $4,108,329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0790E1D-98C9-4006-BDB2-98E8E1CCC9F9}"/>
              </a:ext>
            </a:extLst>
          </p:cNvPr>
          <p:cNvPicPr>
            <a:picLocks noChangeAspect="1"/>
          </p:cNvPicPr>
          <p:nvPr/>
        </p:nvPicPr>
        <p:blipFill>
          <a:blip r:embed="rId3"/>
          <a:stretch>
            <a:fillRect/>
          </a:stretch>
        </p:blipFill>
        <p:spPr>
          <a:xfrm>
            <a:off x="323528" y="3536059"/>
            <a:ext cx="5312330" cy="2974905"/>
          </a:xfrm>
          <a:prstGeom prst="rect">
            <a:avLst/>
          </a:prstGeom>
        </p:spPr>
      </p:pic>
      <p:sp>
        <p:nvSpPr>
          <p:cNvPr id="10" name="Oval 9">
            <a:extLst>
              <a:ext uri="{FF2B5EF4-FFF2-40B4-BE49-F238E27FC236}">
                <a16:creationId xmlns:a16="http://schemas.microsoft.com/office/drawing/2014/main" id="{6B6EF941-9F0D-479F-AE1D-7FBEAEE27CC2}"/>
              </a:ext>
            </a:extLst>
          </p:cNvPr>
          <p:cNvSpPr>
            <a:spLocks noChangeAspect="1"/>
          </p:cNvSpPr>
          <p:nvPr/>
        </p:nvSpPr>
        <p:spPr>
          <a:xfrm>
            <a:off x="7380312" y="3212976"/>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7277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Davenport</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Roadway improvements to Hillandale Road, Research Parkway, Northwest Boulevard, 76th Street, North Division Street and a 1,000-foot acceleration lane on the westbound I-80 on-ramp located on the northwest side of town. This project is necessary to provide improved access to the Eastern Iowa Industrial Center, which is now a new and recertified Iowa Economic Development Authority certified site of more than 177 acres.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$4,901,478</a:t>
            </a:r>
          </a:p>
          <a:p>
            <a:pPr marL="0" indent="0">
              <a:spcBef>
                <a:spcPts val="0"/>
              </a:spcBef>
              <a:buClr>
                <a:schemeClr val="tx1"/>
              </a:buClr>
              <a:buNone/>
              <a:defRPr/>
            </a:pPr>
            <a:r>
              <a:rPr lang="en-US" sz="1800" dirty="0">
                <a:latin typeface="PT Sans" panose="020B0503020203020204"/>
                <a:cs typeface="Arial" pitchFamily="34" charset="0"/>
              </a:rPr>
              <a:t>Requested:    $2,940,887  (60%)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DF556D7-3E93-47BD-AE97-5FD1408EB424}"/>
              </a:ext>
            </a:extLst>
          </p:cNvPr>
          <p:cNvPicPr>
            <a:picLocks noChangeAspect="1"/>
          </p:cNvPicPr>
          <p:nvPr/>
        </p:nvPicPr>
        <p:blipFill>
          <a:blip r:embed="rId2"/>
          <a:stretch>
            <a:fillRect/>
          </a:stretch>
        </p:blipFill>
        <p:spPr>
          <a:xfrm>
            <a:off x="4932040" y="2564904"/>
            <a:ext cx="3990230" cy="3010791"/>
          </a:xfrm>
          <a:prstGeom prst="rect">
            <a:avLst/>
          </a:prstGeom>
          <a:ln>
            <a:solidFill>
              <a:srgbClr val="34495E"/>
            </a:solidFill>
          </a:ln>
        </p:spPr>
      </p:pic>
      <p:sp>
        <p:nvSpPr>
          <p:cNvPr id="8" name="Oval 7">
            <a:extLst>
              <a:ext uri="{FF2B5EF4-FFF2-40B4-BE49-F238E27FC236}">
                <a16:creationId xmlns:a16="http://schemas.microsoft.com/office/drawing/2014/main" id="{91859DDD-D0CB-4577-8904-2B888D02DB73}"/>
              </a:ext>
            </a:extLst>
          </p:cNvPr>
          <p:cNvSpPr>
            <a:spLocks noChangeAspect="1"/>
          </p:cNvSpPr>
          <p:nvPr/>
        </p:nvSpPr>
        <p:spPr>
          <a:xfrm>
            <a:off x="6084168" y="3656349"/>
            <a:ext cx="213287" cy="2008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6BC1865D-CCC7-44CC-BCBE-7B6C776BE3E6}"/>
              </a:ext>
            </a:extLst>
          </p:cNvPr>
          <p:cNvPicPr>
            <a:picLocks noChangeAspect="1"/>
          </p:cNvPicPr>
          <p:nvPr/>
        </p:nvPicPr>
        <p:blipFill>
          <a:blip r:embed="rId3"/>
          <a:stretch>
            <a:fillRect/>
          </a:stretch>
        </p:blipFill>
        <p:spPr>
          <a:xfrm>
            <a:off x="426345" y="3717032"/>
            <a:ext cx="4807732" cy="2828556"/>
          </a:xfrm>
          <a:prstGeom prst="rect">
            <a:avLst/>
          </a:prstGeom>
        </p:spPr>
      </p:pic>
    </p:spTree>
    <p:extLst>
      <p:ext uri="{BB962C8B-B14F-4D97-AF65-F5344CB8AC3E}">
        <p14:creationId xmlns:p14="http://schemas.microsoft.com/office/powerpoint/2010/main" val="33370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14655</TotalTime>
  <Words>414</Words>
  <Application>Microsoft Office PowerPoint</Application>
  <PresentationFormat>On-screen Show (4:3)</PresentationFormat>
  <Paragraphs>75</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Markley, Craig</cp:lastModifiedBy>
  <cp:revision>404</cp:revision>
  <cp:lastPrinted>2020-11-02T13:28:55Z</cp:lastPrinted>
  <dcterms:created xsi:type="dcterms:W3CDTF">2014-05-10T08:44:16Z</dcterms:created>
  <dcterms:modified xsi:type="dcterms:W3CDTF">2021-12-05T19:29:30Z</dcterms:modified>
</cp:coreProperties>
</file>