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332" r:id="rId3"/>
    <p:sldId id="347" r:id="rId4"/>
    <p:sldId id="349" r:id="rId5"/>
    <p:sldId id="337" r:id="rId6"/>
    <p:sldId id="367" r:id="rId7"/>
    <p:sldId id="336" r:id="rId8"/>
    <p:sldId id="355" r:id="rId9"/>
    <p:sldId id="287" r:id="rId10"/>
    <p:sldId id="369" r:id="rId11"/>
    <p:sldId id="370" r:id="rId12"/>
    <p:sldId id="371" r:id="rId13"/>
    <p:sldId id="372" r:id="rId14"/>
    <p:sldId id="373" r:id="rId15"/>
    <p:sldId id="374" r:id="rId16"/>
    <p:sldId id="375" r:id="rId17"/>
    <p:sldId id="376" r:id="rId18"/>
    <p:sldId id="377" r:id="rId19"/>
    <p:sldId id="378" r:id="rId20"/>
    <p:sldId id="338" r:id="rId2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7F"/>
    <a:srgbClr val="B55813"/>
    <a:srgbClr val="B1B3B3"/>
    <a:srgbClr val="53565A"/>
    <a:srgbClr val="871721"/>
    <a:srgbClr val="FF9966"/>
    <a:srgbClr val="FF0066"/>
    <a:srgbClr val="69686D"/>
    <a:srgbClr val="34495E"/>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4" autoAdjust="0"/>
    <p:restoredTop sz="95550" autoAdjust="0"/>
  </p:normalViewPr>
  <p:slideViewPr>
    <p:cSldViewPr>
      <p:cViewPr varScale="1">
        <p:scale>
          <a:sx n="107" d="100"/>
          <a:sy n="107" d="100"/>
        </p:scale>
        <p:origin x="1686"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9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12/8/2021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9</a:t>
            </a:fld>
            <a:endParaRPr lang="en-US"/>
          </a:p>
        </p:txBody>
      </p:sp>
    </p:spTree>
    <p:extLst>
      <p:ext uri="{BB962C8B-B14F-4D97-AF65-F5344CB8AC3E}">
        <p14:creationId xmlns:p14="http://schemas.microsoft.com/office/powerpoint/2010/main" val="2742652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16</a:t>
            </a:fld>
            <a:endParaRPr lang="en-US"/>
          </a:p>
        </p:txBody>
      </p:sp>
    </p:spTree>
    <p:extLst>
      <p:ext uri="{BB962C8B-B14F-4D97-AF65-F5344CB8AC3E}">
        <p14:creationId xmlns:p14="http://schemas.microsoft.com/office/powerpoint/2010/main" val="2014410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17</a:t>
            </a:fld>
            <a:endParaRPr lang="en-US"/>
          </a:p>
        </p:txBody>
      </p:sp>
    </p:spTree>
    <p:extLst>
      <p:ext uri="{BB962C8B-B14F-4D97-AF65-F5344CB8AC3E}">
        <p14:creationId xmlns:p14="http://schemas.microsoft.com/office/powerpoint/2010/main" val="2005839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18</a:t>
            </a:fld>
            <a:endParaRPr lang="en-US"/>
          </a:p>
        </p:txBody>
      </p:sp>
    </p:spTree>
    <p:extLst>
      <p:ext uri="{BB962C8B-B14F-4D97-AF65-F5344CB8AC3E}">
        <p14:creationId xmlns:p14="http://schemas.microsoft.com/office/powerpoint/2010/main" val="124338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19</a:t>
            </a:fld>
            <a:endParaRPr lang="en-US"/>
          </a:p>
        </p:txBody>
      </p:sp>
    </p:spTree>
    <p:extLst>
      <p:ext uri="{BB962C8B-B14F-4D97-AF65-F5344CB8AC3E}">
        <p14:creationId xmlns:p14="http://schemas.microsoft.com/office/powerpoint/2010/main" val="1110718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5472608"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Iowa’s Clean Air Attainment Program</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124744"/>
            <a:ext cx="7886700" cy="360040"/>
          </a:xfrm>
          <a:prstGeom prst="rect">
            <a:avLst/>
          </a:prstGeom>
        </p:spPr>
        <p:txBody>
          <a:bodyPr vert="horz" lIns="91440" tIns="45720" rIns="91440" bIns="45720" rtlCol="0" anchor="ctr">
            <a:normAutofit/>
          </a:bodyPr>
          <a:lstStyle>
            <a:lvl1pPr>
              <a:defRPr sz="3400" b="1">
                <a:solidFill>
                  <a:schemeClr val="tx2"/>
                </a:solidFill>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1844824"/>
            <a:ext cx="7886700" cy="4228132"/>
          </a:xfrm>
          <a:prstGeom prst="rect">
            <a:avLst/>
          </a:prstGeom>
        </p:spPr>
        <p:txBody>
          <a:bodyPr vert="horz" lIns="91440" tIns="45720" rIns="91440" bIns="45720" rtlCol="0">
            <a:normAutofit/>
          </a:bodyPr>
          <a:lstStyle>
            <a:lvl1pPr>
              <a:spcAft>
                <a:spcPts val="1200"/>
              </a:spcAft>
              <a:defRPr sz="2600" b="1">
                <a:latin typeface="PT Sans" panose="020B0503020203020204" pitchFamily="34" charset="0"/>
              </a:defRPr>
            </a:lvl1pPr>
            <a:lvl2pPr>
              <a:spcAft>
                <a:spcPts val="1200"/>
              </a:spcAft>
              <a:defRPr sz="2400">
                <a:latin typeface="PT Sans" panose="020B0503020203020204" pitchFamily="34" charset="0"/>
              </a:defRPr>
            </a:lvl2pPr>
            <a:lvl3pPr>
              <a:spcAft>
                <a:spcPts val="1200"/>
              </a:spcAft>
              <a:defRPr sz="2000">
                <a:latin typeface="PT Sans" panose="020B0503020203020204" pitchFamily="34" charset="0"/>
              </a:defRPr>
            </a:lvl3pPr>
            <a:lvl4pPr>
              <a:spcAft>
                <a:spcPts val="1200"/>
              </a:spcAft>
              <a:defRPr sz="1800">
                <a:latin typeface="PT Sans" panose="020B0503020203020204" pitchFamily="34" charset="0"/>
              </a:defRPr>
            </a:lvl4pPr>
            <a:lvl5pPr>
              <a:spcAft>
                <a:spcPts val="1200"/>
              </a:spcAft>
              <a:defRPr sz="1800">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64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1" r:id="rId3"/>
    <p:sldLayoutId id="2147483654" r:id="rId4"/>
    <p:sldLayoutId id="2147483655" r:id="rId5"/>
    <p:sldLayoutId id="2147483652" r:id="rId6"/>
    <p:sldLayoutId id="2147483653" r:id="rId7"/>
    <p:sldLayoutId id="2147483656" r:id="rId8"/>
    <p:sldLayoutId id="2147483658"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slide" Target="slide5.xml"/></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slide" Target="slide5.xml"/></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slide" Target="slide5.xml"/></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5.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5.xml"/></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slide" Target="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slide" Target="slide6.xml"/><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slide" Target="slide6.xml"/><Relationship Id="rId4" Type="http://schemas.openxmlformats.org/officeDocument/2006/relationships/slide" Target="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slide" Target="slide6.xml"/><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10.xml"/><Relationship Id="rId7" Type="http://schemas.openxmlformats.org/officeDocument/2006/relationships/slide" Target="slide14.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12.xml"/><Relationship Id="rId4" Type="http://schemas.openxmlformats.org/officeDocument/2006/relationships/slide" Target="slide11.xml"/><Relationship Id="rId9" Type="http://schemas.openxmlformats.org/officeDocument/2006/relationships/slide" Target="slide20.xml"/></Relationships>
</file>

<file path=ppt/slides/_rels/slide6.xml.rels><?xml version="1.0" encoding="UTF-8" standalone="yes"?>
<Relationships xmlns="http://schemas.openxmlformats.org/package/2006/relationships"><Relationship Id="rId3" Type="http://schemas.openxmlformats.org/officeDocument/2006/relationships/slide" Target="slide16.xml"/><Relationship Id="rId7" Type="http://schemas.openxmlformats.org/officeDocument/2006/relationships/slide" Target="slide20.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8.xml"/><Relationship Id="rId4" Type="http://schemas.openxmlformats.org/officeDocument/2006/relationships/slide" Target="slide1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sp>
        <p:nvSpPr>
          <p:cNvPr id="6" name="TextBox 5">
            <a:extLst>
              <a:ext uri="{FF2B5EF4-FFF2-40B4-BE49-F238E27FC236}">
                <a16:creationId xmlns:a16="http://schemas.microsoft.com/office/drawing/2014/main" id="{CB023F2D-63D7-4790-8BDE-2DFA6C8EF409}"/>
              </a:ext>
            </a:extLst>
          </p:cNvPr>
          <p:cNvSpPr txBox="1"/>
          <p:nvPr/>
        </p:nvSpPr>
        <p:spPr>
          <a:xfrm>
            <a:off x="323528" y="5301208"/>
            <a:ext cx="8496944" cy="646331"/>
          </a:xfrm>
          <a:prstGeom prst="rect">
            <a:avLst/>
          </a:prstGeom>
          <a:noFill/>
        </p:spPr>
        <p:txBody>
          <a:bodyPr wrap="square" rtlCol="0">
            <a:spAutoFit/>
          </a:bodyPr>
          <a:lstStyle/>
          <a:p>
            <a:r>
              <a:rPr lang="en-US" sz="3600" b="1" dirty="0">
                <a:solidFill>
                  <a:schemeClr val="bg1"/>
                </a:solidFill>
                <a:latin typeface="PT Sans" panose="020B0503020203020204" pitchFamily="34" charset="0"/>
              </a:rPr>
              <a:t>Funding Recommendation</a:t>
            </a:r>
          </a:p>
        </p:txBody>
      </p:sp>
      <p:sp>
        <p:nvSpPr>
          <p:cNvPr id="7" name="TextBox 6">
            <a:extLst>
              <a:ext uri="{FF2B5EF4-FFF2-40B4-BE49-F238E27FC236}">
                <a16:creationId xmlns:a16="http://schemas.microsoft.com/office/drawing/2014/main" id="{9EEEC4D6-EA04-4B21-A205-B47603995269}"/>
              </a:ext>
            </a:extLst>
          </p:cNvPr>
          <p:cNvSpPr txBox="1"/>
          <p:nvPr/>
        </p:nvSpPr>
        <p:spPr>
          <a:xfrm>
            <a:off x="323528" y="4941168"/>
            <a:ext cx="8712968" cy="523220"/>
          </a:xfrm>
          <a:prstGeom prst="rect">
            <a:avLst/>
          </a:prstGeom>
          <a:noFill/>
        </p:spPr>
        <p:txBody>
          <a:bodyPr wrap="square" rtlCol="0">
            <a:spAutoFit/>
          </a:bodyPr>
          <a:lstStyle/>
          <a:p>
            <a:r>
              <a:rPr lang="en-US" sz="2800" dirty="0">
                <a:solidFill>
                  <a:schemeClr val="bg1"/>
                </a:solidFill>
                <a:latin typeface="PT Sans" panose="020B0503020203020204" pitchFamily="34" charset="0"/>
              </a:rPr>
              <a:t>Iowa’s Clean Air Attainment Program</a:t>
            </a:r>
          </a:p>
        </p:txBody>
      </p:sp>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01317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2000" b="1" dirty="0">
                <a:latin typeface="PT Sans" panose="020B0503020203020204"/>
              </a:rPr>
              <a:t>Traffic Signal Communication Network – Phase 3</a:t>
            </a:r>
          </a:p>
          <a:p>
            <a:pPr marL="0" indent="0">
              <a:spcBef>
                <a:spcPts val="0"/>
              </a:spcBef>
              <a:buClr>
                <a:schemeClr val="tx1"/>
              </a:buClr>
              <a:buNone/>
              <a:defRPr/>
            </a:pPr>
            <a:r>
              <a:rPr lang="en-US" sz="2000" b="1" dirty="0">
                <a:latin typeface="PT Sans" panose="020B0503020203020204"/>
              </a:rPr>
              <a:t>(Ames)</a:t>
            </a:r>
            <a:endParaRPr lang="en-US" sz="2000" b="1" dirty="0">
              <a:latin typeface="PT Sans" panose="020B0503020203020204"/>
              <a:cs typeface="Arial" pitchFamily="34" charset="0"/>
            </a:endParaRPr>
          </a:p>
          <a:p>
            <a:pPr marL="0" indent="0">
              <a:spcBef>
                <a:spcPts val="0"/>
              </a:spcBef>
              <a:buClr>
                <a:schemeClr val="tx1"/>
              </a:buClr>
              <a:buNone/>
              <a:defRPr/>
            </a:pPr>
            <a:endParaRPr lang="en-US" sz="1800" b="1" dirty="0">
              <a:latin typeface="PT Sans" panose="020B0503020203020204"/>
              <a:cs typeface="Arial" pitchFamily="34" charset="0"/>
            </a:endParaRPr>
          </a:p>
          <a:p>
            <a:pPr marL="0" indent="0">
              <a:buNone/>
            </a:pPr>
            <a:r>
              <a:rPr lang="en-US" sz="1800" spc="-5" dirty="0">
                <a:solidFill>
                  <a:srgbClr val="52555A"/>
                </a:solidFill>
                <a:latin typeface="Arial"/>
                <a:cs typeface="Arial"/>
              </a:rPr>
              <a:t>Install </a:t>
            </a:r>
            <a:r>
              <a:rPr lang="en-US" sz="1800" spc="-10" dirty="0">
                <a:solidFill>
                  <a:srgbClr val="52555A"/>
                </a:solidFill>
                <a:latin typeface="Arial"/>
                <a:cs typeface="Arial"/>
              </a:rPr>
              <a:t>fiber </a:t>
            </a:r>
            <a:r>
              <a:rPr lang="en-US" sz="1800" spc="-5" dirty="0">
                <a:solidFill>
                  <a:srgbClr val="52555A"/>
                </a:solidFill>
                <a:latin typeface="Arial"/>
                <a:cs typeface="Arial"/>
              </a:rPr>
              <a:t>optic </a:t>
            </a:r>
            <a:r>
              <a:rPr lang="en-US" sz="1800" spc="-10" dirty="0">
                <a:solidFill>
                  <a:srgbClr val="52555A"/>
                </a:solidFill>
                <a:latin typeface="Arial"/>
                <a:cs typeface="Arial"/>
              </a:rPr>
              <a:t>cable </a:t>
            </a:r>
            <a:r>
              <a:rPr lang="en-US" sz="1800" spc="-5" dirty="0">
                <a:solidFill>
                  <a:srgbClr val="52555A"/>
                </a:solidFill>
                <a:latin typeface="Arial"/>
                <a:cs typeface="Arial"/>
              </a:rPr>
              <a:t>and network switching equipment, traffic signal  cabinets, Advanced Traffic Controllers, Advanced Traffic Management </a:t>
            </a:r>
            <a:r>
              <a:rPr lang="en-US" sz="1800" spc="-15" dirty="0">
                <a:solidFill>
                  <a:srgbClr val="52555A"/>
                </a:solidFill>
                <a:latin typeface="Arial"/>
                <a:cs typeface="Arial"/>
              </a:rPr>
              <a:t>System, </a:t>
            </a:r>
            <a:r>
              <a:rPr lang="en-US" sz="1800" spc="-10" dirty="0">
                <a:solidFill>
                  <a:srgbClr val="52555A"/>
                </a:solidFill>
                <a:latin typeface="Arial"/>
                <a:cs typeface="Arial"/>
              </a:rPr>
              <a:t>and </a:t>
            </a:r>
            <a:r>
              <a:rPr lang="en-US" sz="1800" spc="-5" dirty="0">
                <a:solidFill>
                  <a:srgbClr val="52555A"/>
                </a:solidFill>
                <a:latin typeface="Arial"/>
                <a:cs typeface="Arial"/>
              </a:rPr>
              <a:t>software </a:t>
            </a:r>
            <a:r>
              <a:rPr lang="en-US" sz="1800" dirty="0">
                <a:solidFill>
                  <a:srgbClr val="52555A"/>
                </a:solidFill>
                <a:latin typeface="Arial"/>
                <a:cs typeface="Arial"/>
              </a:rPr>
              <a:t>to </a:t>
            </a:r>
            <a:r>
              <a:rPr lang="en-US" sz="1800" spc="-5" dirty="0">
                <a:solidFill>
                  <a:srgbClr val="52555A"/>
                </a:solidFill>
                <a:latin typeface="Arial"/>
                <a:cs typeface="Arial"/>
              </a:rPr>
              <a:t>provide communication </a:t>
            </a:r>
            <a:r>
              <a:rPr lang="en-US" sz="1800" spc="-10" dirty="0">
                <a:solidFill>
                  <a:srgbClr val="52555A"/>
                </a:solidFill>
                <a:latin typeface="Arial"/>
                <a:cs typeface="Arial"/>
              </a:rPr>
              <a:t>and </a:t>
            </a:r>
            <a:r>
              <a:rPr lang="en-US" sz="1800" spc="-5" dirty="0">
                <a:solidFill>
                  <a:srgbClr val="52555A"/>
                </a:solidFill>
                <a:latin typeface="Arial"/>
                <a:cs typeface="Arial"/>
              </a:rPr>
              <a:t>traffic </a:t>
            </a:r>
            <a:r>
              <a:rPr lang="en-US" sz="1800" spc="-10" dirty="0">
                <a:solidFill>
                  <a:srgbClr val="52555A"/>
                </a:solidFill>
                <a:latin typeface="Arial"/>
                <a:cs typeface="Arial"/>
              </a:rPr>
              <a:t>management </a:t>
            </a:r>
            <a:r>
              <a:rPr lang="en-US" sz="1800" spc="-5" dirty="0">
                <a:solidFill>
                  <a:srgbClr val="52555A"/>
                </a:solidFill>
                <a:latin typeface="Arial"/>
                <a:cs typeface="Arial"/>
              </a:rPr>
              <a:t>capabilities along a portion of South 3rd Street, Grand Avenue, Bloomington Road, Duff Avenue and connecting Homewood Golf Course to Duff Avenue at 24th Street.</a:t>
            </a:r>
            <a:endParaRPr lang="en-US" sz="1800" dirty="0">
              <a:latin typeface="Arial"/>
              <a:cs typeface="Arial"/>
            </a:endParaRP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b="1" dirty="0">
                <a:latin typeface="PT Sans" panose="020B0503020203020204"/>
                <a:cs typeface="Arial" pitchFamily="34" charset="0"/>
              </a:rPr>
              <a:t>Total Cost:    $1,869,100</a:t>
            </a:r>
          </a:p>
          <a:p>
            <a:pPr marL="0" indent="0">
              <a:spcBef>
                <a:spcPts val="0"/>
              </a:spcBef>
              <a:buClr>
                <a:schemeClr val="tx1"/>
              </a:buClr>
              <a:buNone/>
              <a:defRPr/>
            </a:pPr>
            <a:r>
              <a:rPr lang="en-US" sz="1800" b="1" dirty="0">
                <a:latin typeface="PT Sans" panose="020B0503020203020204"/>
                <a:cs typeface="Arial" pitchFamily="34" charset="0"/>
              </a:rPr>
              <a:t>Requested:   $1,495,280 (80%)</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Recommended </a:t>
            </a:r>
            <a:endParaRPr lang="en-US" sz="1200" b="1" dirty="0">
              <a:latin typeface="PT Sans" panose="020B0503020203020204"/>
            </a:endParaRPr>
          </a:p>
        </p:txBody>
      </p:sp>
      <p:pic>
        <p:nvPicPr>
          <p:cNvPr id="4" name="Picture 3">
            <a:extLst>
              <a:ext uri="{FF2B5EF4-FFF2-40B4-BE49-F238E27FC236}">
                <a16:creationId xmlns:a16="http://schemas.microsoft.com/office/drawing/2014/main" id="{063611F3-6507-4CD9-9203-8A3205D9E60C}"/>
              </a:ext>
            </a:extLst>
          </p:cNvPr>
          <p:cNvPicPr>
            <a:picLocks noChangeAspect="1"/>
          </p:cNvPicPr>
          <p:nvPr/>
        </p:nvPicPr>
        <p:blipFill>
          <a:blip r:embed="rId5"/>
          <a:stretch>
            <a:fillRect/>
          </a:stretch>
        </p:blipFill>
        <p:spPr>
          <a:xfrm>
            <a:off x="4355975" y="836712"/>
            <a:ext cx="4608512" cy="3285544"/>
          </a:xfrm>
          <a:prstGeom prst="rect">
            <a:avLst/>
          </a:prstGeom>
        </p:spPr>
      </p:pic>
    </p:spTree>
    <p:extLst>
      <p:ext uri="{BB962C8B-B14F-4D97-AF65-F5344CB8AC3E}">
        <p14:creationId xmlns:p14="http://schemas.microsoft.com/office/powerpoint/2010/main" val="937652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2000" b="1" dirty="0">
                <a:latin typeface="PT Sans" panose="020B0503020203020204"/>
              </a:rPr>
              <a:t>Traffic System Vehicle Detector Improvement Project</a:t>
            </a:r>
          </a:p>
          <a:p>
            <a:pPr marL="0" indent="0">
              <a:spcBef>
                <a:spcPts val="0"/>
              </a:spcBef>
              <a:buClr>
                <a:schemeClr val="tx1"/>
              </a:buClr>
              <a:buNone/>
              <a:defRPr/>
            </a:pPr>
            <a:r>
              <a:rPr lang="en-US" sz="2000" b="1" dirty="0">
                <a:latin typeface="PT Sans" panose="020B0503020203020204"/>
              </a:rPr>
              <a:t>(West Des Moines)</a:t>
            </a:r>
            <a:endParaRPr lang="en-US" sz="2000" b="1" dirty="0">
              <a:latin typeface="PT Sans" panose="020B0503020203020204"/>
              <a:cs typeface="Arial" pitchFamily="34" charset="0"/>
            </a:endParaRPr>
          </a:p>
          <a:p>
            <a:pPr marL="0" indent="0">
              <a:spcBef>
                <a:spcPts val="0"/>
              </a:spcBef>
              <a:buClr>
                <a:schemeClr val="tx1"/>
              </a:buClr>
              <a:buNone/>
              <a:defRPr/>
            </a:pPr>
            <a:endParaRPr lang="en-US" sz="1800" b="1" dirty="0">
              <a:latin typeface="PT Sans" panose="020B0503020203020204"/>
              <a:cs typeface="Arial" pitchFamily="34" charset="0"/>
            </a:endParaRPr>
          </a:p>
          <a:p>
            <a:pPr marL="0" marR="5080" indent="0">
              <a:lnSpc>
                <a:spcPts val="2070"/>
              </a:lnSpc>
              <a:spcBef>
                <a:spcPts val="240"/>
              </a:spcBef>
              <a:buNone/>
            </a:pPr>
            <a:r>
              <a:rPr lang="en-US" sz="1800" spc="-5" dirty="0">
                <a:solidFill>
                  <a:srgbClr val="52555A"/>
                </a:solidFill>
                <a:latin typeface="Arial"/>
                <a:cs typeface="Arial"/>
              </a:rPr>
              <a:t>Replace existing vehicle detection method, such as in-pavement loops, with state-of-the-art single point video detection.  </a:t>
            </a:r>
            <a:endParaRPr lang="en-US" sz="1800" dirty="0">
              <a:latin typeface="Arial"/>
              <a:cs typeface="Arial"/>
            </a:endParaRP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b="1" dirty="0">
                <a:latin typeface="PT Sans" panose="020B0503020203020204"/>
                <a:cs typeface="Arial" pitchFamily="34" charset="0"/>
              </a:rPr>
              <a:t>Total Cost:    $600,000</a:t>
            </a:r>
          </a:p>
          <a:p>
            <a:pPr marL="0" indent="0">
              <a:spcBef>
                <a:spcPts val="0"/>
              </a:spcBef>
              <a:buClr>
                <a:schemeClr val="tx1"/>
              </a:buClr>
              <a:buNone/>
              <a:defRPr/>
            </a:pPr>
            <a:r>
              <a:rPr lang="en-US" sz="1800" b="1" dirty="0">
                <a:latin typeface="PT Sans" panose="020B0503020203020204"/>
                <a:cs typeface="Arial" pitchFamily="34" charset="0"/>
              </a:rPr>
              <a:t>Requested:   $480,000 (80%)</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Recommended </a:t>
            </a:r>
            <a:endParaRPr lang="en-US" sz="1200" b="1" dirty="0">
              <a:latin typeface="PT Sans" panose="020B0503020203020204"/>
            </a:endParaRPr>
          </a:p>
        </p:txBody>
      </p:sp>
      <p:pic>
        <p:nvPicPr>
          <p:cNvPr id="2" name="Picture 1">
            <a:extLst>
              <a:ext uri="{FF2B5EF4-FFF2-40B4-BE49-F238E27FC236}">
                <a16:creationId xmlns:a16="http://schemas.microsoft.com/office/drawing/2014/main" id="{4B3AB805-B58E-48DC-B56F-CBFD7DA25BD8}"/>
              </a:ext>
            </a:extLst>
          </p:cNvPr>
          <p:cNvPicPr>
            <a:picLocks noChangeAspect="1"/>
          </p:cNvPicPr>
          <p:nvPr/>
        </p:nvPicPr>
        <p:blipFill>
          <a:blip r:embed="rId5"/>
          <a:stretch>
            <a:fillRect/>
          </a:stretch>
        </p:blipFill>
        <p:spPr>
          <a:xfrm>
            <a:off x="4356259" y="764704"/>
            <a:ext cx="3633814" cy="4753010"/>
          </a:xfrm>
          <a:prstGeom prst="rect">
            <a:avLst/>
          </a:prstGeom>
        </p:spPr>
      </p:pic>
    </p:spTree>
    <p:extLst>
      <p:ext uri="{BB962C8B-B14F-4D97-AF65-F5344CB8AC3E}">
        <p14:creationId xmlns:p14="http://schemas.microsoft.com/office/powerpoint/2010/main" val="3446448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2000" b="1" dirty="0">
                <a:latin typeface="PT Sans" panose="020B0503020203020204"/>
              </a:rPr>
              <a:t>#11 Cherry - Night</a:t>
            </a:r>
          </a:p>
          <a:p>
            <a:pPr marL="0" indent="0">
              <a:spcBef>
                <a:spcPts val="0"/>
              </a:spcBef>
              <a:buClr>
                <a:schemeClr val="tx1"/>
              </a:buClr>
              <a:buNone/>
              <a:defRPr/>
            </a:pPr>
            <a:r>
              <a:rPr lang="en-US" sz="2000" b="1" dirty="0">
                <a:latin typeface="PT Sans" panose="020B0503020203020204"/>
              </a:rPr>
              <a:t>(Ames Transit Agency)</a:t>
            </a:r>
            <a:endParaRPr lang="en-US" sz="2000" b="1" dirty="0">
              <a:latin typeface="PT Sans" panose="020B0503020203020204"/>
              <a:cs typeface="Arial" pitchFamily="34" charset="0"/>
            </a:endParaRPr>
          </a:p>
          <a:p>
            <a:pPr marL="0" indent="0">
              <a:spcBef>
                <a:spcPts val="0"/>
              </a:spcBef>
              <a:buClr>
                <a:schemeClr val="tx1"/>
              </a:buClr>
              <a:buNone/>
              <a:defRPr/>
            </a:pPr>
            <a:endParaRPr lang="en-US" sz="1800" b="1" dirty="0">
              <a:latin typeface="PT Sans" panose="020B0503020203020204"/>
              <a:cs typeface="Arial" pitchFamily="34" charset="0"/>
            </a:endParaRPr>
          </a:p>
          <a:p>
            <a:pPr marL="0" marR="5080" indent="0">
              <a:lnSpc>
                <a:spcPct val="99300"/>
              </a:lnSpc>
              <a:spcBef>
                <a:spcPts val="114"/>
              </a:spcBef>
              <a:buNone/>
            </a:pPr>
            <a:r>
              <a:rPr lang="en-US" sz="1800" spc="-5" dirty="0">
                <a:solidFill>
                  <a:srgbClr val="52555A"/>
                </a:solidFill>
                <a:latin typeface="Arial"/>
                <a:cs typeface="Arial"/>
              </a:rPr>
              <a:t>Adding night service trips to the #11 Cherry route due to additional demand from residents and to improve safety.</a:t>
            </a:r>
            <a:endParaRPr lang="en-US" sz="1800" dirty="0">
              <a:latin typeface="Arial"/>
              <a:cs typeface="Arial"/>
            </a:endParaRP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b="1" dirty="0">
                <a:latin typeface="PT Sans" panose="020B0503020203020204"/>
                <a:cs typeface="Arial" pitchFamily="34" charset="0"/>
              </a:rPr>
              <a:t>Total Cost:    $39,512</a:t>
            </a:r>
          </a:p>
          <a:p>
            <a:pPr marL="0" indent="0">
              <a:spcBef>
                <a:spcPts val="0"/>
              </a:spcBef>
              <a:buClr>
                <a:schemeClr val="tx1"/>
              </a:buClr>
              <a:buNone/>
              <a:defRPr/>
            </a:pPr>
            <a:r>
              <a:rPr lang="en-US" sz="1800" b="1" dirty="0">
                <a:latin typeface="PT Sans" panose="020B0503020203020204"/>
                <a:cs typeface="Arial" pitchFamily="34" charset="0"/>
              </a:rPr>
              <a:t>Requested:   $31,609 (80%)</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Recommended </a:t>
            </a:r>
            <a:endParaRPr lang="en-US" sz="1200" b="1" dirty="0">
              <a:latin typeface="PT Sans" panose="020B0503020203020204"/>
            </a:endParaRPr>
          </a:p>
        </p:txBody>
      </p:sp>
      <p:pic>
        <p:nvPicPr>
          <p:cNvPr id="2" name="Picture 1">
            <a:extLst>
              <a:ext uri="{FF2B5EF4-FFF2-40B4-BE49-F238E27FC236}">
                <a16:creationId xmlns:a16="http://schemas.microsoft.com/office/drawing/2014/main" id="{66332FDE-6831-49A2-A3AB-0502F90C0194}"/>
              </a:ext>
            </a:extLst>
          </p:cNvPr>
          <p:cNvPicPr>
            <a:picLocks noChangeAspect="1"/>
          </p:cNvPicPr>
          <p:nvPr/>
        </p:nvPicPr>
        <p:blipFill>
          <a:blip r:embed="rId5"/>
          <a:stretch>
            <a:fillRect/>
          </a:stretch>
        </p:blipFill>
        <p:spPr>
          <a:xfrm rot="5400000">
            <a:off x="4484096" y="276544"/>
            <a:ext cx="3405212" cy="4381532"/>
          </a:xfrm>
          <a:prstGeom prst="rect">
            <a:avLst/>
          </a:prstGeom>
        </p:spPr>
      </p:pic>
    </p:spTree>
    <p:extLst>
      <p:ext uri="{BB962C8B-B14F-4D97-AF65-F5344CB8AC3E}">
        <p14:creationId xmlns:p14="http://schemas.microsoft.com/office/powerpoint/2010/main" val="593592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01317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2000" b="1" dirty="0">
                <a:latin typeface="PT Sans" panose="020B0503020203020204"/>
              </a:rPr>
              <a:t>Traffic Signal Timing Update – Phase 5</a:t>
            </a:r>
          </a:p>
          <a:p>
            <a:pPr marL="0" indent="0">
              <a:spcBef>
                <a:spcPts val="0"/>
              </a:spcBef>
              <a:buClr>
                <a:schemeClr val="tx1"/>
              </a:buClr>
              <a:buNone/>
              <a:defRPr/>
            </a:pPr>
            <a:r>
              <a:rPr lang="en-US" sz="2000" b="1" dirty="0">
                <a:latin typeface="PT Sans" panose="020B0503020203020204"/>
              </a:rPr>
              <a:t>(Des Moines)</a:t>
            </a:r>
            <a:endParaRPr lang="en-US" sz="2000" b="1" dirty="0">
              <a:latin typeface="PT Sans" panose="020B0503020203020204"/>
              <a:cs typeface="Arial" pitchFamily="34" charset="0"/>
            </a:endParaRPr>
          </a:p>
          <a:p>
            <a:pPr marL="0" indent="0">
              <a:spcBef>
                <a:spcPts val="0"/>
              </a:spcBef>
              <a:buClr>
                <a:schemeClr val="tx1"/>
              </a:buClr>
              <a:buNone/>
              <a:defRPr/>
            </a:pPr>
            <a:endParaRPr lang="en-US" sz="1800" b="1" dirty="0">
              <a:latin typeface="PT Sans" panose="020B0503020203020204"/>
              <a:cs typeface="Arial" pitchFamily="34" charset="0"/>
            </a:endParaRPr>
          </a:p>
          <a:p>
            <a:pPr marL="0" marR="5080" indent="0">
              <a:lnSpc>
                <a:spcPts val="2150"/>
              </a:lnSpc>
              <a:spcBef>
                <a:spcPts val="180"/>
              </a:spcBef>
              <a:buNone/>
            </a:pPr>
            <a:r>
              <a:rPr lang="en-US" sz="1800" spc="-5" dirty="0">
                <a:solidFill>
                  <a:srgbClr val="52555A"/>
                </a:solidFill>
                <a:latin typeface="Arial"/>
                <a:cs typeface="Arial"/>
              </a:rPr>
              <a:t>Review and update signal timing and phasing plans for the traffic signal system in downtown Des Moines.  This project is the fifth and final phase of a multi-phase project to update the signal operations through the entire city.  Synchro traffic models will be used to help optimize signal cycle lengths, basic signal timings, split timings, offsets, and time of day periods for coordination plans.    </a:t>
            </a:r>
            <a:endParaRPr lang="en-US" sz="1800" dirty="0">
              <a:latin typeface="Arial"/>
              <a:cs typeface="Arial"/>
            </a:endParaRP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b="1" dirty="0">
                <a:latin typeface="PT Sans" panose="020B0503020203020204"/>
                <a:cs typeface="Arial" pitchFamily="34" charset="0"/>
              </a:rPr>
              <a:t>Total Cost:    $290,000</a:t>
            </a:r>
          </a:p>
          <a:p>
            <a:pPr marL="0" indent="0">
              <a:spcBef>
                <a:spcPts val="0"/>
              </a:spcBef>
              <a:buClr>
                <a:schemeClr val="tx1"/>
              </a:buClr>
              <a:buNone/>
              <a:defRPr/>
            </a:pPr>
            <a:r>
              <a:rPr lang="en-US" sz="1800" b="1" dirty="0">
                <a:latin typeface="PT Sans" panose="020B0503020203020204"/>
                <a:cs typeface="Arial" pitchFamily="34" charset="0"/>
              </a:rPr>
              <a:t>Requested:   $232,000 (80%)</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Recommended </a:t>
            </a:r>
            <a:endParaRPr lang="en-US" sz="1200" b="1" dirty="0">
              <a:latin typeface="PT Sans" panose="020B0503020203020204"/>
            </a:endParaRPr>
          </a:p>
        </p:txBody>
      </p:sp>
      <p:pic>
        <p:nvPicPr>
          <p:cNvPr id="2" name="Picture 1">
            <a:extLst>
              <a:ext uri="{FF2B5EF4-FFF2-40B4-BE49-F238E27FC236}">
                <a16:creationId xmlns:a16="http://schemas.microsoft.com/office/drawing/2014/main" id="{EAC589D1-B7CB-4A83-81AD-536280C62D06}"/>
              </a:ext>
            </a:extLst>
          </p:cNvPr>
          <p:cNvPicPr>
            <a:picLocks noChangeAspect="1"/>
          </p:cNvPicPr>
          <p:nvPr/>
        </p:nvPicPr>
        <p:blipFill>
          <a:blip r:embed="rId5"/>
          <a:stretch>
            <a:fillRect/>
          </a:stretch>
        </p:blipFill>
        <p:spPr>
          <a:xfrm>
            <a:off x="4605500" y="764704"/>
            <a:ext cx="3672408" cy="5657942"/>
          </a:xfrm>
          <a:prstGeom prst="rect">
            <a:avLst/>
          </a:prstGeom>
        </p:spPr>
      </p:pic>
    </p:spTree>
    <p:extLst>
      <p:ext uri="{BB962C8B-B14F-4D97-AF65-F5344CB8AC3E}">
        <p14:creationId xmlns:p14="http://schemas.microsoft.com/office/powerpoint/2010/main" val="2560649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2000" b="1" dirty="0">
                <a:latin typeface="PT Sans" panose="020B0503020203020204"/>
              </a:rPr>
              <a:t>#12 Lilac – Mid-Day</a:t>
            </a:r>
          </a:p>
          <a:p>
            <a:pPr marL="0" indent="0">
              <a:spcBef>
                <a:spcPts val="0"/>
              </a:spcBef>
              <a:buClr>
                <a:schemeClr val="tx1"/>
              </a:buClr>
              <a:buNone/>
              <a:defRPr/>
            </a:pPr>
            <a:r>
              <a:rPr lang="en-US" sz="2000" b="1" dirty="0">
                <a:latin typeface="PT Sans" panose="020B0503020203020204"/>
              </a:rPr>
              <a:t>(Ames Transit Agency)</a:t>
            </a:r>
            <a:endParaRPr lang="en-US" sz="2000" b="1" dirty="0">
              <a:latin typeface="PT Sans" panose="020B0503020203020204"/>
              <a:cs typeface="Arial" pitchFamily="34" charset="0"/>
            </a:endParaRPr>
          </a:p>
          <a:p>
            <a:pPr marL="0" indent="0">
              <a:spcBef>
                <a:spcPts val="0"/>
              </a:spcBef>
              <a:buClr>
                <a:schemeClr val="tx1"/>
              </a:buClr>
              <a:buNone/>
              <a:defRPr/>
            </a:pPr>
            <a:endParaRPr lang="en-US" sz="1800" b="1" dirty="0">
              <a:latin typeface="PT Sans" panose="020B0503020203020204"/>
              <a:cs typeface="Arial" pitchFamily="34" charset="0"/>
            </a:endParaRPr>
          </a:p>
          <a:p>
            <a:pPr marL="0" marR="5080" indent="0">
              <a:lnSpc>
                <a:spcPts val="2070"/>
              </a:lnSpc>
              <a:spcBef>
                <a:spcPts val="240"/>
              </a:spcBef>
              <a:buNone/>
            </a:pPr>
            <a:r>
              <a:rPr lang="en-US" sz="1800" dirty="0">
                <a:latin typeface="PT Sans" panose="020B0503020203020204"/>
              </a:rPr>
              <a:t>In 2019 mid-day trips were added to the #12 Lilac route due to additional demand from residents.  Therefore, this ICAAP request, year 3 request, is for the #12 Lilac mid-day service to support operations.  </a:t>
            </a:r>
          </a:p>
          <a:p>
            <a:pPr marL="0" marR="5080" indent="0">
              <a:lnSpc>
                <a:spcPts val="2070"/>
              </a:lnSpc>
              <a:spcBef>
                <a:spcPts val="240"/>
              </a:spcBef>
              <a:buNone/>
            </a:pPr>
            <a:endParaRPr lang="en-US" sz="1800" dirty="0">
              <a:latin typeface="Arial"/>
              <a:cs typeface="Arial"/>
            </a:endParaRP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b="1" dirty="0">
                <a:latin typeface="PT Sans" panose="020B0503020203020204"/>
                <a:cs typeface="Arial" pitchFamily="34" charset="0"/>
              </a:rPr>
              <a:t>Total Cost:    $37,287</a:t>
            </a:r>
          </a:p>
          <a:p>
            <a:pPr marL="0" indent="0">
              <a:spcBef>
                <a:spcPts val="0"/>
              </a:spcBef>
              <a:buClr>
                <a:schemeClr val="tx1"/>
              </a:buClr>
              <a:buNone/>
              <a:defRPr/>
            </a:pPr>
            <a:r>
              <a:rPr lang="en-US" sz="1800" b="1" dirty="0">
                <a:latin typeface="PT Sans" panose="020B0503020203020204"/>
                <a:cs typeface="Arial" pitchFamily="34" charset="0"/>
              </a:rPr>
              <a:t>Requested:   $29,830 (80%)</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Recommended </a:t>
            </a:r>
            <a:endParaRPr lang="en-US" sz="1200" b="1" dirty="0">
              <a:latin typeface="PT Sans" panose="020B0503020203020204"/>
            </a:endParaRPr>
          </a:p>
        </p:txBody>
      </p:sp>
      <p:pic>
        <p:nvPicPr>
          <p:cNvPr id="2" name="Picture 1">
            <a:extLst>
              <a:ext uri="{FF2B5EF4-FFF2-40B4-BE49-F238E27FC236}">
                <a16:creationId xmlns:a16="http://schemas.microsoft.com/office/drawing/2014/main" id="{53C97C31-4917-431E-BD6D-FE070DBB58C0}"/>
              </a:ext>
            </a:extLst>
          </p:cNvPr>
          <p:cNvPicPr>
            <a:picLocks noChangeAspect="1"/>
          </p:cNvPicPr>
          <p:nvPr/>
        </p:nvPicPr>
        <p:blipFill>
          <a:blip r:embed="rId5"/>
          <a:stretch>
            <a:fillRect/>
          </a:stretch>
        </p:blipFill>
        <p:spPr>
          <a:xfrm rot="5400000">
            <a:off x="4756029" y="436659"/>
            <a:ext cx="2967059" cy="3767165"/>
          </a:xfrm>
          <a:prstGeom prst="rect">
            <a:avLst/>
          </a:prstGeom>
        </p:spPr>
      </p:pic>
    </p:spTree>
    <p:extLst>
      <p:ext uri="{BB962C8B-B14F-4D97-AF65-F5344CB8AC3E}">
        <p14:creationId xmlns:p14="http://schemas.microsoft.com/office/powerpoint/2010/main" val="1610157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2000" b="1" dirty="0">
                <a:latin typeface="PT Sans" panose="020B0503020203020204"/>
              </a:rPr>
              <a:t>#6 Brown - Night</a:t>
            </a:r>
          </a:p>
          <a:p>
            <a:pPr marL="0" indent="0">
              <a:spcBef>
                <a:spcPts val="0"/>
              </a:spcBef>
              <a:buClr>
                <a:schemeClr val="tx1"/>
              </a:buClr>
              <a:buNone/>
              <a:defRPr/>
            </a:pPr>
            <a:r>
              <a:rPr lang="en-US" sz="2000" b="1" dirty="0">
                <a:latin typeface="PT Sans" panose="020B0503020203020204"/>
              </a:rPr>
              <a:t>(Ames Transit Authority)</a:t>
            </a:r>
            <a:endParaRPr lang="en-US" sz="2000" b="1" dirty="0">
              <a:latin typeface="PT Sans" panose="020B0503020203020204"/>
              <a:cs typeface="Arial" pitchFamily="34" charset="0"/>
            </a:endParaRPr>
          </a:p>
          <a:p>
            <a:pPr marL="0" indent="0">
              <a:spcBef>
                <a:spcPts val="0"/>
              </a:spcBef>
              <a:buClr>
                <a:schemeClr val="tx1"/>
              </a:buClr>
              <a:buNone/>
              <a:defRPr/>
            </a:pPr>
            <a:endParaRPr lang="en-US" sz="1800" b="1" dirty="0">
              <a:latin typeface="PT Sans" panose="020B0503020203020204"/>
              <a:cs typeface="Arial" pitchFamily="34" charset="0"/>
            </a:endParaRPr>
          </a:p>
          <a:p>
            <a:pPr marL="0" indent="0">
              <a:spcBef>
                <a:spcPts val="0"/>
              </a:spcBef>
              <a:buClr>
                <a:schemeClr val="tx1"/>
              </a:buClr>
              <a:buNone/>
              <a:defRPr/>
            </a:pPr>
            <a:r>
              <a:rPr lang="en-US" sz="1800" spc="-5" dirty="0">
                <a:solidFill>
                  <a:srgbClr val="52555A"/>
                </a:solidFill>
                <a:latin typeface="Arial"/>
                <a:cs typeface="Arial"/>
              </a:rPr>
              <a:t>Adding additional night service trips due to additional demand from residents between North Grand Mall and Towers residence halls.</a:t>
            </a:r>
            <a:endParaRPr lang="en-US" sz="1800" dirty="0">
              <a:latin typeface="Arial"/>
              <a:cs typeface="Arial"/>
            </a:endParaRP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b="1" dirty="0">
                <a:latin typeface="PT Sans" panose="020B0503020203020204"/>
                <a:cs typeface="Arial" pitchFamily="34" charset="0"/>
              </a:rPr>
              <a:t>Total Cost:    $35,323</a:t>
            </a:r>
          </a:p>
          <a:p>
            <a:pPr marL="0" indent="0">
              <a:spcBef>
                <a:spcPts val="0"/>
              </a:spcBef>
              <a:buClr>
                <a:schemeClr val="tx1"/>
              </a:buClr>
              <a:buNone/>
              <a:defRPr/>
            </a:pPr>
            <a:r>
              <a:rPr lang="en-US" sz="1800" b="1" dirty="0">
                <a:latin typeface="PT Sans" panose="020B0503020203020204"/>
                <a:cs typeface="Arial" pitchFamily="34" charset="0"/>
              </a:rPr>
              <a:t>Requested:   $28,258 (80%)</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Recommended </a:t>
            </a:r>
            <a:endParaRPr lang="en-US" sz="1200" b="1" dirty="0">
              <a:latin typeface="PT Sans" panose="020B0503020203020204"/>
            </a:endParaRPr>
          </a:p>
        </p:txBody>
      </p:sp>
      <p:pic>
        <p:nvPicPr>
          <p:cNvPr id="2" name="Picture 1">
            <a:extLst>
              <a:ext uri="{FF2B5EF4-FFF2-40B4-BE49-F238E27FC236}">
                <a16:creationId xmlns:a16="http://schemas.microsoft.com/office/drawing/2014/main" id="{49CED9CC-035C-40AF-90E6-72492B9C9133}"/>
              </a:ext>
            </a:extLst>
          </p:cNvPr>
          <p:cNvPicPr>
            <a:picLocks noChangeAspect="1"/>
          </p:cNvPicPr>
          <p:nvPr/>
        </p:nvPicPr>
        <p:blipFill>
          <a:blip r:embed="rId5"/>
          <a:stretch>
            <a:fillRect/>
          </a:stretch>
        </p:blipFill>
        <p:spPr>
          <a:xfrm>
            <a:off x="4723438" y="769335"/>
            <a:ext cx="2656874" cy="5059309"/>
          </a:xfrm>
          <a:prstGeom prst="rect">
            <a:avLst/>
          </a:prstGeom>
        </p:spPr>
      </p:pic>
    </p:spTree>
    <p:extLst>
      <p:ext uri="{BB962C8B-B14F-4D97-AF65-F5344CB8AC3E}">
        <p14:creationId xmlns:p14="http://schemas.microsoft.com/office/powerpoint/2010/main" val="1213738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01317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2000" b="1" dirty="0">
                <a:latin typeface="PT Sans" panose="020B0503020203020204"/>
              </a:rPr>
              <a:t>Merle Hay Road Corridor Traffic Signal Improvements</a:t>
            </a:r>
          </a:p>
          <a:p>
            <a:pPr marL="0" indent="0">
              <a:spcBef>
                <a:spcPts val="0"/>
              </a:spcBef>
              <a:buClr>
                <a:schemeClr val="tx1"/>
              </a:buClr>
              <a:buNone/>
              <a:defRPr/>
            </a:pPr>
            <a:r>
              <a:rPr lang="en-US" sz="2000" b="1" dirty="0">
                <a:latin typeface="PT Sans" panose="020B0503020203020204"/>
                <a:cs typeface="Arial" pitchFamily="34" charset="0"/>
              </a:rPr>
              <a:t>(Johnston)</a:t>
            </a:r>
          </a:p>
          <a:p>
            <a:pPr marL="0" indent="0">
              <a:spcBef>
                <a:spcPts val="0"/>
              </a:spcBef>
              <a:buClr>
                <a:schemeClr val="tx1"/>
              </a:buClr>
              <a:buNone/>
              <a:defRPr/>
            </a:pPr>
            <a:endParaRPr lang="en-US" sz="1800" b="1" dirty="0">
              <a:latin typeface="PT Sans" panose="020B0503020203020204"/>
              <a:cs typeface="Arial" pitchFamily="34" charset="0"/>
            </a:endParaRPr>
          </a:p>
          <a:p>
            <a:pPr marL="0" indent="0">
              <a:buNone/>
            </a:pPr>
            <a:r>
              <a:rPr lang="en-US" sz="1800" dirty="0">
                <a:latin typeface="PT Sans" panose="020B0503020203020204"/>
              </a:rPr>
              <a:t>Update controller cabinets at two locations to accommodate 4-section left turn signal heads, replace pedestrian signal heads with MUTCD compliant countdown heads, install pedestrian pushbuttons for ADA compliance and reconstruct pedestrian ramps.  Remove two traffic signals and install one new traffic signalized intersection and install GPS time synchronization unit.</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b="1" dirty="0">
                <a:latin typeface="PT Sans" panose="020B0503020203020204"/>
                <a:cs typeface="Arial" pitchFamily="34" charset="0"/>
              </a:rPr>
              <a:t>Total Cost:    $776,840</a:t>
            </a:r>
          </a:p>
          <a:p>
            <a:pPr marL="0" indent="0">
              <a:spcBef>
                <a:spcPts val="0"/>
              </a:spcBef>
              <a:buClr>
                <a:schemeClr val="tx1"/>
              </a:buClr>
              <a:buNone/>
              <a:defRPr/>
            </a:pPr>
            <a:r>
              <a:rPr lang="en-US" sz="1800" b="1" dirty="0">
                <a:latin typeface="PT Sans" panose="020B0503020203020204"/>
                <a:cs typeface="Arial" pitchFamily="34" charset="0"/>
              </a:rPr>
              <a:t>Requested:   $621,470 (80%)</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7" name="TextBox 6">
            <a:hlinkClick r:id="rId4"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5" action="ppaction://hlinksldjump"/>
              </a:rPr>
              <a:t>Return to List of Applications Recommended </a:t>
            </a:r>
            <a:endParaRPr lang="en-US" sz="1200" b="1" dirty="0">
              <a:latin typeface="PT Sans" panose="020B0503020203020204"/>
            </a:endParaRPr>
          </a:p>
        </p:txBody>
      </p:sp>
      <p:pic>
        <p:nvPicPr>
          <p:cNvPr id="2" name="Picture 1">
            <a:extLst>
              <a:ext uri="{FF2B5EF4-FFF2-40B4-BE49-F238E27FC236}">
                <a16:creationId xmlns:a16="http://schemas.microsoft.com/office/drawing/2014/main" id="{DB96D7A5-050A-44FE-811E-A8E2DA87BB1F}"/>
              </a:ext>
            </a:extLst>
          </p:cNvPr>
          <p:cNvPicPr>
            <a:picLocks noChangeAspect="1"/>
          </p:cNvPicPr>
          <p:nvPr/>
        </p:nvPicPr>
        <p:blipFill>
          <a:blip r:embed="rId6"/>
          <a:stretch>
            <a:fillRect/>
          </a:stretch>
        </p:blipFill>
        <p:spPr>
          <a:xfrm>
            <a:off x="4932040" y="764704"/>
            <a:ext cx="2232248" cy="5097166"/>
          </a:xfrm>
          <a:prstGeom prst="rect">
            <a:avLst/>
          </a:prstGeom>
        </p:spPr>
      </p:pic>
    </p:spTree>
    <p:extLst>
      <p:ext uri="{BB962C8B-B14F-4D97-AF65-F5344CB8AC3E}">
        <p14:creationId xmlns:p14="http://schemas.microsoft.com/office/powerpoint/2010/main" val="3998787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013176"/>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2000" b="1" dirty="0">
                <a:latin typeface="PT Sans" panose="020B0503020203020204"/>
              </a:rPr>
              <a:t>Middle Road and Forest Grove Drive</a:t>
            </a:r>
          </a:p>
          <a:p>
            <a:pPr marL="0" indent="0">
              <a:spcBef>
                <a:spcPts val="0"/>
              </a:spcBef>
              <a:buClr>
                <a:schemeClr val="tx1"/>
              </a:buClr>
              <a:buNone/>
              <a:defRPr/>
            </a:pPr>
            <a:r>
              <a:rPr lang="en-US" sz="2000" b="1" dirty="0">
                <a:latin typeface="PT Sans" panose="020B0503020203020204"/>
                <a:cs typeface="Arial" pitchFamily="34" charset="0"/>
              </a:rPr>
              <a:t>(Bettendorf)</a:t>
            </a:r>
          </a:p>
          <a:p>
            <a:pPr marL="0" indent="0">
              <a:buNone/>
            </a:pPr>
            <a:r>
              <a:rPr lang="en-US" sz="1800" dirty="0">
                <a:latin typeface="PT Sans" panose="020B0503020203020204"/>
              </a:rPr>
              <a:t>This project would reconstruct Forest Grove Drive between Friendship Path and just east of Middle Road, and Middle Road just south of Forest Grove Drive to north of Competition Drive.  It would replace the signalized intersection of Forest Grove Drive and Middle Road with a multi-lane roundabout and also construct roundabouts at the intersections of Forest Grove Drive and Championship Drive and the intersection of Middle Road and Competition Drive.</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b="1" dirty="0">
                <a:latin typeface="PT Sans" panose="020B0503020203020204"/>
                <a:cs typeface="Arial" pitchFamily="34" charset="0"/>
              </a:rPr>
              <a:t>Total Cost:    $9,371,160</a:t>
            </a:r>
          </a:p>
          <a:p>
            <a:pPr marL="0" indent="0">
              <a:spcBef>
                <a:spcPts val="0"/>
              </a:spcBef>
              <a:buClr>
                <a:schemeClr val="tx1"/>
              </a:buClr>
              <a:buNone/>
              <a:defRPr/>
            </a:pPr>
            <a:r>
              <a:rPr lang="en-US" sz="1800" b="1" dirty="0">
                <a:latin typeface="PT Sans" panose="020B0503020203020204"/>
                <a:cs typeface="Arial" pitchFamily="34" charset="0"/>
              </a:rPr>
              <a:t>Requested:   $500,000 (5%)</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7" name="TextBox 6">
            <a:hlinkClick r:id="rId4"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5" action="ppaction://hlinksldjump"/>
              </a:rPr>
              <a:t>Return to List of Applications Recommended </a:t>
            </a:r>
            <a:endParaRPr lang="en-US" sz="1200" b="1" dirty="0">
              <a:latin typeface="PT Sans" panose="020B0503020203020204"/>
            </a:endParaRPr>
          </a:p>
        </p:txBody>
      </p:sp>
      <p:pic>
        <p:nvPicPr>
          <p:cNvPr id="2" name="Picture 1">
            <a:extLst>
              <a:ext uri="{FF2B5EF4-FFF2-40B4-BE49-F238E27FC236}">
                <a16:creationId xmlns:a16="http://schemas.microsoft.com/office/drawing/2014/main" id="{A1946370-7469-4895-84C9-D60348D073D8}"/>
              </a:ext>
            </a:extLst>
          </p:cNvPr>
          <p:cNvPicPr>
            <a:picLocks noChangeAspect="1"/>
          </p:cNvPicPr>
          <p:nvPr/>
        </p:nvPicPr>
        <p:blipFill>
          <a:blip r:embed="rId6"/>
          <a:stretch>
            <a:fillRect/>
          </a:stretch>
        </p:blipFill>
        <p:spPr>
          <a:xfrm>
            <a:off x="4035348" y="764704"/>
            <a:ext cx="4805911" cy="2808312"/>
          </a:xfrm>
          <a:prstGeom prst="rect">
            <a:avLst/>
          </a:prstGeom>
        </p:spPr>
      </p:pic>
    </p:spTree>
    <p:extLst>
      <p:ext uri="{BB962C8B-B14F-4D97-AF65-F5344CB8AC3E}">
        <p14:creationId xmlns:p14="http://schemas.microsoft.com/office/powerpoint/2010/main" val="2294739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01317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2000" b="1" dirty="0">
                <a:latin typeface="PT Sans" panose="020B0503020203020204"/>
              </a:rPr>
              <a:t>Route #17 Extension to Bondurant </a:t>
            </a:r>
          </a:p>
          <a:p>
            <a:pPr marL="0" indent="0">
              <a:spcBef>
                <a:spcPts val="0"/>
              </a:spcBef>
              <a:buClr>
                <a:schemeClr val="tx1"/>
              </a:buClr>
              <a:buNone/>
              <a:defRPr/>
            </a:pPr>
            <a:r>
              <a:rPr lang="en-US" sz="2000" b="1" dirty="0">
                <a:latin typeface="PT Sans" panose="020B0503020203020204"/>
                <a:cs typeface="Arial" pitchFamily="34" charset="0"/>
              </a:rPr>
              <a:t>(Des Moines Regional Transit Authority)</a:t>
            </a:r>
          </a:p>
          <a:p>
            <a:pPr marL="0" indent="0">
              <a:spcBef>
                <a:spcPts val="0"/>
              </a:spcBef>
              <a:buClr>
                <a:schemeClr val="tx1"/>
              </a:buClr>
              <a:buNone/>
              <a:defRPr/>
            </a:pPr>
            <a:endParaRPr lang="en-US" sz="1800" b="1" dirty="0">
              <a:latin typeface="PT Sans" panose="020B0503020203020204"/>
              <a:cs typeface="Arial" pitchFamily="34" charset="0"/>
            </a:endParaRPr>
          </a:p>
          <a:p>
            <a:pPr marL="0" indent="0">
              <a:buNone/>
            </a:pPr>
            <a:r>
              <a:rPr lang="en-US" sz="1800" dirty="0">
                <a:latin typeface="PT Sans" panose="020B0503020203020204"/>
              </a:rPr>
              <a:t>DART extended service on Route #17 between the Outlets of Des Moines and the Amazon facility in Bondurant in November 2020.  The route extension provides transportation options for the employees of the Amazon facility as well as providing additional connections for the residents of Bondurant to Des Moines.</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b="1" dirty="0">
                <a:latin typeface="PT Sans" panose="020B0503020203020204"/>
                <a:cs typeface="Arial" pitchFamily="34" charset="0"/>
              </a:rPr>
              <a:t>Total Cost:    $65,490</a:t>
            </a:r>
          </a:p>
          <a:p>
            <a:pPr marL="0" indent="0">
              <a:spcBef>
                <a:spcPts val="0"/>
              </a:spcBef>
              <a:buClr>
                <a:schemeClr val="tx1"/>
              </a:buClr>
              <a:buNone/>
              <a:defRPr/>
            </a:pPr>
            <a:r>
              <a:rPr lang="en-US" sz="1800" b="1" dirty="0">
                <a:latin typeface="PT Sans" panose="020B0503020203020204"/>
                <a:cs typeface="Arial" pitchFamily="34" charset="0"/>
              </a:rPr>
              <a:t>Requested:   $52,392 (80%)</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7" name="TextBox 6">
            <a:hlinkClick r:id="rId4"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5" action="ppaction://hlinksldjump"/>
              </a:rPr>
              <a:t>Return to List of Applications Recommended </a:t>
            </a:r>
            <a:endParaRPr lang="en-US" sz="1200" b="1" dirty="0">
              <a:latin typeface="PT Sans" panose="020B0503020203020204"/>
            </a:endParaRPr>
          </a:p>
        </p:txBody>
      </p:sp>
      <p:pic>
        <p:nvPicPr>
          <p:cNvPr id="2" name="Picture 1">
            <a:extLst>
              <a:ext uri="{FF2B5EF4-FFF2-40B4-BE49-F238E27FC236}">
                <a16:creationId xmlns:a16="http://schemas.microsoft.com/office/drawing/2014/main" id="{C01DB99D-7502-4B68-89E0-7E63A53397BC}"/>
              </a:ext>
            </a:extLst>
          </p:cNvPr>
          <p:cNvPicPr>
            <a:picLocks noChangeAspect="1"/>
          </p:cNvPicPr>
          <p:nvPr/>
        </p:nvPicPr>
        <p:blipFill>
          <a:blip r:embed="rId6"/>
          <a:stretch>
            <a:fillRect/>
          </a:stretch>
        </p:blipFill>
        <p:spPr>
          <a:xfrm>
            <a:off x="4139952" y="764704"/>
            <a:ext cx="4362482" cy="4043392"/>
          </a:xfrm>
          <a:prstGeom prst="rect">
            <a:avLst/>
          </a:prstGeom>
        </p:spPr>
      </p:pic>
    </p:spTree>
    <p:extLst>
      <p:ext uri="{BB962C8B-B14F-4D97-AF65-F5344CB8AC3E}">
        <p14:creationId xmlns:p14="http://schemas.microsoft.com/office/powerpoint/2010/main" val="1168553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01317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2000" b="1" dirty="0">
                <a:latin typeface="PT Sans" panose="020B0503020203020204"/>
              </a:rPr>
              <a:t>Iowa 160/SW </a:t>
            </a:r>
            <a:r>
              <a:rPr lang="en-US" sz="2000" b="1" dirty="0" err="1">
                <a:latin typeface="PT Sans" panose="020B0503020203020204"/>
              </a:rPr>
              <a:t>Oralabor</a:t>
            </a:r>
            <a:r>
              <a:rPr lang="en-US" sz="2000" b="1" dirty="0">
                <a:latin typeface="PT Sans" panose="020B0503020203020204"/>
              </a:rPr>
              <a:t> Road and Iowa 415/SW State Street Intersection Improvements</a:t>
            </a:r>
          </a:p>
          <a:p>
            <a:pPr marL="0" indent="0">
              <a:spcBef>
                <a:spcPts val="0"/>
              </a:spcBef>
              <a:buClr>
                <a:schemeClr val="tx1"/>
              </a:buClr>
              <a:buNone/>
              <a:defRPr/>
            </a:pPr>
            <a:r>
              <a:rPr lang="en-US" sz="2000" b="1" dirty="0">
                <a:latin typeface="PT Sans" panose="020B0503020203020204"/>
                <a:cs typeface="Arial" pitchFamily="34" charset="0"/>
              </a:rPr>
              <a:t>(Ankeny)</a:t>
            </a:r>
          </a:p>
          <a:p>
            <a:pPr marL="0" indent="0">
              <a:spcBef>
                <a:spcPts val="0"/>
              </a:spcBef>
              <a:buClr>
                <a:schemeClr val="tx1"/>
              </a:buClr>
              <a:buNone/>
              <a:defRPr/>
            </a:pPr>
            <a:endParaRPr lang="en-US" sz="1800" b="1" dirty="0">
              <a:latin typeface="PT Sans" panose="020B0503020203020204"/>
              <a:cs typeface="Arial" pitchFamily="34" charset="0"/>
            </a:endParaRPr>
          </a:p>
          <a:p>
            <a:pPr marL="0" indent="0">
              <a:buNone/>
            </a:pPr>
            <a:r>
              <a:rPr lang="en-US" sz="1800" dirty="0">
                <a:latin typeface="PT Sans" panose="020B0503020203020204"/>
              </a:rPr>
              <a:t>Intersection improvement design includes the construction of dual left-turn lanes for northbound, eastbound, and southbound approaches as well as the addition of right-turn lanes for the westbound and southbound approaches.  Project also includes the replacement of existing traffic signal equipment at the intersection and upgrade of pedestrian ramps and crossings.</a:t>
            </a:r>
          </a:p>
          <a:p>
            <a:pPr marL="0" indent="0">
              <a:buNone/>
            </a:pPr>
            <a:endParaRPr lang="en-US" sz="1800" dirty="0">
              <a:latin typeface="PT Sans" panose="020B0503020203020204"/>
              <a:cs typeface="Arial" pitchFamily="34" charset="0"/>
            </a:endParaRPr>
          </a:p>
          <a:p>
            <a:pPr marL="0" indent="0">
              <a:spcBef>
                <a:spcPts val="0"/>
              </a:spcBef>
              <a:buClr>
                <a:schemeClr val="tx1"/>
              </a:buClr>
              <a:buNone/>
              <a:defRPr/>
            </a:pPr>
            <a:r>
              <a:rPr lang="en-US" sz="1800" b="1" dirty="0">
                <a:latin typeface="PT Sans" panose="020B0503020203020204"/>
                <a:cs typeface="Arial" pitchFamily="34" charset="0"/>
              </a:rPr>
              <a:t>Total Cost:    $1,955,000</a:t>
            </a:r>
          </a:p>
          <a:p>
            <a:pPr marL="0" indent="0">
              <a:spcBef>
                <a:spcPts val="0"/>
              </a:spcBef>
              <a:buClr>
                <a:schemeClr val="tx1"/>
              </a:buClr>
              <a:buNone/>
              <a:defRPr/>
            </a:pPr>
            <a:r>
              <a:rPr lang="en-US" sz="1800" b="1" dirty="0">
                <a:latin typeface="PT Sans" panose="020B0503020203020204"/>
                <a:cs typeface="Arial" pitchFamily="34" charset="0"/>
              </a:rPr>
              <a:t>Requested:   $529,161 (27%)</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7" name="TextBox 6">
            <a:hlinkClick r:id="rId4"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5" action="ppaction://hlinksldjump"/>
              </a:rPr>
              <a:t>Return to List of Applications Recommended </a:t>
            </a:r>
            <a:endParaRPr lang="en-US" sz="1200" b="1" dirty="0">
              <a:latin typeface="PT Sans" panose="020B0503020203020204"/>
            </a:endParaRPr>
          </a:p>
        </p:txBody>
      </p:sp>
      <p:pic>
        <p:nvPicPr>
          <p:cNvPr id="3" name="Picture 2">
            <a:extLst>
              <a:ext uri="{FF2B5EF4-FFF2-40B4-BE49-F238E27FC236}">
                <a16:creationId xmlns:a16="http://schemas.microsoft.com/office/drawing/2014/main" id="{7BB93150-3290-44C3-852A-06211B1C1320}"/>
              </a:ext>
            </a:extLst>
          </p:cNvPr>
          <p:cNvPicPr>
            <a:picLocks noChangeAspect="1"/>
          </p:cNvPicPr>
          <p:nvPr/>
        </p:nvPicPr>
        <p:blipFill>
          <a:blip r:embed="rId6"/>
          <a:stretch>
            <a:fillRect/>
          </a:stretch>
        </p:blipFill>
        <p:spPr>
          <a:xfrm>
            <a:off x="3995936" y="764704"/>
            <a:ext cx="4886203" cy="3240360"/>
          </a:xfrm>
          <a:prstGeom prst="rect">
            <a:avLst/>
          </a:prstGeom>
        </p:spPr>
      </p:pic>
    </p:spTree>
    <p:extLst>
      <p:ext uri="{BB962C8B-B14F-4D97-AF65-F5344CB8AC3E}">
        <p14:creationId xmlns:p14="http://schemas.microsoft.com/office/powerpoint/2010/main" val="1428813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Autofit/>
          </a:bodyPr>
          <a:lstStyle/>
          <a:p>
            <a:pPr lvl="0">
              <a:spcAft>
                <a:spcPts val="1200"/>
              </a:spcAft>
            </a:pPr>
            <a:r>
              <a:rPr lang="en-US" sz="2200" dirty="0"/>
              <a:t>Iowa’s Clean Air Attainment Program (ICAAP) was created in 1994.</a:t>
            </a:r>
          </a:p>
          <a:p>
            <a:pPr lvl="0">
              <a:spcAft>
                <a:spcPts val="1200"/>
              </a:spcAft>
            </a:pPr>
            <a:r>
              <a:rPr lang="en-US" sz="2200" dirty="0"/>
              <a:t>Modeled after the federal Congestion Mitigation and Air Quality Improvement Program established in 1991.</a:t>
            </a:r>
          </a:p>
          <a:p>
            <a:pPr lvl="0">
              <a:spcAft>
                <a:spcPts val="1200"/>
              </a:spcAft>
            </a:pPr>
            <a:r>
              <a:rPr lang="en-US" sz="2200" dirty="0"/>
              <a:t>Available to cities, counties, public transit agencies, MPOs, RPAs, and state agencies.  Private non-profit or for-profit entities when co-sponsored by an eligible public agency through an annual application program.</a:t>
            </a:r>
          </a:p>
          <a:p>
            <a:pPr lvl="0">
              <a:spcAft>
                <a:spcPts val="1200"/>
              </a:spcAft>
            </a:pPr>
            <a:r>
              <a:rPr lang="en-US" sz="2200" dirty="0"/>
              <a:t>Purpose is to award funds to projects with the highest potential for reducing transportation-related congestion and air pollution.</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699519"/>
            <a:ext cx="7886700" cy="936104"/>
          </a:xfrm>
        </p:spPr>
        <p:txBody>
          <a:bodyPr>
            <a:noAutofit/>
          </a:bodyPr>
          <a:lstStyle/>
          <a:p>
            <a:r>
              <a:rPr lang="en-US" sz="3400" b="1" dirty="0">
                <a:solidFill>
                  <a:schemeClr val="tx2"/>
                </a:solidFill>
              </a:rPr>
              <a:t>Iowa’s Clean Air Attainment Program</a:t>
            </a:r>
          </a:p>
        </p:txBody>
      </p:sp>
    </p:spTree>
    <p:extLst>
      <p:ext uri="{BB962C8B-B14F-4D97-AF65-F5344CB8AC3E}">
        <p14:creationId xmlns:p14="http://schemas.microsoft.com/office/powerpoint/2010/main" val="1626982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prstGeom prst="rect">
            <a:avLst/>
          </a:prstGeom>
        </p:spPr>
        <p:txBody>
          <a:bodyPr>
            <a:noAutofit/>
          </a:bodyPr>
          <a:lstStyle/>
          <a:p>
            <a:r>
              <a:rPr lang="en-US" b="1" dirty="0">
                <a:solidFill>
                  <a:schemeClr val="tx2"/>
                </a:solidFill>
              </a:rPr>
              <a:t>List of Applications </a:t>
            </a:r>
            <a:br>
              <a:rPr lang="en-US" b="1" dirty="0">
                <a:solidFill>
                  <a:schemeClr val="tx2"/>
                </a:solidFill>
              </a:rPr>
            </a:br>
            <a:r>
              <a:rPr lang="en-US" dirty="0"/>
              <a:t>Not </a:t>
            </a:r>
            <a:r>
              <a:rPr lang="en-US"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288376113"/>
              </p:ext>
            </p:extLst>
          </p:nvPr>
        </p:nvGraphicFramePr>
        <p:xfrm>
          <a:off x="177696" y="1988840"/>
          <a:ext cx="8788608" cy="3834426"/>
        </p:xfrm>
        <a:graphic>
          <a:graphicData uri="http://schemas.openxmlformats.org/drawingml/2006/table">
            <a:tbl>
              <a:tblPr firstRow="1" bandRow="1">
                <a:tableStyleId>{5C22544A-7EE6-4342-B048-85BDC9FD1C3A}</a:tableStyleId>
              </a:tblPr>
              <a:tblGrid>
                <a:gridCol w="2162056">
                  <a:extLst>
                    <a:ext uri="{9D8B030D-6E8A-4147-A177-3AD203B41FA5}">
                      <a16:colId xmlns:a16="http://schemas.microsoft.com/office/drawing/2014/main" val="3387879057"/>
                    </a:ext>
                  </a:extLst>
                </a:gridCol>
                <a:gridCol w="1512168">
                  <a:extLst>
                    <a:ext uri="{9D8B030D-6E8A-4147-A177-3AD203B41FA5}">
                      <a16:colId xmlns:a16="http://schemas.microsoft.com/office/drawing/2014/main" val="1861506818"/>
                    </a:ext>
                  </a:extLst>
                </a:gridCol>
                <a:gridCol w="1008112">
                  <a:extLst>
                    <a:ext uri="{9D8B030D-6E8A-4147-A177-3AD203B41FA5}">
                      <a16:colId xmlns:a16="http://schemas.microsoft.com/office/drawing/2014/main" val="3420930524"/>
                    </a:ext>
                  </a:extLst>
                </a:gridCol>
                <a:gridCol w="1368152">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3984">
                  <a:extLst>
                    <a:ext uri="{9D8B030D-6E8A-4147-A177-3AD203B41FA5}">
                      <a16:colId xmlns:a16="http://schemas.microsoft.com/office/drawing/2014/main" val="1639893002"/>
                    </a:ext>
                  </a:extLst>
                </a:gridCol>
              </a:tblGrid>
              <a:tr h="954106">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954106">
                <a:tc>
                  <a:txBody>
                    <a:bodyPr/>
                    <a:lstStyle/>
                    <a:p>
                      <a:pPr algn="ctr"/>
                      <a:r>
                        <a:rPr lang="en-US" sz="1400" b="1" dirty="0"/>
                        <a:t>NE Broadway Avenue Corridor Improvement Project – Railroad Grade Separation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Polk County Public Works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$10,443,315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$1,000,000</a:t>
                      </a:r>
                    </a:p>
                    <a:p>
                      <a:pPr algn="ctr"/>
                      <a:r>
                        <a:rPr lang="en-US" sz="1400" b="1"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972108">
                <a:tc>
                  <a:txBody>
                    <a:bodyPr/>
                    <a:lstStyle/>
                    <a:p>
                      <a:pPr algn="ctr"/>
                      <a:r>
                        <a:rPr lang="en-US" sz="1400" b="1" dirty="0"/>
                        <a:t>Grant Street South Realignment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Bondurant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$7,750,000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$1,000,000</a:t>
                      </a:r>
                    </a:p>
                    <a:p>
                      <a:pPr algn="ctr"/>
                      <a:r>
                        <a:rPr lang="en-US" sz="1400" b="1" dirty="0"/>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6302244"/>
                  </a:ext>
                </a:extLst>
              </a:tr>
              <a:tr h="954106">
                <a:tc>
                  <a:txBody>
                    <a:bodyPr/>
                    <a:lstStyle/>
                    <a:p>
                      <a:pPr algn="ctr"/>
                      <a:r>
                        <a:rPr lang="en-US" sz="1400" b="1" dirty="0"/>
                        <a:t>12th Avenue SW to 13th Avenue SE Connector</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Dyersville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$8,000,000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$500,000</a:t>
                      </a:r>
                    </a:p>
                    <a:p>
                      <a:pPr algn="ctr"/>
                      <a:r>
                        <a:rPr lang="en-US" sz="1400" b="1"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5131558"/>
                  </a:ext>
                </a:extLst>
              </a:tr>
            </a:tbl>
          </a:graphicData>
        </a:graphic>
      </p:graphicFrame>
      <p:sp>
        <p:nvSpPr>
          <p:cNvPr id="3" name="TextBox 2">
            <a:hlinkClick r:id="rId3" action="ppaction://hlinksldjump"/>
            <a:extLst>
              <a:ext uri="{FF2B5EF4-FFF2-40B4-BE49-F238E27FC236}">
                <a16:creationId xmlns:a16="http://schemas.microsoft.com/office/drawing/2014/main" id="{819131DD-FD17-4F64-9439-4DE349A696EC}"/>
              </a:ext>
            </a:extLst>
          </p:cNvPr>
          <p:cNvSpPr txBox="1"/>
          <p:nvPr/>
        </p:nvSpPr>
        <p:spPr>
          <a:xfrm>
            <a:off x="107504" y="6453336"/>
            <a:ext cx="5544616" cy="276999"/>
          </a:xfrm>
          <a:prstGeom prst="rect">
            <a:avLst/>
          </a:prstGeom>
          <a:noFill/>
        </p:spPr>
        <p:txBody>
          <a:bodyPr wrap="square" rtlCol="0">
            <a:spAutoFit/>
          </a:bodyPr>
          <a:lstStyle/>
          <a:p>
            <a:r>
              <a:rPr lang="en-US" sz="1200" b="1" dirty="0">
                <a:hlinkClick r:id="rId3" action="ppaction://hlinksldjump"/>
              </a:rPr>
              <a:t>Return to List of Applications Recommended</a:t>
            </a:r>
            <a:endParaRPr lang="en-US" sz="1200" b="1" dirty="0"/>
          </a:p>
        </p:txBody>
      </p:sp>
    </p:spTree>
    <p:extLst>
      <p:ext uri="{BB962C8B-B14F-4D97-AF65-F5344CB8AC3E}">
        <p14:creationId xmlns:p14="http://schemas.microsoft.com/office/powerpoint/2010/main" val="332882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a:bodyPr>
          <a:lstStyle/>
          <a:p>
            <a:pPr lvl="0">
              <a:spcAft>
                <a:spcPts val="1200"/>
              </a:spcAft>
            </a:pPr>
            <a:r>
              <a:rPr lang="en-US" sz="2600" b="1" dirty="0"/>
              <a:t>Vehicle traffic flow improvements (25 points)</a:t>
            </a:r>
          </a:p>
          <a:p>
            <a:pPr lvl="0">
              <a:spcAft>
                <a:spcPts val="1200"/>
              </a:spcAft>
            </a:pPr>
            <a:r>
              <a:rPr lang="en-US" dirty="0"/>
              <a:t>Vehicle miles of travel (VMT) or single-occupant vehicle (SOV) reduction (25 points)</a:t>
            </a:r>
          </a:p>
          <a:p>
            <a:pPr lvl="0">
              <a:spcAft>
                <a:spcPts val="1200"/>
              </a:spcAft>
            </a:pPr>
            <a:r>
              <a:rPr lang="en-US" dirty="0"/>
              <a:t>Estimated vehicle emission reduction (20 points)</a:t>
            </a:r>
          </a:p>
          <a:p>
            <a:pPr lvl="0">
              <a:spcAft>
                <a:spcPts val="1200"/>
              </a:spcAft>
            </a:pPr>
            <a:r>
              <a:rPr lang="en-US" dirty="0"/>
              <a:t>Degree of transportation-related air pollution or traffic congestion (15 points)</a:t>
            </a:r>
          </a:p>
          <a:p>
            <a:pPr lvl="0">
              <a:spcAft>
                <a:spcPts val="1200"/>
              </a:spcAft>
            </a:pPr>
            <a:r>
              <a:rPr lang="en-US" dirty="0"/>
              <a:t>Project cost effectiveness relative to air quality benefits (30 points)</a:t>
            </a:r>
            <a:endParaRPr lang="en-US" sz="2600" b="1" dirty="0"/>
          </a:p>
        </p:txBody>
      </p:sp>
      <p:sp>
        <p:nvSpPr>
          <p:cNvPr id="5" name="Title 10">
            <a:extLst>
              <a:ext uri="{FF2B5EF4-FFF2-40B4-BE49-F238E27FC236}">
                <a16:creationId xmlns:a16="http://schemas.microsoft.com/office/drawing/2014/main" id="{8F42A082-033A-4C0F-986F-7776BA315ECE}"/>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Project Evaluation Criteria</a:t>
            </a:r>
          </a:p>
        </p:txBody>
      </p:sp>
    </p:spTree>
    <p:extLst>
      <p:ext uri="{BB962C8B-B14F-4D97-AF65-F5344CB8AC3E}">
        <p14:creationId xmlns:p14="http://schemas.microsoft.com/office/powerpoint/2010/main" val="42870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a:bodyPr>
          <a:lstStyle/>
          <a:p>
            <a:pPr lvl="0">
              <a:spcAft>
                <a:spcPts val="1200"/>
              </a:spcAft>
            </a:pPr>
            <a:r>
              <a:rPr lang="en-US" dirty="0"/>
              <a:t>Available Funding:</a:t>
            </a:r>
          </a:p>
          <a:p>
            <a:pPr lvl="1"/>
            <a:r>
              <a:rPr lang="en-US" b="1" dirty="0"/>
              <a:t>Iowa’s Clean Air Attainment Program funds available:  $4,000,000</a:t>
            </a:r>
          </a:p>
          <a:p>
            <a:pPr lvl="0">
              <a:spcAft>
                <a:spcPts val="1200"/>
              </a:spcAft>
            </a:pPr>
            <a:r>
              <a:rPr lang="en-US" b="1" dirty="0"/>
              <a:t>Application Summary:</a:t>
            </a:r>
          </a:p>
          <a:p>
            <a:pPr lvl="1"/>
            <a:r>
              <a:rPr lang="en-US" b="1" dirty="0"/>
              <a:t>Total number of projects:  13</a:t>
            </a:r>
          </a:p>
          <a:p>
            <a:pPr lvl="1"/>
            <a:r>
              <a:rPr lang="en-US" b="1" dirty="0"/>
              <a:t>Total project costs:  $41,233,027</a:t>
            </a:r>
          </a:p>
          <a:p>
            <a:pPr lvl="1"/>
            <a:r>
              <a:rPr lang="en-US" b="1" dirty="0"/>
              <a:t>Total amount requested:  $7,370,839</a:t>
            </a:r>
          </a:p>
        </p:txBody>
      </p:sp>
      <p:sp>
        <p:nvSpPr>
          <p:cNvPr id="5" name="Title 10">
            <a:extLst>
              <a:ext uri="{FF2B5EF4-FFF2-40B4-BE49-F238E27FC236}">
                <a16:creationId xmlns:a16="http://schemas.microsoft.com/office/drawing/2014/main" id="{C66066E1-1CDF-4981-B319-508E795C1FD5}"/>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Available Funding and Application Summary</a:t>
            </a:r>
          </a:p>
        </p:txBody>
      </p:sp>
    </p:spTree>
    <p:extLst>
      <p:ext uri="{BB962C8B-B14F-4D97-AF65-F5344CB8AC3E}">
        <p14:creationId xmlns:p14="http://schemas.microsoft.com/office/powerpoint/2010/main" val="2382378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96152" y="764704"/>
            <a:ext cx="7886700" cy="360040"/>
          </a:xfrm>
          <a:prstGeom prst="rect">
            <a:avLst/>
          </a:prstGeom>
        </p:spPr>
        <p:txBody>
          <a:bodyPr>
            <a:noAutofit/>
          </a:bodyPr>
          <a:lstStyle/>
          <a:p>
            <a:r>
              <a:rPr lang="en-US" b="1" dirty="0">
                <a:solidFill>
                  <a:schemeClr val="tx2"/>
                </a:solidFill>
              </a:rPr>
              <a:t>List of Applications Recommended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4209412816"/>
              </p:ext>
            </p:extLst>
          </p:nvPr>
        </p:nvGraphicFramePr>
        <p:xfrm>
          <a:off x="203533" y="1268760"/>
          <a:ext cx="8788608" cy="5161696"/>
        </p:xfrm>
        <a:graphic>
          <a:graphicData uri="http://schemas.openxmlformats.org/drawingml/2006/table">
            <a:tbl>
              <a:tblPr firstRow="1" bandRow="1">
                <a:tableStyleId>{5C22544A-7EE6-4342-B048-85BDC9FD1C3A}</a:tableStyleId>
              </a:tblPr>
              <a:tblGrid>
                <a:gridCol w="2064211">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440160">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467813">
                  <a:extLst>
                    <a:ext uri="{9D8B030D-6E8A-4147-A177-3AD203B41FA5}">
                      <a16:colId xmlns:a16="http://schemas.microsoft.com/office/drawing/2014/main" val="1639893002"/>
                    </a:ext>
                  </a:extLst>
                </a:gridCol>
              </a:tblGrid>
              <a:tr h="950902">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777290">
                <a:tc>
                  <a:txBody>
                    <a:bodyPr/>
                    <a:lstStyle/>
                    <a:p>
                      <a:pPr algn="ctr"/>
                      <a:r>
                        <a:rPr lang="en-US" sz="1400" b="1" dirty="0">
                          <a:hlinkClick r:id="rId3" action="ppaction://hlinksldjump"/>
                        </a:rPr>
                        <a:t>Traffic Signal Communication Network - Phase 3</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Ames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$1,869,100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$1,495,280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$1,495,280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648072">
                <a:tc>
                  <a:txBody>
                    <a:bodyPr/>
                    <a:lstStyle/>
                    <a:p>
                      <a:pPr algn="ctr"/>
                      <a:r>
                        <a:rPr lang="en-US" sz="1400" b="1" dirty="0">
                          <a:hlinkClick r:id="rId4" action="ppaction://hlinksldjump"/>
                        </a:rPr>
                        <a:t>Traffic Signal Vehicle Detector Improvement Project</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West Des Moines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$480,000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$480,000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r h="720080">
                <a:tc>
                  <a:txBody>
                    <a:bodyPr/>
                    <a:lstStyle/>
                    <a:p>
                      <a:pPr algn="ctr"/>
                      <a:r>
                        <a:rPr lang="en-US" sz="1400" b="1" dirty="0">
                          <a:hlinkClick r:id="rId5" action="ppaction://hlinksldjump"/>
                        </a:rPr>
                        <a:t>#11 Cherry - Night</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Ames Transit Agency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$39,512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$31,609</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$31,609</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1736465"/>
                  </a:ext>
                </a:extLst>
              </a:tr>
              <a:tr h="720080">
                <a:tc>
                  <a:txBody>
                    <a:bodyPr/>
                    <a:lstStyle/>
                    <a:p>
                      <a:pPr algn="ctr"/>
                      <a:r>
                        <a:rPr lang="en-US" sz="1400" b="1" dirty="0">
                          <a:hlinkClick r:id="rId6" action="ppaction://hlinksldjump"/>
                        </a:rPr>
                        <a:t>Traffic Signal System Timing Update – Phase 5</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Des Moines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$290,000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$232,000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$232,000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415648"/>
                  </a:ext>
                </a:extLst>
              </a:tr>
              <a:tr h="625192">
                <a:tc>
                  <a:txBody>
                    <a:bodyPr/>
                    <a:lstStyle/>
                    <a:p>
                      <a:pPr algn="ctr"/>
                      <a:r>
                        <a:rPr lang="en-US" sz="1400" b="1" dirty="0">
                          <a:hlinkClick r:id="rId7" action="ppaction://hlinksldjump"/>
                        </a:rPr>
                        <a:t>#12 Lilac - Mid-Day</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Ames Transit Agency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$37,287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$29,830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$29,830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3181559"/>
                  </a:ext>
                </a:extLst>
              </a:tr>
              <a:tr h="625192">
                <a:tc>
                  <a:txBody>
                    <a:bodyPr/>
                    <a:lstStyle/>
                    <a:p>
                      <a:pPr algn="ctr"/>
                      <a:r>
                        <a:rPr lang="en-US" sz="1400" b="1" dirty="0">
                          <a:hlinkClick r:id="rId8" action="ppaction://hlinksldjump"/>
                        </a:rPr>
                        <a:t>#6 Brown - Night</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Ames Transit Agency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$35,323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$28,258</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$28,258</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1084819"/>
                  </a:ext>
                </a:extLst>
              </a:tr>
            </a:tbl>
          </a:graphicData>
        </a:graphic>
      </p:graphicFrame>
      <p:sp>
        <p:nvSpPr>
          <p:cNvPr id="3" name="TextBox 2">
            <a:extLst>
              <a:ext uri="{FF2B5EF4-FFF2-40B4-BE49-F238E27FC236}">
                <a16:creationId xmlns:a16="http://schemas.microsoft.com/office/drawing/2014/main" id="{F5820BDE-4DE8-4E70-B05F-14D44B56349D}"/>
              </a:ext>
            </a:extLst>
          </p:cNvPr>
          <p:cNvSpPr txBox="1"/>
          <p:nvPr/>
        </p:nvSpPr>
        <p:spPr>
          <a:xfrm>
            <a:off x="0" y="6525344"/>
            <a:ext cx="7164288" cy="276999"/>
          </a:xfrm>
          <a:prstGeom prst="rect">
            <a:avLst/>
          </a:prstGeom>
          <a:noFill/>
        </p:spPr>
        <p:txBody>
          <a:bodyPr wrap="square" rtlCol="0">
            <a:spAutoFit/>
          </a:bodyPr>
          <a:lstStyle/>
          <a:p>
            <a:r>
              <a:rPr lang="en-US" sz="1200" b="1" dirty="0">
                <a:hlinkClick r:id="rId9" action="ppaction://hlinksldjump"/>
              </a:rPr>
              <a:t>Jump to applications not recommended for funding</a:t>
            </a:r>
            <a:endParaRPr lang="en-US" sz="1200" b="1" dirty="0"/>
          </a:p>
        </p:txBody>
      </p:sp>
    </p:spTree>
    <p:extLst>
      <p:ext uri="{BB962C8B-B14F-4D97-AF65-F5344CB8AC3E}">
        <p14:creationId xmlns:p14="http://schemas.microsoft.com/office/powerpoint/2010/main" val="1407965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96152" y="764704"/>
            <a:ext cx="7886700" cy="360040"/>
          </a:xfrm>
          <a:prstGeom prst="rect">
            <a:avLst/>
          </a:prstGeom>
        </p:spPr>
        <p:txBody>
          <a:bodyPr>
            <a:noAutofit/>
          </a:bodyPr>
          <a:lstStyle/>
          <a:p>
            <a:r>
              <a:rPr lang="en-US" b="1" dirty="0">
                <a:solidFill>
                  <a:schemeClr val="tx2"/>
                </a:solidFill>
              </a:rPr>
              <a:t>List of Applications Recommended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3922220563"/>
              </p:ext>
            </p:extLst>
          </p:nvPr>
        </p:nvGraphicFramePr>
        <p:xfrm>
          <a:off x="203533" y="1268760"/>
          <a:ext cx="8788608" cy="4148246"/>
        </p:xfrm>
        <a:graphic>
          <a:graphicData uri="http://schemas.openxmlformats.org/drawingml/2006/table">
            <a:tbl>
              <a:tblPr firstRow="1" bandRow="1">
                <a:tableStyleId>{5C22544A-7EE6-4342-B048-85BDC9FD1C3A}</a:tableStyleId>
              </a:tblPr>
              <a:tblGrid>
                <a:gridCol w="2064211">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440160">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467813">
                  <a:extLst>
                    <a:ext uri="{9D8B030D-6E8A-4147-A177-3AD203B41FA5}">
                      <a16:colId xmlns:a16="http://schemas.microsoft.com/office/drawing/2014/main" val="1639893002"/>
                    </a:ext>
                  </a:extLst>
                </a:gridCol>
              </a:tblGrid>
              <a:tr h="950902">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576064">
                <a:tc>
                  <a:txBody>
                    <a:bodyPr/>
                    <a:lstStyle/>
                    <a:p>
                      <a:pPr algn="ctr"/>
                      <a:r>
                        <a:rPr lang="en-US" sz="1400" b="1" dirty="0">
                          <a:hlinkClick r:id="rId3" action="ppaction://hlinksldjump"/>
                        </a:rPr>
                        <a:t>Merle Hay Road Corridor Traffic Signal Improvements</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Johnston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$776,840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$621,470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$621,470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r h="576064">
                <a:tc>
                  <a:txBody>
                    <a:bodyPr/>
                    <a:lstStyle/>
                    <a:p>
                      <a:pPr algn="ctr"/>
                      <a:r>
                        <a:rPr lang="en-US" sz="1400" b="1" dirty="0">
                          <a:hlinkClick r:id="rId4" action="ppaction://hlinksldjump"/>
                        </a:rPr>
                        <a:t>Middle Road and Forest Grove Drive</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Bettendorf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$9,371,160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$500,000</a:t>
                      </a:r>
                    </a:p>
                    <a:p>
                      <a:pPr algn="ctr"/>
                      <a:r>
                        <a:rPr lang="en-US" sz="1400" b="1"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$500,000</a:t>
                      </a:r>
                    </a:p>
                    <a:p>
                      <a:pPr algn="ctr"/>
                      <a:r>
                        <a:rPr lang="en-US" sz="1400" b="1" dirty="0"/>
                        <a:t>(5%)</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1736465"/>
                  </a:ext>
                </a:extLst>
              </a:tr>
              <a:tr h="720080">
                <a:tc>
                  <a:txBody>
                    <a:bodyPr/>
                    <a:lstStyle/>
                    <a:p>
                      <a:pPr algn="ctr"/>
                      <a:r>
                        <a:rPr lang="en-US" sz="1400" b="1" dirty="0">
                          <a:hlinkClick r:id="rId5" action="ppaction://hlinksldjump"/>
                        </a:rPr>
                        <a:t>Route #17 Extension to Bondurant</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Des Moines Regional Transit Authority (DART)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$65,490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$52,392</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$52,392</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415648"/>
                  </a:ext>
                </a:extLst>
              </a:tr>
              <a:tr h="576064">
                <a:tc>
                  <a:txBody>
                    <a:bodyPr/>
                    <a:lstStyle/>
                    <a:p>
                      <a:pPr algn="ctr"/>
                      <a:r>
                        <a:rPr lang="en-US" sz="1400" b="1" dirty="0">
                          <a:hlinkClick r:id="rId6" action="ppaction://hlinksldjump"/>
                        </a:rPr>
                        <a:t>Iowa 160/SW </a:t>
                      </a:r>
                      <a:r>
                        <a:rPr lang="en-US" sz="1400" b="1" dirty="0" err="1">
                          <a:hlinkClick r:id="rId6" action="ppaction://hlinksldjump"/>
                        </a:rPr>
                        <a:t>Oralabor</a:t>
                      </a:r>
                      <a:r>
                        <a:rPr lang="en-US" sz="1400" b="1" dirty="0">
                          <a:hlinkClick r:id="rId6" action="ppaction://hlinksldjump"/>
                        </a:rPr>
                        <a:t> Road and Iowa 415/SW State Street Intersection Improvements</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Ankeny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$1,955,000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$1,400,000</a:t>
                      </a:r>
                    </a:p>
                    <a:p>
                      <a:pPr algn="ctr"/>
                      <a:r>
                        <a:rPr lang="en-US" sz="1400" b="1" dirty="0"/>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$529,161</a:t>
                      </a:r>
                    </a:p>
                    <a:p>
                      <a:pPr algn="ctr"/>
                      <a:r>
                        <a:rPr lang="en-US" sz="1400" b="1" dirty="0"/>
                        <a:t>(27%)</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9131466"/>
                  </a:ext>
                </a:extLst>
              </a:tr>
            </a:tbl>
          </a:graphicData>
        </a:graphic>
      </p:graphicFrame>
      <p:sp>
        <p:nvSpPr>
          <p:cNvPr id="3" name="TextBox 2">
            <a:extLst>
              <a:ext uri="{FF2B5EF4-FFF2-40B4-BE49-F238E27FC236}">
                <a16:creationId xmlns:a16="http://schemas.microsoft.com/office/drawing/2014/main" id="{F5820BDE-4DE8-4E70-B05F-14D44B56349D}"/>
              </a:ext>
            </a:extLst>
          </p:cNvPr>
          <p:cNvSpPr txBox="1"/>
          <p:nvPr/>
        </p:nvSpPr>
        <p:spPr>
          <a:xfrm>
            <a:off x="0" y="6549337"/>
            <a:ext cx="7164288" cy="276999"/>
          </a:xfrm>
          <a:prstGeom prst="rect">
            <a:avLst/>
          </a:prstGeom>
          <a:noFill/>
        </p:spPr>
        <p:txBody>
          <a:bodyPr wrap="square" rtlCol="0">
            <a:spAutoFit/>
          </a:bodyPr>
          <a:lstStyle/>
          <a:p>
            <a:r>
              <a:rPr lang="en-US" sz="1200" b="1" dirty="0">
                <a:hlinkClick r:id="rId7" action="ppaction://hlinksldjump"/>
              </a:rPr>
              <a:t>Jump to applications not recommended for funding</a:t>
            </a:r>
            <a:endParaRPr lang="en-US" sz="1200" b="1" dirty="0"/>
          </a:p>
        </p:txBody>
      </p:sp>
    </p:spTree>
    <p:extLst>
      <p:ext uri="{BB962C8B-B14F-4D97-AF65-F5344CB8AC3E}">
        <p14:creationId xmlns:p14="http://schemas.microsoft.com/office/powerpoint/2010/main" val="2000685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710535"/>
            <a:ext cx="7886700" cy="288033"/>
          </a:xfrm>
        </p:spPr>
        <p:txBody>
          <a:bodyPr>
            <a:noAutofit/>
          </a:bodyPr>
          <a:lstStyle/>
          <a:p>
            <a:r>
              <a:rPr lang="en-US" b="1" dirty="0">
                <a:solidFill>
                  <a:schemeClr val="tx2"/>
                </a:solidFill>
              </a:rPr>
              <a:t>Map of Applications Received</a:t>
            </a:r>
          </a:p>
        </p:txBody>
      </p:sp>
      <p:pic>
        <p:nvPicPr>
          <p:cNvPr id="4" name="Picture 3">
            <a:extLst>
              <a:ext uri="{FF2B5EF4-FFF2-40B4-BE49-F238E27FC236}">
                <a16:creationId xmlns:a16="http://schemas.microsoft.com/office/drawing/2014/main" id="{3D17128D-1B9B-430F-AA58-18396E6B3C66}"/>
              </a:ext>
            </a:extLst>
          </p:cNvPr>
          <p:cNvPicPr>
            <a:picLocks noChangeAspect="1"/>
          </p:cNvPicPr>
          <p:nvPr/>
        </p:nvPicPr>
        <p:blipFill>
          <a:blip r:embed="rId3"/>
          <a:stretch>
            <a:fillRect/>
          </a:stretch>
        </p:blipFill>
        <p:spPr>
          <a:xfrm>
            <a:off x="683568" y="1412776"/>
            <a:ext cx="7362879" cy="4705384"/>
          </a:xfrm>
          <a:prstGeom prst="rect">
            <a:avLst/>
          </a:prstGeom>
        </p:spPr>
      </p:pic>
    </p:spTree>
    <p:extLst>
      <p:ext uri="{BB962C8B-B14F-4D97-AF65-F5344CB8AC3E}">
        <p14:creationId xmlns:p14="http://schemas.microsoft.com/office/powerpoint/2010/main" val="3288910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2132856"/>
            <a:ext cx="7776864" cy="4464496"/>
          </a:xfrm>
          <a:prstGeom prst="rect">
            <a:avLst/>
          </a:prstGeom>
        </p:spPr>
        <p:txBody>
          <a:bodyPr vert="horz" lIns="91440" tIns="45720" rIns="91440" bIns="45720" rtlCol="0">
            <a:normAutofit/>
          </a:bodyPr>
          <a:lstStyle/>
          <a:p>
            <a:pPr lvl="0">
              <a:spcAft>
                <a:spcPts val="1200"/>
              </a:spcAft>
            </a:pPr>
            <a:r>
              <a:rPr lang="en-US" sz="2500" dirty="0"/>
              <a:t>Reduction of Vehicle Hours of Travel: 703,949</a:t>
            </a:r>
          </a:p>
          <a:p>
            <a:pPr lvl="0">
              <a:spcAft>
                <a:spcPts val="1200"/>
              </a:spcAft>
            </a:pPr>
            <a:r>
              <a:rPr lang="en-US" sz="2500" b="1" dirty="0"/>
              <a:t>Reduction of Vehicle Miles of Travel: </a:t>
            </a:r>
            <a:r>
              <a:rPr lang="en-US" sz="2500" dirty="0"/>
              <a:t>5,531,922</a:t>
            </a:r>
            <a:endParaRPr lang="en-US" sz="2500" b="1" dirty="0"/>
          </a:p>
          <a:p>
            <a:pPr lvl="0">
              <a:spcAft>
                <a:spcPts val="1200"/>
              </a:spcAft>
            </a:pPr>
            <a:r>
              <a:rPr lang="en-US" sz="2500" dirty="0"/>
              <a:t>Improved Air Quality</a:t>
            </a:r>
          </a:p>
          <a:p>
            <a:pPr lvl="1"/>
            <a:r>
              <a:rPr lang="en-US" sz="2200" b="1" dirty="0"/>
              <a:t>Reduced CO, VOCs, &amp; NOx Emissions: 335,537 lbs.</a:t>
            </a:r>
          </a:p>
        </p:txBody>
      </p:sp>
      <p:sp>
        <p:nvSpPr>
          <p:cNvPr id="5" name="Title 10">
            <a:extLst>
              <a:ext uri="{FF2B5EF4-FFF2-40B4-BE49-F238E27FC236}">
                <a16:creationId xmlns:a16="http://schemas.microsoft.com/office/drawing/2014/main" id="{C66066E1-1CDF-4981-B319-508E795C1FD5}"/>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Estimated Annual Benefits of Recommended Projects</a:t>
            </a:r>
          </a:p>
        </p:txBody>
      </p:sp>
    </p:spTree>
    <p:extLst>
      <p:ext uri="{BB962C8B-B14F-4D97-AF65-F5344CB8AC3E}">
        <p14:creationId xmlns:p14="http://schemas.microsoft.com/office/powerpoint/2010/main" val="42091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PT Sans" panose="020B0503020203020204" pitchFamily="34" charset="0"/>
                <a:cs typeface="Arial" panose="020B0604020202020204" pitchFamily="34" charset="0"/>
              </a:rPr>
              <a:t>QUESTIONS?</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
        <p:nvSpPr>
          <p:cNvPr id="12" name="TextBox 11">
            <a:extLst>
              <a:ext uri="{FF2B5EF4-FFF2-40B4-BE49-F238E27FC236}">
                <a16:creationId xmlns:a16="http://schemas.microsoft.com/office/drawing/2014/main" id="{33F7CF90-4942-4D85-8831-4BBCA8213A53}"/>
              </a:ext>
            </a:extLst>
          </p:cNvPr>
          <p:cNvSpPr txBox="1"/>
          <p:nvPr/>
        </p:nvSpPr>
        <p:spPr>
          <a:xfrm>
            <a:off x="2366628" y="5445224"/>
            <a:ext cx="4248472" cy="738664"/>
          </a:xfrm>
          <a:prstGeom prst="rect">
            <a:avLst/>
          </a:prstGeom>
          <a:noFill/>
        </p:spPr>
        <p:txBody>
          <a:bodyPr wrap="square" rtlCol="0">
            <a:spAutoFit/>
          </a:bodyPr>
          <a:lstStyle/>
          <a:p>
            <a:pPr algn="ctr"/>
            <a:r>
              <a:rPr lang="en-US" sz="1400" b="1" dirty="0">
                <a:solidFill>
                  <a:schemeClr val="bg1">
                    <a:lumMod val="50000"/>
                  </a:schemeClr>
                </a:solidFill>
                <a:latin typeface="Century Gothic" panose="020B0502020202020204" pitchFamily="34" charset="0"/>
                <a:cs typeface="Arial" panose="020B0604020202020204" pitchFamily="34" charset="0"/>
              </a:rPr>
              <a:t>Jared Smith</a:t>
            </a:r>
          </a:p>
          <a:p>
            <a:pPr algn="ctr"/>
            <a:r>
              <a:rPr lang="en-US" sz="1400" b="1" dirty="0">
                <a:solidFill>
                  <a:schemeClr val="bg1">
                    <a:lumMod val="50000"/>
                  </a:schemeClr>
                </a:solidFill>
                <a:latin typeface="Century Gothic" panose="020B0502020202020204" pitchFamily="34" charset="0"/>
                <a:cs typeface="Arial" panose="020B0604020202020204" pitchFamily="34" charset="0"/>
              </a:rPr>
              <a:t>Iowa’s Clean Air Attainment program manager</a:t>
            </a:r>
          </a:p>
          <a:p>
            <a:pPr algn="ctr"/>
            <a:r>
              <a:rPr lang="en-US" sz="1400" b="1" dirty="0">
                <a:solidFill>
                  <a:schemeClr val="bg1">
                    <a:lumMod val="50000"/>
                  </a:schemeClr>
                </a:solidFill>
                <a:latin typeface="Century Gothic" panose="020B0502020202020204" pitchFamily="34" charset="0"/>
                <a:cs typeface="Arial" panose="020B0604020202020204" pitchFamily="34" charset="0"/>
              </a:rPr>
              <a:t>Jared.Smith@iowadot.us</a:t>
            </a:r>
          </a:p>
        </p:txBody>
      </p:sp>
    </p:spTree>
    <p:extLst>
      <p:ext uri="{BB962C8B-B14F-4D97-AF65-F5344CB8AC3E}">
        <p14:creationId xmlns:p14="http://schemas.microsoft.com/office/powerpoint/2010/main" val="3398219772"/>
      </p:ext>
    </p:extLst>
  </p:cSld>
  <p:clrMapOvr>
    <a:masterClrMapping/>
  </p:clrMapOvr>
</p:sld>
</file>

<file path=ppt/theme/theme1.xml><?xml version="1.0" encoding="utf-8"?>
<a:theme xmlns:a="http://schemas.openxmlformats.org/drawingml/2006/main" name="Office Theme">
  <a:themeElements>
    <a:clrScheme name="Custom 4">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0070C0"/>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15001</TotalTime>
  <Words>1401</Words>
  <Application>Microsoft Office PowerPoint</Application>
  <PresentationFormat>On-screen Show (4:3)</PresentationFormat>
  <Paragraphs>251</Paragraphs>
  <Slides>20</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Century Gothic</vt:lpstr>
      <vt:lpstr>PT Sans</vt:lpstr>
      <vt:lpstr>Office Theme</vt:lpstr>
      <vt:lpstr>PowerPoint Presentation</vt:lpstr>
      <vt:lpstr>Iowa’s Clean Air Attainment Program</vt:lpstr>
      <vt:lpstr>PowerPoint Presentation</vt:lpstr>
      <vt:lpstr>PowerPoint Presentation</vt:lpstr>
      <vt:lpstr>List of Applications Recommended</vt:lpstr>
      <vt:lpstr>List of Applications Recommended</vt:lpstr>
      <vt:lpstr>Map of Applications Received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 of Applications  Not Recommended for Award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Madden, Danielle</cp:lastModifiedBy>
  <cp:revision>224</cp:revision>
  <cp:lastPrinted>2019-11-20T21:32:13Z</cp:lastPrinted>
  <dcterms:created xsi:type="dcterms:W3CDTF">2014-05-10T08:44:16Z</dcterms:created>
  <dcterms:modified xsi:type="dcterms:W3CDTF">2021-12-08T16:44:03Z</dcterms:modified>
</cp:coreProperties>
</file>