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332" r:id="rId3"/>
    <p:sldId id="347" r:id="rId4"/>
    <p:sldId id="349" r:id="rId5"/>
    <p:sldId id="337" r:id="rId6"/>
    <p:sldId id="356" r:id="rId7"/>
    <p:sldId id="375" r:id="rId8"/>
    <p:sldId id="336" r:id="rId9"/>
    <p:sldId id="287" r:id="rId10"/>
    <p:sldId id="352" r:id="rId11"/>
    <p:sldId id="350" r:id="rId12"/>
    <p:sldId id="378" r:id="rId13"/>
    <p:sldId id="372" r:id="rId14"/>
    <p:sldId id="373" r:id="rId15"/>
    <p:sldId id="374" r:id="rId16"/>
    <p:sldId id="338" r:id="rId17"/>
    <p:sldId id="367" r:id="rId18"/>
    <p:sldId id="368"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65A"/>
    <a:srgbClr val="00717F"/>
    <a:srgbClr val="B55813"/>
    <a:srgbClr val="B1B3B3"/>
    <a:srgbClr val="871721"/>
    <a:srgbClr val="FF9966"/>
    <a:srgbClr val="FF0066"/>
    <a:srgbClr val="69686D"/>
    <a:srgbClr val="34495E"/>
    <a:srgbClr val="C34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50" autoAdjust="0"/>
    <p:restoredTop sz="95550" autoAdjust="0"/>
  </p:normalViewPr>
  <p:slideViewPr>
    <p:cSldViewPr>
      <p:cViewPr varScale="1">
        <p:scale>
          <a:sx n="107" d="100"/>
          <a:sy n="107" d="100"/>
        </p:scale>
        <p:origin x="1824"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9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BA43C6D-E55F-4BE5-8554-C22BB859EDE9}" type="datetimeFigureOut">
              <a:rPr lang="en-US" smtClean="0"/>
              <a:t>12/8/2021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0B73208-77F4-453B-8852-C4844F8BB3D9}" type="slidenum">
              <a:rPr lang="en-US" smtClean="0"/>
              <a:t>‹#›</a:t>
            </a:fld>
            <a:endParaRPr lang="en-US"/>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a:p>
        </p:txBody>
      </p:sp>
    </p:spTree>
    <p:extLst>
      <p:ext uri="{BB962C8B-B14F-4D97-AF65-F5344CB8AC3E}">
        <p14:creationId xmlns:p14="http://schemas.microsoft.com/office/powerpoint/2010/main" val="381294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9</a:t>
            </a:fld>
            <a:endParaRPr lang="en-US"/>
          </a:p>
        </p:txBody>
      </p:sp>
    </p:spTree>
    <p:extLst>
      <p:ext uri="{BB962C8B-B14F-4D97-AF65-F5344CB8AC3E}">
        <p14:creationId xmlns:p14="http://schemas.microsoft.com/office/powerpoint/2010/main" val="2742652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2933723-4C4E-4953-9B73-759969B589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5472608"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Federal Recreational Trails Program</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124744"/>
            <a:ext cx="7886700" cy="360040"/>
          </a:xfrm>
          <a:prstGeom prst="rect">
            <a:avLst/>
          </a:prstGeom>
        </p:spPr>
        <p:txBody>
          <a:bodyPr vert="horz" lIns="91440" tIns="45720" rIns="91440" bIns="45720" rtlCol="0" anchor="ctr">
            <a:normAutofit/>
          </a:bodyPr>
          <a:lstStyle>
            <a:lvl1pPr>
              <a:defRPr sz="3400" b="1">
                <a:solidFill>
                  <a:schemeClr val="tx2"/>
                </a:solidFill>
                <a:latin typeface="PT Sans" panose="020B0503020203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p:nvPr>
        </p:nvSpPr>
        <p:spPr>
          <a:xfrm>
            <a:off x="467544" y="1844824"/>
            <a:ext cx="7886700" cy="4228132"/>
          </a:xfrm>
          <a:prstGeom prst="rect">
            <a:avLst/>
          </a:prstGeom>
        </p:spPr>
        <p:txBody>
          <a:bodyPr vert="horz" lIns="91440" tIns="45720" rIns="91440" bIns="45720" rtlCol="0">
            <a:normAutofit/>
          </a:bodyPr>
          <a:lstStyle>
            <a:lvl1pPr>
              <a:spcAft>
                <a:spcPts val="1200"/>
              </a:spcAft>
              <a:defRPr sz="2600" b="1">
                <a:latin typeface="PT Sans" panose="020B0503020203020204" pitchFamily="34" charset="0"/>
              </a:defRPr>
            </a:lvl1pPr>
            <a:lvl2pPr>
              <a:spcAft>
                <a:spcPts val="1200"/>
              </a:spcAft>
              <a:defRPr sz="2400">
                <a:latin typeface="PT Sans" panose="020B0503020203020204" pitchFamily="34" charset="0"/>
              </a:defRPr>
            </a:lvl2pPr>
            <a:lvl3pPr>
              <a:spcAft>
                <a:spcPts val="1200"/>
              </a:spcAft>
              <a:defRPr sz="2000">
                <a:latin typeface="PT Sans" panose="020B0503020203020204" pitchFamily="34" charset="0"/>
              </a:defRPr>
            </a:lvl3pPr>
            <a:lvl4pPr>
              <a:spcAft>
                <a:spcPts val="1200"/>
              </a:spcAft>
              <a:defRPr sz="1800">
                <a:latin typeface="PT Sans" panose="020B0503020203020204" pitchFamily="34" charset="0"/>
              </a:defRPr>
            </a:lvl4pPr>
            <a:lvl5pPr>
              <a:spcAft>
                <a:spcPts val="1200"/>
              </a:spcAft>
              <a:defRPr sz="1800">
                <a:latin typeface="PT Sans" panose="020B0503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641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rgbClr val="8717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2763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0007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7667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2221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078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5">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3359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940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1" r:id="rId3"/>
    <p:sldLayoutId id="2147483654" r:id="rId4"/>
    <p:sldLayoutId id="2147483655" r:id="rId5"/>
    <p:sldLayoutId id="2147483652" r:id="rId6"/>
    <p:sldLayoutId id="2147483653" r:id="rId7"/>
    <p:sldLayoutId id="2147483656" r:id="rId8"/>
    <p:sldLayoutId id="2147483658"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slide" Target="slide5.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slide" Target="slide5.xml"/><Relationship Id="rId4" Type="http://schemas.openxmlformats.org/officeDocument/2006/relationships/slide" Target="slide6.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5.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slide" Target="slide5.xml"/><Relationship Id="rId4" Type="http://schemas.openxmlformats.org/officeDocument/2006/relationships/slide" Target="slide6.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slide" Target="slide5.xml"/><Relationship Id="rId4" Type="http://schemas.openxmlformats.org/officeDocument/2006/relationships/slide" Target="slide6.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slide" Target="slide5.xml"/><Relationship Id="rId4" Type="http://schemas.openxmlformats.org/officeDocument/2006/relationships/slide" Target="slide6.xml"/></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6.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16.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slide" Target="slide12.xml"/></Relationships>
</file>

<file path=ppt/slides/_rels/slide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sp>
        <p:nvSpPr>
          <p:cNvPr id="6" name="TextBox 5">
            <a:extLst>
              <a:ext uri="{FF2B5EF4-FFF2-40B4-BE49-F238E27FC236}">
                <a16:creationId xmlns:a16="http://schemas.microsoft.com/office/drawing/2014/main" id="{CB023F2D-63D7-4790-8BDE-2DFA6C8EF409}"/>
              </a:ext>
            </a:extLst>
          </p:cNvPr>
          <p:cNvSpPr txBox="1"/>
          <p:nvPr/>
        </p:nvSpPr>
        <p:spPr>
          <a:xfrm>
            <a:off x="323528" y="5301208"/>
            <a:ext cx="8496944" cy="646331"/>
          </a:xfrm>
          <a:prstGeom prst="rect">
            <a:avLst/>
          </a:prstGeom>
          <a:noFill/>
        </p:spPr>
        <p:txBody>
          <a:bodyPr wrap="square" rtlCol="0">
            <a:spAutoFit/>
          </a:bodyPr>
          <a:lstStyle/>
          <a:p>
            <a:r>
              <a:rPr lang="en-US" sz="3600" b="1" dirty="0">
                <a:solidFill>
                  <a:schemeClr val="bg1"/>
                </a:solidFill>
                <a:latin typeface="PT Sans" panose="020B0503020203020204" pitchFamily="34" charset="0"/>
              </a:rPr>
              <a:t>Funding Recommendation</a:t>
            </a:r>
          </a:p>
        </p:txBody>
      </p:sp>
      <p:sp>
        <p:nvSpPr>
          <p:cNvPr id="7" name="TextBox 6">
            <a:extLst>
              <a:ext uri="{FF2B5EF4-FFF2-40B4-BE49-F238E27FC236}">
                <a16:creationId xmlns:a16="http://schemas.microsoft.com/office/drawing/2014/main" id="{9EEEC4D6-EA04-4B21-A205-B47603995269}"/>
              </a:ext>
            </a:extLst>
          </p:cNvPr>
          <p:cNvSpPr txBox="1"/>
          <p:nvPr/>
        </p:nvSpPr>
        <p:spPr>
          <a:xfrm>
            <a:off x="323528" y="4941168"/>
            <a:ext cx="8712968" cy="523220"/>
          </a:xfrm>
          <a:prstGeom prst="rect">
            <a:avLst/>
          </a:prstGeom>
          <a:noFill/>
        </p:spPr>
        <p:txBody>
          <a:bodyPr wrap="square" rtlCol="0">
            <a:spAutoFit/>
          </a:bodyPr>
          <a:lstStyle/>
          <a:p>
            <a:r>
              <a:rPr lang="en-US" sz="2800" dirty="0">
                <a:solidFill>
                  <a:schemeClr val="bg1"/>
                </a:solidFill>
                <a:latin typeface="PT Sans" panose="020B0503020203020204" pitchFamily="34" charset="0"/>
              </a:rPr>
              <a:t>Federal Recreational Trails Program</a:t>
            </a:r>
          </a:p>
        </p:txBody>
      </p:sp>
    </p:spTree>
    <p:extLst>
      <p:ext uri="{BB962C8B-B14F-4D97-AF65-F5344CB8AC3E}">
        <p14:creationId xmlns:p14="http://schemas.microsoft.com/office/powerpoint/2010/main" val="2135147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6" name="Text Placeholder 2">
            <a:extLst>
              <a:ext uri="{FF2B5EF4-FFF2-40B4-BE49-F238E27FC236}">
                <a16:creationId xmlns:a16="http://schemas.microsoft.com/office/drawing/2014/main" id="{8774E2DA-7066-4594-97F8-472FD30B3495}"/>
              </a:ext>
            </a:extLst>
          </p:cNvPr>
          <p:cNvSpPr txBox="1">
            <a:spLocks/>
          </p:cNvSpPr>
          <p:nvPr/>
        </p:nvSpPr>
        <p:spPr>
          <a:xfrm>
            <a:off x="179513" y="764704"/>
            <a:ext cx="3096343" cy="501317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rPr>
              <a:t>International Snowmobile Congress 2022 Educational Sessions</a:t>
            </a:r>
          </a:p>
          <a:p>
            <a:pPr marL="0" indent="0">
              <a:spcBef>
                <a:spcPts val="0"/>
              </a:spcBef>
              <a:buClr>
                <a:schemeClr val="tx1"/>
              </a:buClr>
              <a:buNone/>
              <a:defRPr/>
            </a:pPr>
            <a:r>
              <a:rPr lang="en-US" sz="1800" b="1" dirty="0">
                <a:latin typeface="PT Sans" panose="020B0503020203020204"/>
              </a:rPr>
              <a:t>(Iowa State Snowmobile Association)</a:t>
            </a:r>
          </a:p>
          <a:p>
            <a:pPr marL="0" indent="0">
              <a:spcBef>
                <a:spcPts val="0"/>
              </a:spcBef>
              <a:buClr>
                <a:schemeClr val="tx1"/>
              </a:buClr>
              <a:buNone/>
              <a:defRPr/>
            </a:pPr>
            <a:endParaRPr lang="en-US" sz="1600" b="1" dirty="0">
              <a:latin typeface="PT Sans" panose="020B0503020203020204"/>
              <a:cs typeface="Arial" pitchFamily="34" charset="0"/>
            </a:endParaRPr>
          </a:p>
          <a:p>
            <a:pPr marL="0" indent="0">
              <a:buNone/>
            </a:pPr>
            <a:r>
              <a:rPr lang="en-US" sz="1700" dirty="0">
                <a:latin typeface="PT Sans" panose="020B0503020203020204"/>
              </a:rPr>
              <a:t>Provide funding to help support the educational sessions that will be held at the International Snowmobile Congress in Dubuque on June 8-11, 2022. </a:t>
            </a:r>
            <a:r>
              <a:rPr lang="en-US" sz="1700" dirty="0">
                <a:solidFill>
                  <a:srgbClr val="3F3D3D"/>
                </a:solidFill>
                <a:latin typeface="PT Sans" panose="020B0503020203020204"/>
              </a:rPr>
              <a:t>The International Snowmobile Congress is an event dedicated to the development of collaboration of snowmobilers worldwide, and cooperation with and respect to the environment, conservation, access, education, and accountability.</a:t>
            </a:r>
            <a:endParaRPr lang="en-US" sz="1700" dirty="0">
              <a:latin typeface="PT Sans" panose="020B0503020203020204"/>
            </a:endParaRPr>
          </a:p>
          <a:p>
            <a:pPr marL="0" indent="0">
              <a:buNone/>
            </a:pPr>
            <a:endParaRPr lang="en-US" sz="1600" dirty="0">
              <a:latin typeface="PT Sans" panose="020B0503020203020204"/>
              <a:cs typeface="Arial" pitchFamily="34" charset="0"/>
            </a:endParaRPr>
          </a:p>
          <a:p>
            <a:pPr marL="0" indent="0">
              <a:spcBef>
                <a:spcPts val="0"/>
              </a:spcBef>
              <a:buClr>
                <a:schemeClr val="tx1"/>
              </a:buClr>
              <a:buNone/>
              <a:defRPr/>
            </a:pPr>
            <a:r>
              <a:rPr lang="en-US" sz="1600" b="1" dirty="0">
                <a:latin typeface="PT Sans" panose="020B0503020203020204"/>
                <a:cs typeface="Arial" pitchFamily="34" charset="0"/>
              </a:rPr>
              <a:t>Total Cost:    $10,000	</a:t>
            </a:r>
          </a:p>
          <a:p>
            <a:pPr marL="0" indent="0">
              <a:spcBef>
                <a:spcPts val="0"/>
              </a:spcBef>
              <a:buClr>
                <a:schemeClr val="tx1"/>
              </a:buClr>
              <a:buNone/>
              <a:defRPr/>
            </a:pPr>
            <a:r>
              <a:rPr lang="en-US" sz="1600" b="1" dirty="0">
                <a:latin typeface="PT Sans" panose="020B0503020203020204"/>
                <a:cs typeface="Arial" pitchFamily="34" charset="0"/>
              </a:rPr>
              <a:t>Requested:   $8,000 (80%)</a:t>
            </a:r>
          </a:p>
          <a:p>
            <a:pPr marL="0" indent="0">
              <a:spcBef>
                <a:spcPts val="0"/>
              </a:spcBef>
              <a:buClr>
                <a:schemeClr val="tx1"/>
              </a:buClr>
              <a:buNone/>
              <a:defRPr/>
            </a:pPr>
            <a:endParaRPr lang="en-US" sz="1600" dirty="0">
              <a:latin typeface="PT Sans" panose="020B0503020203020204"/>
              <a:cs typeface="Arial" pitchFamily="34" charset="0"/>
            </a:endParaRPr>
          </a:p>
        </p:txBody>
      </p:sp>
      <p:sp>
        <p:nvSpPr>
          <p:cNvPr id="7" name="TextBox 6">
            <a:hlinkClick r:id="rId3" action="ppaction://hlinksldjump"/>
            <a:extLst>
              <a:ext uri="{FF2B5EF4-FFF2-40B4-BE49-F238E27FC236}">
                <a16:creationId xmlns:a16="http://schemas.microsoft.com/office/drawing/2014/main" id="{B2291E62-D070-4391-BFDC-DB0C4841EB3F}"/>
              </a:ext>
            </a:extLst>
          </p:cNvPr>
          <p:cNvSpPr txBox="1"/>
          <p:nvPr/>
        </p:nvSpPr>
        <p:spPr>
          <a:xfrm>
            <a:off x="185320" y="6453336"/>
            <a:ext cx="3954632" cy="276999"/>
          </a:xfrm>
          <a:prstGeom prst="rect">
            <a:avLst/>
          </a:prstGeom>
          <a:noFill/>
        </p:spPr>
        <p:txBody>
          <a:bodyPr wrap="square" rtlCol="0">
            <a:spAutoFit/>
          </a:bodyPr>
          <a:lstStyle/>
          <a:p>
            <a:r>
              <a:rPr lang="en-US" sz="1200" b="1" dirty="0">
                <a:latin typeface="PT Sans" panose="020B0503020203020204"/>
                <a:hlinkClick r:id="rId4" action="ppaction://hlinksldjump"/>
              </a:rPr>
              <a:t>Return to List of Applications Recommended </a:t>
            </a:r>
            <a:endParaRPr lang="en-US" sz="1200" b="1" dirty="0">
              <a:latin typeface="PT Sans" panose="020B0503020203020204"/>
            </a:endParaRPr>
          </a:p>
        </p:txBody>
      </p:sp>
      <p:pic>
        <p:nvPicPr>
          <p:cNvPr id="3" name="Picture 2">
            <a:extLst>
              <a:ext uri="{FF2B5EF4-FFF2-40B4-BE49-F238E27FC236}">
                <a16:creationId xmlns:a16="http://schemas.microsoft.com/office/drawing/2014/main" id="{A66DCF61-F09A-4C13-9880-B4C4B9025E5D}"/>
              </a:ext>
            </a:extLst>
          </p:cNvPr>
          <p:cNvPicPr>
            <a:picLocks noChangeAspect="1"/>
          </p:cNvPicPr>
          <p:nvPr/>
        </p:nvPicPr>
        <p:blipFill>
          <a:blip r:embed="rId5"/>
          <a:stretch>
            <a:fillRect/>
          </a:stretch>
        </p:blipFill>
        <p:spPr>
          <a:xfrm>
            <a:off x="3347864" y="1484784"/>
            <a:ext cx="5686348" cy="3744416"/>
          </a:xfrm>
          <a:prstGeom prst="rect">
            <a:avLst/>
          </a:prstGeom>
        </p:spPr>
      </p:pic>
    </p:spTree>
    <p:extLst>
      <p:ext uri="{BB962C8B-B14F-4D97-AF65-F5344CB8AC3E}">
        <p14:creationId xmlns:p14="http://schemas.microsoft.com/office/powerpoint/2010/main" val="3560061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6" name="Text Placeholder 2">
            <a:extLst>
              <a:ext uri="{FF2B5EF4-FFF2-40B4-BE49-F238E27FC236}">
                <a16:creationId xmlns:a16="http://schemas.microsoft.com/office/drawing/2014/main" id="{8774E2DA-7066-4594-97F8-472FD30B3495}"/>
              </a:ext>
            </a:extLst>
          </p:cNvPr>
          <p:cNvSpPr txBox="1">
            <a:spLocks/>
          </p:cNvSpPr>
          <p:nvPr/>
        </p:nvSpPr>
        <p:spPr>
          <a:xfrm>
            <a:off x="179513" y="764704"/>
            <a:ext cx="3816423" cy="51845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600" b="1" dirty="0">
                <a:latin typeface="PT Sans" panose="020B0503020203020204"/>
              </a:rPr>
              <a:t>Support for Program and Bicycle Summit (Iowa DOT)</a:t>
            </a:r>
            <a:endParaRPr lang="en-US" sz="1600" b="1" dirty="0">
              <a:latin typeface="PT Sans" panose="020B0503020203020204"/>
              <a:cs typeface="Arial" pitchFamily="34" charset="0"/>
            </a:endParaRPr>
          </a:p>
          <a:p>
            <a:pPr marL="0" indent="0">
              <a:spcBef>
                <a:spcPts val="0"/>
              </a:spcBef>
              <a:buClr>
                <a:schemeClr val="tx1"/>
              </a:buClr>
              <a:buNone/>
              <a:defRPr/>
            </a:pPr>
            <a:endParaRPr lang="en-US" sz="1600" b="1" dirty="0">
              <a:highlight>
                <a:srgbClr val="FFFF00"/>
              </a:highlight>
              <a:latin typeface="PT Sans" panose="020B0503020203020204"/>
              <a:cs typeface="Arial" pitchFamily="34" charset="0"/>
            </a:endParaRPr>
          </a:p>
          <a:p>
            <a:pPr marL="0" indent="0">
              <a:buNone/>
            </a:pPr>
            <a:r>
              <a:rPr lang="en-US" sz="1600" dirty="0">
                <a:latin typeface="PT Sans" panose="020B0503020203020204"/>
              </a:rPr>
              <a:t>This project provides funding to pay for costs related to operation of the Federal Recreational Trails Program for 2023 and for the 2023 Iowa Bicycle Summit. The Iowa Bicycle Summit is an annual conference providing education on the latest bicycle facilities, technology, and programming. It brings national speakers to Iowa to share bicycle facility successes and best practices from around the United States.  Many of the lessons learned at the Summit have manifested into trail facilities and safety.</a:t>
            </a:r>
            <a:endParaRPr lang="en-US" sz="1600" dirty="0">
              <a:highlight>
                <a:srgbClr val="FFFF00"/>
              </a:highlight>
              <a:latin typeface="PT Sans" panose="020B0503020203020204"/>
            </a:endParaRPr>
          </a:p>
          <a:p>
            <a:pPr marL="0" indent="0">
              <a:buNone/>
            </a:pPr>
            <a:r>
              <a:rPr lang="en-US" sz="1600" dirty="0">
                <a:highlight>
                  <a:srgbClr val="FFFF00"/>
                </a:highlight>
                <a:latin typeface="PT Sans" panose="020B0503020203020204"/>
              </a:rPr>
              <a:t> </a:t>
            </a:r>
            <a:endParaRPr lang="en-US" sz="1600" dirty="0">
              <a:highlight>
                <a:srgbClr val="FFFF00"/>
              </a:highlight>
              <a:latin typeface="PT Sans" panose="020B0503020203020204"/>
              <a:cs typeface="Arial" pitchFamily="34" charset="0"/>
            </a:endParaRPr>
          </a:p>
          <a:p>
            <a:pPr marL="0" indent="0">
              <a:spcBef>
                <a:spcPts val="0"/>
              </a:spcBef>
              <a:buClr>
                <a:schemeClr val="tx1"/>
              </a:buClr>
              <a:buNone/>
              <a:defRPr/>
            </a:pPr>
            <a:r>
              <a:rPr lang="en-US" sz="1600" b="1" dirty="0">
                <a:latin typeface="PT Sans" panose="020B0503020203020204"/>
                <a:cs typeface="Arial" pitchFamily="34" charset="0"/>
              </a:rPr>
              <a:t>Total Cost:    $8,750</a:t>
            </a:r>
          </a:p>
          <a:p>
            <a:pPr marL="0" indent="0">
              <a:spcBef>
                <a:spcPts val="0"/>
              </a:spcBef>
              <a:buClr>
                <a:schemeClr val="tx1"/>
              </a:buClr>
              <a:buNone/>
              <a:defRPr/>
            </a:pPr>
            <a:r>
              <a:rPr lang="en-US" sz="1600" b="1" dirty="0">
                <a:latin typeface="PT Sans" panose="020B0503020203020204"/>
                <a:cs typeface="Arial" pitchFamily="34" charset="0"/>
              </a:rPr>
              <a:t>Requested:   $7,000 (80%)</a:t>
            </a:r>
          </a:p>
          <a:p>
            <a:pPr marL="0" indent="0">
              <a:spcBef>
                <a:spcPts val="0"/>
              </a:spcBef>
              <a:buClr>
                <a:schemeClr val="tx1"/>
              </a:buClr>
              <a:buNone/>
              <a:defRPr/>
            </a:pPr>
            <a:endParaRPr lang="en-US" sz="1600" dirty="0">
              <a:latin typeface="PT Sans" panose="020B0503020203020204"/>
              <a:cs typeface="Arial" pitchFamily="34" charset="0"/>
            </a:endParaRPr>
          </a:p>
        </p:txBody>
      </p:sp>
      <p:sp>
        <p:nvSpPr>
          <p:cNvPr id="7" name="TextBox 6">
            <a:hlinkClick r:id="rId3" action="ppaction://hlinksldjump"/>
            <a:extLst>
              <a:ext uri="{FF2B5EF4-FFF2-40B4-BE49-F238E27FC236}">
                <a16:creationId xmlns:a16="http://schemas.microsoft.com/office/drawing/2014/main" id="{B2291E62-D070-4391-BFDC-DB0C4841EB3F}"/>
              </a:ext>
            </a:extLst>
          </p:cNvPr>
          <p:cNvSpPr txBox="1"/>
          <p:nvPr/>
        </p:nvSpPr>
        <p:spPr>
          <a:xfrm>
            <a:off x="185320" y="6453336"/>
            <a:ext cx="3954632" cy="276999"/>
          </a:xfrm>
          <a:prstGeom prst="rect">
            <a:avLst/>
          </a:prstGeom>
          <a:noFill/>
        </p:spPr>
        <p:txBody>
          <a:bodyPr wrap="square" rtlCol="0">
            <a:spAutoFit/>
          </a:bodyPr>
          <a:lstStyle/>
          <a:p>
            <a:r>
              <a:rPr lang="en-US" sz="1200" b="1" dirty="0">
                <a:latin typeface="PT Sans" panose="020B0503020203020204"/>
                <a:hlinkClick r:id="rId4" action="ppaction://hlinksldjump"/>
              </a:rPr>
              <a:t>Return to List of Applications Recommended</a:t>
            </a:r>
            <a:r>
              <a:rPr lang="en-US" sz="1200" b="1" dirty="0">
                <a:latin typeface="PT Sans" panose="020B0503020203020204"/>
                <a:hlinkClick r:id="rId5" action="ppaction://hlinksldjump"/>
              </a:rPr>
              <a:t> </a:t>
            </a:r>
            <a:endParaRPr lang="en-US" sz="1200" b="1" dirty="0">
              <a:latin typeface="PT Sans" panose="020B0503020203020204"/>
            </a:endParaRPr>
          </a:p>
        </p:txBody>
      </p:sp>
      <p:pic>
        <p:nvPicPr>
          <p:cNvPr id="1026" name="Picture 2" descr="Iowa Bicycle Summit">
            <a:extLst>
              <a:ext uri="{FF2B5EF4-FFF2-40B4-BE49-F238E27FC236}">
                <a16:creationId xmlns:a16="http://schemas.microsoft.com/office/drawing/2014/main" id="{ECDF56F1-E775-4D34-9C7A-C66723AE53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6096" y="1412776"/>
            <a:ext cx="2836367" cy="3359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978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6" name="Text Placeholder 2">
            <a:extLst>
              <a:ext uri="{FF2B5EF4-FFF2-40B4-BE49-F238E27FC236}">
                <a16:creationId xmlns:a16="http://schemas.microsoft.com/office/drawing/2014/main" id="{8774E2DA-7066-4594-97F8-472FD30B3495}"/>
              </a:ext>
            </a:extLst>
          </p:cNvPr>
          <p:cNvSpPr txBox="1">
            <a:spLocks/>
          </p:cNvSpPr>
          <p:nvPr/>
        </p:nvSpPr>
        <p:spPr>
          <a:xfrm>
            <a:off x="142874" y="764704"/>
            <a:ext cx="3421014" cy="5013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rPr>
              <a:t>Tatanka Ska Trace Trail Phase IV(b): 193rd Avenue to 170th Avenue</a:t>
            </a:r>
          </a:p>
          <a:p>
            <a:pPr marL="0" indent="0">
              <a:spcBef>
                <a:spcPts val="0"/>
              </a:spcBef>
              <a:buClr>
                <a:schemeClr val="tx1"/>
              </a:buClr>
              <a:buNone/>
              <a:defRPr/>
            </a:pPr>
            <a:r>
              <a:rPr lang="en-US" sz="1800" b="1" dirty="0">
                <a:latin typeface="PT Sans" panose="020B0503020203020204"/>
              </a:rPr>
              <a:t>(Dickinson County</a:t>
            </a:r>
            <a:r>
              <a:rPr lang="en-US" sz="1800" b="1" dirty="0">
                <a:solidFill>
                  <a:srgbClr val="53565A"/>
                </a:solidFill>
                <a:latin typeface="PT Sans" panose="020B0503020203020204"/>
              </a:rPr>
              <a:t>)</a:t>
            </a:r>
          </a:p>
          <a:p>
            <a:pPr marL="0" indent="0">
              <a:buNone/>
            </a:pPr>
            <a:endParaRPr lang="en-US" sz="1600" dirty="0">
              <a:solidFill>
                <a:srgbClr val="53565A"/>
              </a:solidFill>
              <a:latin typeface="PT Sans" panose="020B0503020203020204"/>
            </a:endParaRPr>
          </a:p>
          <a:p>
            <a:pPr marL="0" indent="0">
              <a:buNone/>
            </a:pPr>
            <a:r>
              <a:rPr lang="en-US" sz="1600" dirty="0">
                <a:solidFill>
                  <a:srgbClr val="53565A"/>
                </a:solidFill>
                <a:latin typeface="PT Sans" panose="020B0503020203020204"/>
              </a:rPr>
              <a:t>Project starts at 193rd Avenue in Montgomery and travels 2.5 miles to 170th Avenue. Project extends </a:t>
            </a:r>
            <a:r>
              <a:rPr lang="en-US" sz="1600" dirty="0" err="1">
                <a:solidFill>
                  <a:srgbClr val="53565A"/>
                </a:solidFill>
                <a:latin typeface="PT Sans" panose="020B0503020203020204"/>
              </a:rPr>
              <a:t>Tatanka</a:t>
            </a:r>
            <a:r>
              <a:rPr lang="en-US" sz="1600" dirty="0">
                <a:solidFill>
                  <a:srgbClr val="53565A"/>
                </a:solidFill>
                <a:latin typeface="PT Sans" panose="020B0503020203020204"/>
              </a:rPr>
              <a:t> Ska Trace Trail to the west and is part of the Iowa Great Lakes Connection Trail. </a:t>
            </a:r>
          </a:p>
          <a:p>
            <a:pPr marL="0" indent="0">
              <a:buNone/>
            </a:pPr>
            <a:endParaRPr lang="en-US" sz="1600" dirty="0">
              <a:latin typeface="PT Sans" panose="020B0503020203020204"/>
              <a:cs typeface="Arial" pitchFamily="34" charset="0"/>
            </a:endParaRPr>
          </a:p>
          <a:p>
            <a:pPr marL="0" indent="0">
              <a:spcBef>
                <a:spcPts val="0"/>
              </a:spcBef>
              <a:buClr>
                <a:schemeClr val="tx1"/>
              </a:buClr>
              <a:buNone/>
              <a:defRPr/>
            </a:pPr>
            <a:r>
              <a:rPr lang="en-US" sz="1600" b="1" dirty="0">
                <a:latin typeface="PT Sans" panose="020B0503020203020204"/>
                <a:cs typeface="Arial" pitchFamily="34" charset="0"/>
              </a:rPr>
              <a:t>Total Cost:    $1,425,230	</a:t>
            </a:r>
          </a:p>
          <a:p>
            <a:pPr marL="0" indent="0">
              <a:spcBef>
                <a:spcPts val="0"/>
              </a:spcBef>
              <a:buClr>
                <a:schemeClr val="tx1"/>
              </a:buClr>
              <a:buNone/>
              <a:defRPr/>
            </a:pPr>
            <a:r>
              <a:rPr lang="en-US" sz="1600" b="1" dirty="0">
                <a:latin typeface="PT Sans" panose="020B0503020203020204"/>
                <a:cs typeface="Arial" pitchFamily="34" charset="0"/>
              </a:rPr>
              <a:t>Requested:   $395,000 (28%)</a:t>
            </a:r>
          </a:p>
          <a:p>
            <a:pPr marL="0" indent="0">
              <a:spcBef>
                <a:spcPts val="0"/>
              </a:spcBef>
              <a:buClr>
                <a:schemeClr val="tx1"/>
              </a:buClr>
              <a:buNone/>
              <a:defRPr/>
            </a:pPr>
            <a:endParaRPr lang="en-US" sz="1600" dirty="0">
              <a:latin typeface="PT Sans" panose="020B0503020203020204"/>
              <a:cs typeface="Arial" pitchFamily="34" charset="0"/>
            </a:endParaRPr>
          </a:p>
        </p:txBody>
      </p:sp>
      <p:sp>
        <p:nvSpPr>
          <p:cNvPr id="7" name="TextBox 6">
            <a:hlinkClick r:id="rId3" action="ppaction://hlinksldjump"/>
            <a:extLst>
              <a:ext uri="{FF2B5EF4-FFF2-40B4-BE49-F238E27FC236}">
                <a16:creationId xmlns:a16="http://schemas.microsoft.com/office/drawing/2014/main" id="{B2291E62-D070-4391-BFDC-DB0C4841EB3F}"/>
              </a:ext>
            </a:extLst>
          </p:cNvPr>
          <p:cNvSpPr txBox="1"/>
          <p:nvPr/>
        </p:nvSpPr>
        <p:spPr>
          <a:xfrm>
            <a:off x="185320" y="6453336"/>
            <a:ext cx="3954632" cy="276999"/>
          </a:xfrm>
          <a:prstGeom prst="rect">
            <a:avLst/>
          </a:prstGeom>
          <a:noFill/>
        </p:spPr>
        <p:txBody>
          <a:bodyPr wrap="square" rtlCol="0">
            <a:spAutoFit/>
          </a:bodyPr>
          <a:lstStyle/>
          <a:p>
            <a:r>
              <a:rPr lang="en-US" sz="1200" b="1" dirty="0">
                <a:latin typeface="PT Sans" panose="020B0503020203020204"/>
                <a:hlinkClick r:id="rId4" action="ppaction://hlinksldjump"/>
              </a:rPr>
              <a:t>Return to List of Applications Recommended </a:t>
            </a:r>
            <a:endParaRPr lang="en-US" sz="1200" b="1" dirty="0">
              <a:latin typeface="PT Sans" panose="020B0503020203020204"/>
            </a:endParaRPr>
          </a:p>
        </p:txBody>
      </p:sp>
      <p:pic>
        <p:nvPicPr>
          <p:cNvPr id="5" name="Picture 4">
            <a:extLst>
              <a:ext uri="{FF2B5EF4-FFF2-40B4-BE49-F238E27FC236}">
                <a16:creationId xmlns:a16="http://schemas.microsoft.com/office/drawing/2014/main" id="{17FB9D2C-7D24-4DA0-B306-2F2BC1582D32}"/>
              </a:ext>
            </a:extLst>
          </p:cNvPr>
          <p:cNvPicPr>
            <a:picLocks noChangeAspect="1"/>
          </p:cNvPicPr>
          <p:nvPr/>
        </p:nvPicPr>
        <p:blipFill>
          <a:blip r:embed="rId5"/>
          <a:stretch>
            <a:fillRect/>
          </a:stretch>
        </p:blipFill>
        <p:spPr>
          <a:xfrm>
            <a:off x="3707904" y="1772816"/>
            <a:ext cx="4915800" cy="3837037"/>
          </a:xfrm>
          <a:prstGeom prst="rect">
            <a:avLst/>
          </a:prstGeom>
        </p:spPr>
      </p:pic>
    </p:spTree>
    <p:extLst>
      <p:ext uri="{BB962C8B-B14F-4D97-AF65-F5344CB8AC3E}">
        <p14:creationId xmlns:p14="http://schemas.microsoft.com/office/powerpoint/2010/main" val="2780289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6" name="Text Placeholder 2">
            <a:extLst>
              <a:ext uri="{FF2B5EF4-FFF2-40B4-BE49-F238E27FC236}">
                <a16:creationId xmlns:a16="http://schemas.microsoft.com/office/drawing/2014/main" id="{8774E2DA-7066-4594-97F8-472FD30B3495}"/>
              </a:ext>
            </a:extLst>
          </p:cNvPr>
          <p:cNvSpPr txBox="1">
            <a:spLocks/>
          </p:cNvSpPr>
          <p:nvPr/>
        </p:nvSpPr>
        <p:spPr>
          <a:xfrm>
            <a:off x="179513" y="764704"/>
            <a:ext cx="2952327" cy="51845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600" b="1" dirty="0">
                <a:latin typeface="PT Sans" panose="020B0503020203020204"/>
              </a:rPr>
              <a:t>Clear Creek Trail: Half Moon Avenue to F.W. Kent Park</a:t>
            </a:r>
          </a:p>
          <a:p>
            <a:pPr marL="0" indent="0">
              <a:spcBef>
                <a:spcPts val="0"/>
              </a:spcBef>
              <a:buClr>
                <a:schemeClr val="tx1"/>
              </a:buClr>
              <a:buNone/>
              <a:defRPr/>
            </a:pPr>
            <a:r>
              <a:rPr lang="en-US" sz="1600" b="1" dirty="0">
                <a:latin typeface="PT Sans" panose="020B0503020203020204"/>
              </a:rPr>
              <a:t>(Johnson County Conservation Board)</a:t>
            </a:r>
            <a:endParaRPr lang="en-US" sz="1600" b="1" dirty="0">
              <a:latin typeface="PT Sans" panose="020B0503020203020204"/>
              <a:cs typeface="Arial" pitchFamily="34" charset="0"/>
            </a:endParaRPr>
          </a:p>
          <a:p>
            <a:pPr marL="0" indent="0">
              <a:spcBef>
                <a:spcPts val="0"/>
              </a:spcBef>
              <a:buClr>
                <a:schemeClr val="tx1"/>
              </a:buClr>
              <a:buNone/>
              <a:defRPr/>
            </a:pPr>
            <a:endParaRPr lang="en-US" sz="1600" b="1" dirty="0">
              <a:highlight>
                <a:srgbClr val="FFFF00"/>
              </a:highlight>
              <a:latin typeface="PT Sans" panose="020B0503020203020204"/>
              <a:cs typeface="Arial" pitchFamily="34" charset="0"/>
            </a:endParaRPr>
          </a:p>
          <a:p>
            <a:pPr marL="0" indent="0">
              <a:buNone/>
            </a:pPr>
            <a:r>
              <a:rPr lang="en-US" sz="1600" dirty="0">
                <a:latin typeface="PT Sans" panose="020B0503020203020204"/>
              </a:rPr>
              <a:t>Project extends the Clear Creek Trail 2.6 miles. Starting at Half Moon Avenue and ending at F.W. Kent Park. </a:t>
            </a:r>
          </a:p>
          <a:p>
            <a:pPr marL="0" indent="0">
              <a:buNone/>
            </a:pPr>
            <a:r>
              <a:rPr lang="en-US" sz="1600" dirty="0">
                <a:highlight>
                  <a:srgbClr val="FFFF00"/>
                </a:highlight>
                <a:latin typeface="PT Sans" panose="020B0503020203020204"/>
              </a:rPr>
              <a:t> </a:t>
            </a:r>
            <a:endParaRPr lang="en-US" sz="1600" dirty="0">
              <a:highlight>
                <a:srgbClr val="FFFF00"/>
              </a:highlight>
              <a:latin typeface="PT Sans" panose="020B0503020203020204"/>
              <a:cs typeface="Arial" pitchFamily="34" charset="0"/>
            </a:endParaRPr>
          </a:p>
          <a:p>
            <a:pPr marL="0" indent="0">
              <a:spcBef>
                <a:spcPts val="0"/>
              </a:spcBef>
              <a:buClr>
                <a:schemeClr val="tx1"/>
              </a:buClr>
              <a:buNone/>
              <a:defRPr/>
            </a:pPr>
            <a:r>
              <a:rPr lang="en-US" sz="1600" b="1" dirty="0">
                <a:latin typeface="PT Sans" panose="020B0503020203020204"/>
                <a:cs typeface="Arial" pitchFamily="34" charset="0"/>
              </a:rPr>
              <a:t>Total Cost:   $2,988,000</a:t>
            </a:r>
          </a:p>
          <a:p>
            <a:pPr marL="0" indent="0">
              <a:spcBef>
                <a:spcPts val="0"/>
              </a:spcBef>
              <a:buClr>
                <a:schemeClr val="tx1"/>
              </a:buClr>
              <a:buNone/>
              <a:defRPr/>
            </a:pPr>
            <a:r>
              <a:rPr lang="en-US" sz="1600" b="1" dirty="0">
                <a:latin typeface="PT Sans" panose="020B0503020203020204"/>
                <a:cs typeface="Arial" pitchFamily="34" charset="0"/>
              </a:rPr>
              <a:t>Requested:  $388,000 (13%)</a:t>
            </a:r>
          </a:p>
          <a:p>
            <a:pPr marL="0" indent="0">
              <a:spcBef>
                <a:spcPts val="0"/>
              </a:spcBef>
              <a:buClr>
                <a:schemeClr val="tx1"/>
              </a:buClr>
              <a:buNone/>
              <a:defRPr/>
            </a:pPr>
            <a:endParaRPr lang="en-US" sz="1600" dirty="0">
              <a:latin typeface="PT Sans" panose="020B0503020203020204"/>
              <a:cs typeface="Arial" pitchFamily="34" charset="0"/>
            </a:endParaRPr>
          </a:p>
        </p:txBody>
      </p:sp>
      <p:sp>
        <p:nvSpPr>
          <p:cNvPr id="7" name="TextBox 6">
            <a:hlinkClick r:id="rId3" action="ppaction://hlinksldjump"/>
            <a:extLst>
              <a:ext uri="{FF2B5EF4-FFF2-40B4-BE49-F238E27FC236}">
                <a16:creationId xmlns:a16="http://schemas.microsoft.com/office/drawing/2014/main" id="{B2291E62-D070-4391-BFDC-DB0C4841EB3F}"/>
              </a:ext>
            </a:extLst>
          </p:cNvPr>
          <p:cNvSpPr txBox="1"/>
          <p:nvPr/>
        </p:nvSpPr>
        <p:spPr>
          <a:xfrm>
            <a:off x="185320" y="6453336"/>
            <a:ext cx="3954632" cy="276999"/>
          </a:xfrm>
          <a:prstGeom prst="rect">
            <a:avLst/>
          </a:prstGeom>
          <a:noFill/>
        </p:spPr>
        <p:txBody>
          <a:bodyPr wrap="square" rtlCol="0">
            <a:spAutoFit/>
          </a:bodyPr>
          <a:lstStyle/>
          <a:p>
            <a:r>
              <a:rPr lang="en-US" sz="1200" b="1" dirty="0">
                <a:latin typeface="PT Sans" panose="020B0503020203020204"/>
                <a:hlinkClick r:id="rId4" action="ppaction://hlinksldjump"/>
              </a:rPr>
              <a:t>Return to List of Applications Recommended</a:t>
            </a:r>
            <a:r>
              <a:rPr lang="en-US" sz="1200" b="1" dirty="0">
                <a:latin typeface="PT Sans" panose="020B0503020203020204"/>
                <a:hlinkClick r:id="rId5" action="ppaction://hlinksldjump"/>
              </a:rPr>
              <a:t> </a:t>
            </a:r>
            <a:endParaRPr lang="en-US" sz="1200" b="1" dirty="0">
              <a:latin typeface="PT Sans" panose="020B0503020203020204"/>
            </a:endParaRPr>
          </a:p>
        </p:txBody>
      </p:sp>
      <p:pic>
        <p:nvPicPr>
          <p:cNvPr id="3" name="Picture 2">
            <a:extLst>
              <a:ext uri="{FF2B5EF4-FFF2-40B4-BE49-F238E27FC236}">
                <a16:creationId xmlns:a16="http://schemas.microsoft.com/office/drawing/2014/main" id="{79559908-885A-4347-B2FF-BA31AFA912FC}"/>
              </a:ext>
            </a:extLst>
          </p:cNvPr>
          <p:cNvPicPr>
            <a:picLocks noChangeAspect="1"/>
          </p:cNvPicPr>
          <p:nvPr/>
        </p:nvPicPr>
        <p:blipFill>
          <a:blip r:embed="rId6"/>
          <a:stretch>
            <a:fillRect/>
          </a:stretch>
        </p:blipFill>
        <p:spPr>
          <a:xfrm>
            <a:off x="3203848" y="2060848"/>
            <a:ext cx="5672991" cy="2880320"/>
          </a:xfrm>
          <a:prstGeom prst="rect">
            <a:avLst/>
          </a:prstGeom>
        </p:spPr>
      </p:pic>
    </p:spTree>
    <p:extLst>
      <p:ext uri="{BB962C8B-B14F-4D97-AF65-F5344CB8AC3E}">
        <p14:creationId xmlns:p14="http://schemas.microsoft.com/office/powerpoint/2010/main" val="408073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6" name="Text Placeholder 2">
            <a:extLst>
              <a:ext uri="{FF2B5EF4-FFF2-40B4-BE49-F238E27FC236}">
                <a16:creationId xmlns:a16="http://schemas.microsoft.com/office/drawing/2014/main" id="{8774E2DA-7066-4594-97F8-472FD30B3495}"/>
              </a:ext>
            </a:extLst>
          </p:cNvPr>
          <p:cNvSpPr txBox="1">
            <a:spLocks/>
          </p:cNvSpPr>
          <p:nvPr/>
        </p:nvSpPr>
        <p:spPr>
          <a:xfrm>
            <a:off x="179513" y="764704"/>
            <a:ext cx="2952327" cy="56166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600" b="1" dirty="0">
                <a:latin typeface="PT Sans" panose="020B0503020203020204"/>
              </a:rPr>
              <a:t>Nishna Bend River Access </a:t>
            </a:r>
          </a:p>
          <a:p>
            <a:pPr marL="0" indent="0">
              <a:spcBef>
                <a:spcPts val="0"/>
              </a:spcBef>
              <a:buClr>
                <a:schemeClr val="tx1"/>
              </a:buClr>
              <a:buNone/>
              <a:defRPr/>
            </a:pPr>
            <a:r>
              <a:rPr lang="en-US" sz="1600" b="1" dirty="0">
                <a:solidFill>
                  <a:srgbClr val="53565A"/>
                </a:solidFill>
                <a:latin typeface="PT Sans" panose="020B0503020203020204"/>
              </a:rPr>
              <a:t>(Shelby County Conservation Board &amp; Iowa Department of Natural Resources)</a:t>
            </a:r>
            <a:endParaRPr lang="en-US" sz="1600" b="1" dirty="0">
              <a:solidFill>
                <a:srgbClr val="53565A"/>
              </a:solidFill>
              <a:latin typeface="PT Sans" panose="020B0503020203020204"/>
              <a:cs typeface="Arial" pitchFamily="34" charset="0"/>
            </a:endParaRPr>
          </a:p>
          <a:p>
            <a:pPr marL="0" indent="0">
              <a:buNone/>
            </a:pPr>
            <a:r>
              <a:rPr lang="en-US" sz="1600" dirty="0">
                <a:solidFill>
                  <a:srgbClr val="53565A"/>
                </a:solidFill>
                <a:latin typeface="PT Sans" panose="020B0503020203020204"/>
              </a:rPr>
              <a:t>Project builds a new river access and parking lot at the Nishna Bend Recreation Area in Shelby County. </a:t>
            </a:r>
          </a:p>
          <a:p>
            <a:pPr marL="0" indent="0">
              <a:buNone/>
            </a:pPr>
            <a:endParaRPr lang="en-US" sz="1600" dirty="0">
              <a:highlight>
                <a:srgbClr val="FFFF00"/>
              </a:highlight>
              <a:latin typeface="PT Sans" panose="020B0503020203020204"/>
              <a:cs typeface="Arial" pitchFamily="34" charset="0"/>
            </a:endParaRPr>
          </a:p>
          <a:p>
            <a:pPr marL="0" indent="0">
              <a:spcBef>
                <a:spcPts val="0"/>
              </a:spcBef>
              <a:buClr>
                <a:schemeClr val="tx1"/>
              </a:buClr>
              <a:buNone/>
              <a:defRPr/>
            </a:pPr>
            <a:r>
              <a:rPr lang="en-US" sz="1600" b="1" dirty="0">
                <a:latin typeface="PT Sans" panose="020B0503020203020204"/>
                <a:cs typeface="Arial" pitchFamily="34" charset="0"/>
              </a:rPr>
              <a:t>Total Cost:    $226,500</a:t>
            </a:r>
          </a:p>
          <a:p>
            <a:pPr marL="0" indent="0">
              <a:spcBef>
                <a:spcPts val="0"/>
              </a:spcBef>
              <a:buClr>
                <a:schemeClr val="tx1"/>
              </a:buClr>
              <a:buNone/>
              <a:defRPr/>
            </a:pPr>
            <a:r>
              <a:rPr lang="en-US" sz="1600" b="1" dirty="0">
                <a:latin typeface="PT Sans" panose="020B0503020203020204"/>
                <a:cs typeface="Arial" pitchFamily="34" charset="0"/>
              </a:rPr>
              <a:t>Requested:   $181,200 (80%)</a:t>
            </a:r>
          </a:p>
          <a:p>
            <a:pPr marL="0" indent="0">
              <a:spcBef>
                <a:spcPts val="0"/>
              </a:spcBef>
              <a:buClr>
                <a:schemeClr val="tx1"/>
              </a:buClr>
              <a:buNone/>
              <a:defRPr/>
            </a:pPr>
            <a:endParaRPr lang="en-US" sz="1600" dirty="0">
              <a:latin typeface="PT Sans" panose="020B0503020203020204"/>
              <a:cs typeface="Arial" pitchFamily="34" charset="0"/>
            </a:endParaRPr>
          </a:p>
        </p:txBody>
      </p:sp>
      <p:sp>
        <p:nvSpPr>
          <p:cNvPr id="7" name="TextBox 6">
            <a:hlinkClick r:id="rId3" action="ppaction://hlinksldjump"/>
            <a:extLst>
              <a:ext uri="{FF2B5EF4-FFF2-40B4-BE49-F238E27FC236}">
                <a16:creationId xmlns:a16="http://schemas.microsoft.com/office/drawing/2014/main" id="{B2291E62-D070-4391-BFDC-DB0C4841EB3F}"/>
              </a:ext>
            </a:extLst>
          </p:cNvPr>
          <p:cNvSpPr txBox="1"/>
          <p:nvPr/>
        </p:nvSpPr>
        <p:spPr>
          <a:xfrm>
            <a:off x="185320" y="6453336"/>
            <a:ext cx="3954632" cy="276999"/>
          </a:xfrm>
          <a:prstGeom prst="rect">
            <a:avLst/>
          </a:prstGeom>
          <a:noFill/>
        </p:spPr>
        <p:txBody>
          <a:bodyPr wrap="square" rtlCol="0">
            <a:spAutoFit/>
          </a:bodyPr>
          <a:lstStyle/>
          <a:p>
            <a:r>
              <a:rPr lang="en-US" sz="1200" b="1" dirty="0">
                <a:latin typeface="PT Sans" panose="020B0503020203020204"/>
                <a:hlinkClick r:id="rId4" action="ppaction://hlinksldjump"/>
              </a:rPr>
              <a:t>Return to List of Applications Recommended</a:t>
            </a:r>
            <a:r>
              <a:rPr lang="en-US" sz="1200" b="1" dirty="0">
                <a:latin typeface="PT Sans" panose="020B0503020203020204"/>
                <a:hlinkClick r:id="rId5" action="ppaction://hlinksldjump"/>
              </a:rPr>
              <a:t> </a:t>
            </a:r>
            <a:endParaRPr lang="en-US" sz="1200" b="1" dirty="0">
              <a:latin typeface="PT Sans" panose="020B0503020203020204"/>
            </a:endParaRPr>
          </a:p>
        </p:txBody>
      </p:sp>
      <p:pic>
        <p:nvPicPr>
          <p:cNvPr id="3" name="Picture 2">
            <a:extLst>
              <a:ext uri="{FF2B5EF4-FFF2-40B4-BE49-F238E27FC236}">
                <a16:creationId xmlns:a16="http://schemas.microsoft.com/office/drawing/2014/main" id="{1ECBF3C3-E9B7-49A0-9CFD-71B74505CA97}"/>
              </a:ext>
            </a:extLst>
          </p:cNvPr>
          <p:cNvPicPr>
            <a:picLocks noChangeAspect="1"/>
          </p:cNvPicPr>
          <p:nvPr/>
        </p:nvPicPr>
        <p:blipFill>
          <a:blip r:embed="rId6"/>
          <a:stretch>
            <a:fillRect/>
          </a:stretch>
        </p:blipFill>
        <p:spPr>
          <a:xfrm>
            <a:off x="3347864" y="1196752"/>
            <a:ext cx="5664572" cy="4106677"/>
          </a:xfrm>
          <a:prstGeom prst="rect">
            <a:avLst/>
          </a:prstGeom>
        </p:spPr>
      </p:pic>
    </p:spTree>
    <p:extLst>
      <p:ext uri="{BB962C8B-B14F-4D97-AF65-F5344CB8AC3E}">
        <p14:creationId xmlns:p14="http://schemas.microsoft.com/office/powerpoint/2010/main" val="237838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6" name="Text Placeholder 2">
            <a:extLst>
              <a:ext uri="{FF2B5EF4-FFF2-40B4-BE49-F238E27FC236}">
                <a16:creationId xmlns:a16="http://schemas.microsoft.com/office/drawing/2014/main" id="{8774E2DA-7066-4594-97F8-472FD30B3495}"/>
              </a:ext>
            </a:extLst>
          </p:cNvPr>
          <p:cNvSpPr txBox="1">
            <a:spLocks/>
          </p:cNvSpPr>
          <p:nvPr/>
        </p:nvSpPr>
        <p:spPr>
          <a:xfrm>
            <a:off x="179513" y="764704"/>
            <a:ext cx="3240359" cy="51845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600" b="1" dirty="0">
                <a:latin typeface="PT Sans" panose="020B0503020203020204"/>
              </a:rPr>
              <a:t>Plywood Trail Phase IB</a:t>
            </a:r>
          </a:p>
          <a:p>
            <a:pPr marL="0" indent="0">
              <a:spcBef>
                <a:spcPts val="0"/>
              </a:spcBef>
              <a:buClr>
                <a:schemeClr val="tx1"/>
              </a:buClr>
              <a:buNone/>
              <a:defRPr/>
            </a:pPr>
            <a:r>
              <a:rPr lang="en-US" sz="1600" b="1" dirty="0">
                <a:solidFill>
                  <a:srgbClr val="53565A"/>
                </a:solidFill>
                <a:latin typeface="PT Sans" panose="020B0503020203020204"/>
              </a:rPr>
              <a:t>(Le Mars)</a:t>
            </a:r>
            <a:endParaRPr lang="en-US" sz="1600" b="1" dirty="0">
              <a:solidFill>
                <a:srgbClr val="53565A"/>
              </a:solidFill>
              <a:latin typeface="PT Sans" panose="020B0503020203020204"/>
              <a:cs typeface="Arial" pitchFamily="34" charset="0"/>
            </a:endParaRPr>
          </a:p>
          <a:p>
            <a:pPr marL="0" indent="0">
              <a:buNone/>
            </a:pPr>
            <a:r>
              <a:rPr lang="en-US" sz="1600" dirty="0">
                <a:solidFill>
                  <a:srgbClr val="53565A"/>
                </a:solidFill>
                <a:latin typeface="PT Sans" panose="020B0503020203020204"/>
              </a:rPr>
              <a:t>Beginning at the intersection of County Road C38 and Key Avenue construct 2.25 miles parallel to U.S. 75 where it connects to Phase 1A.</a:t>
            </a:r>
          </a:p>
          <a:p>
            <a:pPr marL="0" indent="0">
              <a:buNone/>
            </a:pPr>
            <a:endParaRPr lang="en-US" sz="1600" dirty="0">
              <a:solidFill>
                <a:srgbClr val="53565A"/>
              </a:solidFill>
              <a:latin typeface="PT Sans" panose="020B0503020203020204"/>
            </a:endParaRPr>
          </a:p>
          <a:p>
            <a:pPr marL="0" indent="0">
              <a:buNone/>
            </a:pPr>
            <a:endParaRPr lang="en-US" sz="1600" dirty="0">
              <a:latin typeface="PT Sans" panose="020B0503020203020204"/>
            </a:endParaRPr>
          </a:p>
          <a:p>
            <a:pPr marL="0" indent="0">
              <a:buNone/>
            </a:pPr>
            <a:r>
              <a:rPr lang="en-US" sz="1600" dirty="0">
                <a:highlight>
                  <a:srgbClr val="FFFF00"/>
                </a:highlight>
                <a:latin typeface="PT Sans" panose="020B0503020203020204"/>
              </a:rPr>
              <a:t> </a:t>
            </a:r>
            <a:endParaRPr lang="en-US" sz="1600" dirty="0">
              <a:highlight>
                <a:srgbClr val="FFFF00"/>
              </a:highlight>
              <a:latin typeface="PT Sans" panose="020B0503020203020204"/>
              <a:cs typeface="Arial" pitchFamily="34" charset="0"/>
            </a:endParaRPr>
          </a:p>
          <a:p>
            <a:pPr marL="0" indent="0">
              <a:spcBef>
                <a:spcPts val="0"/>
              </a:spcBef>
              <a:buClr>
                <a:schemeClr val="tx1"/>
              </a:buClr>
              <a:buNone/>
              <a:defRPr/>
            </a:pPr>
            <a:r>
              <a:rPr lang="en-US" sz="1600" b="1" dirty="0">
                <a:latin typeface="PT Sans" panose="020B0503020203020204"/>
                <a:cs typeface="Arial" pitchFamily="34" charset="0"/>
              </a:rPr>
              <a:t>Total Cost:    $1,750,893</a:t>
            </a:r>
          </a:p>
          <a:p>
            <a:pPr marL="0" indent="0">
              <a:spcBef>
                <a:spcPts val="0"/>
              </a:spcBef>
              <a:buClr>
                <a:schemeClr val="tx1"/>
              </a:buClr>
              <a:buNone/>
              <a:defRPr/>
            </a:pPr>
            <a:r>
              <a:rPr lang="en-US" sz="1600" b="1" dirty="0">
                <a:latin typeface="PT Sans" panose="020B0503020203020204"/>
                <a:cs typeface="Arial" pitchFamily="34" charset="0"/>
              </a:rPr>
              <a:t>Requested:   $300,000 (17%)</a:t>
            </a:r>
          </a:p>
          <a:p>
            <a:pPr marL="0" indent="0">
              <a:spcBef>
                <a:spcPts val="0"/>
              </a:spcBef>
              <a:buClr>
                <a:schemeClr val="tx1"/>
              </a:buClr>
              <a:buNone/>
              <a:defRPr/>
            </a:pPr>
            <a:endParaRPr lang="en-US" sz="1600" b="1" dirty="0">
              <a:latin typeface="PT Sans" panose="020B0503020203020204"/>
              <a:cs typeface="Arial" pitchFamily="34" charset="0"/>
            </a:endParaRPr>
          </a:p>
          <a:p>
            <a:pPr marL="0" indent="0">
              <a:spcBef>
                <a:spcPts val="0"/>
              </a:spcBef>
              <a:buClr>
                <a:schemeClr val="tx1"/>
              </a:buClr>
              <a:buNone/>
              <a:defRPr/>
            </a:pPr>
            <a:endParaRPr lang="en-US" sz="1600" dirty="0">
              <a:latin typeface="PT Sans" panose="020B0503020203020204"/>
              <a:cs typeface="Arial" pitchFamily="34" charset="0"/>
            </a:endParaRPr>
          </a:p>
        </p:txBody>
      </p:sp>
      <p:sp>
        <p:nvSpPr>
          <p:cNvPr id="7" name="TextBox 6">
            <a:hlinkClick r:id="rId3" action="ppaction://hlinksldjump"/>
            <a:extLst>
              <a:ext uri="{FF2B5EF4-FFF2-40B4-BE49-F238E27FC236}">
                <a16:creationId xmlns:a16="http://schemas.microsoft.com/office/drawing/2014/main" id="{B2291E62-D070-4391-BFDC-DB0C4841EB3F}"/>
              </a:ext>
            </a:extLst>
          </p:cNvPr>
          <p:cNvSpPr txBox="1"/>
          <p:nvPr/>
        </p:nvSpPr>
        <p:spPr>
          <a:xfrm>
            <a:off x="185320" y="6453336"/>
            <a:ext cx="3954632" cy="276999"/>
          </a:xfrm>
          <a:prstGeom prst="rect">
            <a:avLst/>
          </a:prstGeom>
          <a:noFill/>
        </p:spPr>
        <p:txBody>
          <a:bodyPr wrap="square" rtlCol="0">
            <a:spAutoFit/>
          </a:bodyPr>
          <a:lstStyle/>
          <a:p>
            <a:r>
              <a:rPr lang="en-US" sz="1200" b="1" dirty="0">
                <a:latin typeface="PT Sans" panose="020B0503020203020204"/>
                <a:hlinkClick r:id="rId4" action="ppaction://hlinksldjump"/>
              </a:rPr>
              <a:t>Return to List of Applications Recommended</a:t>
            </a:r>
            <a:r>
              <a:rPr lang="en-US" sz="1200" b="1" dirty="0">
                <a:latin typeface="PT Sans" panose="020B0503020203020204"/>
                <a:hlinkClick r:id="rId5" action="ppaction://hlinksldjump"/>
              </a:rPr>
              <a:t> </a:t>
            </a:r>
            <a:endParaRPr lang="en-US" sz="1200" b="1" dirty="0">
              <a:latin typeface="PT Sans" panose="020B0503020203020204"/>
            </a:endParaRPr>
          </a:p>
        </p:txBody>
      </p:sp>
      <p:pic>
        <p:nvPicPr>
          <p:cNvPr id="3" name="Picture 2">
            <a:extLst>
              <a:ext uri="{FF2B5EF4-FFF2-40B4-BE49-F238E27FC236}">
                <a16:creationId xmlns:a16="http://schemas.microsoft.com/office/drawing/2014/main" id="{B0E8DF82-73D5-4D33-958A-B933786ACA21}"/>
              </a:ext>
            </a:extLst>
          </p:cNvPr>
          <p:cNvPicPr>
            <a:picLocks noChangeAspect="1"/>
          </p:cNvPicPr>
          <p:nvPr/>
        </p:nvPicPr>
        <p:blipFill>
          <a:blip r:embed="rId6"/>
          <a:stretch>
            <a:fillRect/>
          </a:stretch>
        </p:blipFill>
        <p:spPr>
          <a:xfrm>
            <a:off x="3333700" y="1412776"/>
            <a:ext cx="5616624" cy="3356521"/>
          </a:xfrm>
          <a:prstGeom prst="rect">
            <a:avLst/>
          </a:prstGeom>
        </p:spPr>
      </p:pic>
    </p:spTree>
    <p:extLst>
      <p:ext uri="{BB962C8B-B14F-4D97-AF65-F5344CB8AC3E}">
        <p14:creationId xmlns:p14="http://schemas.microsoft.com/office/powerpoint/2010/main" val="1351922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467544" y="836712"/>
            <a:ext cx="7886700" cy="360040"/>
          </a:xfrm>
          <a:prstGeom prst="rect">
            <a:avLst/>
          </a:prstGeom>
        </p:spPr>
        <p:txBody>
          <a:bodyPr>
            <a:noAutofit/>
          </a:bodyPr>
          <a:lstStyle/>
          <a:p>
            <a:r>
              <a:rPr lang="en-US" b="1" dirty="0">
                <a:solidFill>
                  <a:schemeClr val="tx2"/>
                </a:solidFill>
              </a:rPr>
              <a:t>List of Applications </a:t>
            </a:r>
            <a:br>
              <a:rPr lang="en-US" b="1" dirty="0">
                <a:solidFill>
                  <a:schemeClr val="tx2"/>
                </a:solidFill>
              </a:rPr>
            </a:br>
            <a:r>
              <a:rPr lang="en-US" dirty="0"/>
              <a:t>Not </a:t>
            </a:r>
            <a:r>
              <a:rPr lang="en-US" b="1" dirty="0">
                <a:solidFill>
                  <a:schemeClr val="tx2"/>
                </a:solidFill>
              </a:rPr>
              <a:t>Recommended for Award</a:t>
            </a:r>
          </a:p>
        </p:txBody>
      </p:sp>
      <p:graphicFrame>
        <p:nvGraphicFramePr>
          <p:cNvPr id="2" name="Table 1">
            <a:extLst>
              <a:ext uri="{FF2B5EF4-FFF2-40B4-BE49-F238E27FC236}">
                <a16:creationId xmlns:a16="http://schemas.microsoft.com/office/drawing/2014/main" id="{D9E927E1-7EB0-4A23-BB04-69006FC59A1E}"/>
              </a:ext>
            </a:extLst>
          </p:cNvPr>
          <p:cNvGraphicFramePr>
            <a:graphicFrameLocks noGrp="1"/>
          </p:cNvGraphicFramePr>
          <p:nvPr>
            <p:extLst>
              <p:ext uri="{D42A27DB-BD31-4B8C-83A1-F6EECF244321}">
                <p14:modId xmlns:p14="http://schemas.microsoft.com/office/powerpoint/2010/main" val="824447628"/>
              </p:ext>
            </p:extLst>
          </p:nvPr>
        </p:nvGraphicFramePr>
        <p:xfrm>
          <a:off x="178507" y="1556792"/>
          <a:ext cx="8788608" cy="4636434"/>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3387879057"/>
                    </a:ext>
                  </a:extLst>
                </a:gridCol>
                <a:gridCol w="1728192">
                  <a:extLst>
                    <a:ext uri="{9D8B030D-6E8A-4147-A177-3AD203B41FA5}">
                      <a16:colId xmlns:a16="http://schemas.microsoft.com/office/drawing/2014/main" val="1861506818"/>
                    </a:ext>
                  </a:extLst>
                </a:gridCol>
                <a:gridCol w="792088">
                  <a:extLst>
                    <a:ext uri="{9D8B030D-6E8A-4147-A177-3AD203B41FA5}">
                      <a16:colId xmlns:a16="http://schemas.microsoft.com/office/drawing/2014/main" val="3420930524"/>
                    </a:ext>
                  </a:extLst>
                </a:gridCol>
                <a:gridCol w="1368152">
                  <a:extLst>
                    <a:ext uri="{9D8B030D-6E8A-4147-A177-3AD203B41FA5}">
                      <a16:colId xmlns:a16="http://schemas.microsoft.com/office/drawing/2014/main" val="467904483"/>
                    </a:ext>
                  </a:extLst>
                </a:gridCol>
                <a:gridCol w="1224136">
                  <a:extLst>
                    <a:ext uri="{9D8B030D-6E8A-4147-A177-3AD203B41FA5}">
                      <a16:colId xmlns:a16="http://schemas.microsoft.com/office/drawing/2014/main" val="3284072429"/>
                    </a:ext>
                  </a:extLst>
                </a:gridCol>
                <a:gridCol w="1513984">
                  <a:extLst>
                    <a:ext uri="{9D8B030D-6E8A-4147-A177-3AD203B41FA5}">
                      <a16:colId xmlns:a16="http://schemas.microsoft.com/office/drawing/2014/main" val="1639893002"/>
                    </a:ext>
                  </a:extLst>
                </a:gridCol>
              </a:tblGrid>
              <a:tr h="924943">
                <a:tc>
                  <a:txBody>
                    <a:bodyPr/>
                    <a:lstStyle/>
                    <a:p>
                      <a:pPr algn="ctr"/>
                      <a:r>
                        <a:rPr lang="en-US" sz="1300" b="1" dirty="0"/>
                        <a:t>PROJECT NAME</a:t>
                      </a:r>
                    </a:p>
                  </a:txBody>
                  <a:tcPr anchor="ctr">
                    <a:lnB w="12700" cap="flat" cmpd="sng" algn="ctr">
                      <a:no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lnB w="12700" cap="flat" cmpd="sng" algn="ctr">
                      <a:noFill/>
                      <a:prstDash val="solid"/>
                      <a:round/>
                      <a:headEnd type="none" w="med" len="med"/>
                      <a:tailEnd type="none" w="med" len="med"/>
                    </a:lnB>
                    <a:solidFill>
                      <a:schemeClr val="bg2">
                        <a:lumMod val="75000"/>
                      </a:schemeClr>
                    </a:solidFill>
                  </a:tcPr>
                </a:tc>
                <a:tc>
                  <a:txBody>
                    <a:bodyPr/>
                    <a:lstStyle/>
                    <a:p>
                      <a:pPr algn="ctr"/>
                      <a:r>
                        <a:rPr lang="en-US" sz="1300" b="1" dirty="0"/>
                        <a:t>SCORE</a:t>
                      </a:r>
                    </a:p>
                  </a:txBody>
                  <a:tcPr anchor="ctr">
                    <a:lnB w="12700" cap="flat" cmpd="sng" algn="ctr">
                      <a:noFill/>
                      <a:prstDash val="solid"/>
                      <a:round/>
                      <a:headEnd type="none" w="med" len="med"/>
                      <a:tailEnd type="none" w="med" len="med"/>
                    </a:lnB>
                    <a:solidFill>
                      <a:schemeClr val="accent3">
                        <a:lumMod val="75000"/>
                      </a:schemeClr>
                    </a:solidFill>
                  </a:tcPr>
                </a:tc>
                <a:tc>
                  <a:txBody>
                    <a:bodyPr/>
                    <a:lstStyle/>
                    <a:p>
                      <a:pPr algn="ctr"/>
                      <a:r>
                        <a:rPr lang="en-US" sz="1300" b="1" dirty="0"/>
                        <a:t>TOTAL PROJECT COST</a:t>
                      </a:r>
                    </a:p>
                  </a:txBody>
                  <a:tcPr anchor="ctr">
                    <a:lnB w="12700" cap="flat" cmpd="sng" algn="ctr">
                      <a:noFill/>
                      <a:prstDash val="solid"/>
                      <a:round/>
                      <a:headEnd type="none" w="med" len="med"/>
                      <a:tailEnd type="none" w="med" len="med"/>
                    </a:lnB>
                    <a:solidFill>
                      <a:schemeClr val="accent6">
                        <a:lumMod val="50000"/>
                      </a:schemeClr>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lnB w="12700" cap="flat" cmpd="sng" algn="ctr">
                      <a:noFill/>
                      <a:prstDash val="solid"/>
                      <a:round/>
                      <a:headEnd type="none" w="med" len="med"/>
                      <a:tailEnd type="none" w="med" len="med"/>
                    </a:lnB>
                    <a:solidFill>
                      <a:schemeClr val="accent2">
                        <a:lumMod val="75000"/>
                      </a:schemeClr>
                    </a:solidFill>
                  </a:tcPr>
                </a:tc>
                <a:tc>
                  <a:txBody>
                    <a:bodyPr/>
                    <a:lstStyle/>
                    <a:p>
                      <a:pPr algn="ctr"/>
                      <a:r>
                        <a:rPr lang="en-US" sz="1300" b="1" dirty="0"/>
                        <a:t>RECOMMENDED AMOUNT </a:t>
                      </a:r>
                    </a:p>
                    <a:p>
                      <a:pPr algn="ctr"/>
                      <a:r>
                        <a:rPr lang="en-US" sz="1300" b="1" dirty="0"/>
                        <a:t>(% of Total Project Cost)</a:t>
                      </a:r>
                    </a:p>
                  </a:txBody>
                  <a:tcPr>
                    <a:lnB w="12700" cap="flat" cmpd="sng" algn="ctr">
                      <a:no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58427104"/>
                  </a:ext>
                </a:extLst>
              </a:tr>
              <a:tr h="765470">
                <a:tc>
                  <a:txBody>
                    <a:bodyPr/>
                    <a:lstStyle/>
                    <a:p>
                      <a:pPr algn="ctr"/>
                      <a:r>
                        <a:rPr lang="en-US" sz="1400" b="1" dirty="0"/>
                        <a:t>Dry Run Trail Phase 3</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rgbClr val="53565A"/>
                          </a:solidFill>
                        </a:rPr>
                        <a:t>Winneshiek County Conservation Board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71.83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$958,477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$600,000 (63%)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a:t>
                      </a:r>
                      <a:r>
                        <a:rPr lang="en-US" sz="1400" b="1" dirty="0">
                          <a:solidFill>
                            <a:srgbClr val="53565A"/>
                          </a:solidFill>
                        </a:rPr>
                        <a:t>0</a:t>
                      </a:r>
                      <a:endParaRPr lang="en-US" sz="1400" b="1"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7041213"/>
                  </a:ext>
                </a:extLst>
              </a:tr>
              <a:tr h="765470">
                <a:tc>
                  <a:txBody>
                    <a:bodyPr/>
                    <a:lstStyle/>
                    <a:p>
                      <a:pPr algn="ctr"/>
                      <a:r>
                        <a:rPr lang="en-US" sz="1400" b="1" dirty="0"/>
                        <a:t>Cedar Valley Nature Trail: 52nd Street to Benton/Buchanan County Line </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Linn County Conservation Board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71.33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rgbClr val="53565A"/>
                          </a:solidFill>
                        </a:rPr>
                        <a:t>$1,244,684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rgbClr val="53565A"/>
                        </a:solidFill>
                      </a:endParaRPr>
                    </a:p>
                    <a:p>
                      <a:pPr algn="ctr"/>
                      <a:r>
                        <a:rPr lang="en-US" sz="1400" b="1" dirty="0">
                          <a:solidFill>
                            <a:srgbClr val="53565A"/>
                          </a:solidFill>
                        </a:rPr>
                        <a:t>$650,000</a:t>
                      </a:r>
                    </a:p>
                    <a:p>
                      <a:pPr algn="ctr"/>
                      <a:r>
                        <a:rPr lang="en-US" sz="1400" b="1" dirty="0">
                          <a:solidFill>
                            <a:srgbClr val="53565A"/>
                          </a:solidFill>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6800120"/>
                  </a:ext>
                </a:extLst>
              </a:tr>
              <a:tr h="542208">
                <a:tc>
                  <a:txBody>
                    <a:bodyPr/>
                    <a:lstStyle/>
                    <a:p>
                      <a:pPr algn="ctr"/>
                      <a:r>
                        <a:rPr lang="en-US" sz="1400" b="1" dirty="0"/>
                        <a:t>Raccoon River Valley Trail to High Trestle Trail Phase V: M Avenue to 130th Street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Dallas County Conservation Board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70.17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$715,000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$572,000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1693719"/>
                  </a:ext>
                </a:extLst>
              </a:tr>
              <a:tr h="876851">
                <a:tc>
                  <a:txBody>
                    <a:bodyPr/>
                    <a:lstStyle/>
                    <a:p>
                      <a:pPr algn="ctr"/>
                      <a:r>
                        <a:rPr lang="en-US" sz="1400" b="1" dirty="0"/>
                        <a:t>Nahant Marsh Trail Phase II</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Davenport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69.67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p>
                    <a:p>
                      <a:pPr algn="ctr"/>
                      <a:r>
                        <a:rPr lang="en-US" sz="1400" b="1" dirty="0"/>
                        <a:t>$387,554</a:t>
                      </a:r>
                    </a:p>
                    <a:p>
                      <a:pPr algn="ct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p>
                    <a:p>
                      <a:pPr algn="ctr"/>
                      <a:r>
                        <a:rPr lang="en-US" sz="1400" b="1" dirty="0"/>
                        <a:t>$295,155</a:t>
                      </a:r>
                    </a:p>
                    <a:p>
                      <a:pPr algn="ctr"/>
                      <a:r>
                        <a:rPr lang="en-US" sz="1400" b="1" dirty="0"/>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880548"/>
                  </a:ext>
                </a:extLst>
              </a:tr>
            </a:tbl>
          </a:graphicData>
        </a:graphic>
      </p:graphicFrame>
      <p:sp>
        <p:nvSpPr>
          <p:cNvPr id="3" name="TextBox 2">
            <a:hlinkClick r:id="rId3" action="ppaction://hlinksldjump"/>
            <a:extLst>
              <a:ext uri="{FF2B5EF4-FFF2-40B4-BE49-F238E27FC236}">
                <a16:creationId xmlns:a16="http://schemas.microsoft.com/office/drawing/2014/main" id="{819131DD-FD17-4F64-9439-4DE349A696EC}"/>
              </a:ext>
            </a:extLst>
          </p:cNvPr>
          <p:cNvSpPr txBox="1"/>
          <p:nvPr/>
        </p:nvSpPr>
        <p:spPr>
          <a:xfrm>
            <a:off x="107504" y="6453336"/>
            <a:ext cx="5544616" cy="276999"/>
          </a:xfrm>
          <a:prstGeom prst="rect">
            <a:avLst/>
          </a:prstGeom>
          <a:noFill/>
        </p:spPr>
        <p:txBody>
          <a:bodyPr wrap="square" rtlCol="0">
            <a:spAutoFit/>
          </a:bodyPr>
          <a:lstStyle/>
          <a:p>
            <a:r>
              <a:rPr lang="en-US" sz="1200" b="1" dirty="0">
                <a:hlinkClick r:id="rId3" action="ppaction://hlinksldjump"/>
              </a:rPr>
              <a:t>Return to List of Applications Recommended</a:t>
            </a:r>
            <a:endParaRPr lang="en-US" sz="1200" b="1" dirty="0"/>
          </a:p>
        </p:txBody>
      </p:sp>
    </p:spTree>
    <p:extLst>
      <p:ext uri="{BB962C8B-B14F-4D97-AF65-F5344CB8AC3E}">
        <p14:creationId xmlns:p14="http://schemas.microsoft.com/office/powerpoint/2010/main" val="332882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prstGeom prst="rect">
            <a:avLst/>
          </a:prstGeom>
        </p:spPr>
        <p:txBody>
          <a:bodyPr>
            <a:noAutofit/>
          </a:bodyPr>
          <a:lstStyle/>
          <a:p>
            <a:r>
              <a:rPr lang="en-US" b="1" dirty="0">
                <a:solidFill>
                  <a:schemeClr val="tx2"/>
                </a:solidFill>
              </a:rPr>
              <a:t>List of Applications </a:t>
            </a:r>
            <a:br>
              <a:rPr lang="en-US" b="1" dirty="0">
                <a:solidFill>
                  <a:schemeClr val="tx2"/>
                </a:solidFill>
              </a:rPr>
            </a:br>
            <a:r>
              <a:rPr lang="en-US" dirty="0"/>
              <a:t>Not </a:t>
            </a:r>
            <a:r>
              <a:rPr lang="en-US" b="1" dirty="0">
                <a:solidFill>
                  <a:schemeClr val="tx2"/>
                </a:solidFill>
              </a:rPr>
              <a:t>Recommended for Award</a:t>
            </a:r>
          </a:p>
        </p:txBody>
      </p:sp>
      <p:graphicFrame>
        <p:nvGraphicFramePr>
          <p:cNvPr id="2" name="Table 1">
            <a:extLst>
              <a:ext uri="{FF2B5EF4-FFF2-40B4-BE49-F238E27FC236}">
                <a16:creationId xmlns:a16="http://schemas.microsoft.com/office/drawing/2014/main" id="{D9E927E1-7EB0-4A23-BB04-69006FC59A1E}"/>
              </a:ext>
            </a:extLst>
          </p:cNvPr>
          <p:cNvGraphicFramePr>
            <a:graphicFrameLocks noGrp="1"/>
          </p:cNvGraphicFramePr>
          <p:nvPr>
            <p:extLst>
              <p:ext uri="{D42A27DB-BD31-4B8C-83A1-F6EECF244321}">
                <p14:modId xmlns:p14="http://schemas.microsoft.com/office/powerpoint/2010/main" val="1083855587"/>
              </p:ext>
            </p:extLst>
          </p:nvPr>
        </p:nvGraphicFramePr>
        <p:xfrm>
          <a:off x="175879" y="1772816"/>
          <a:ext cx="8788608" cy="4175671"/>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3387879057"/>
                    </a:ext>
                  </a:extLst>
                </a:gridCol>
                <a:gridCol w="1800200">
                  <a:extLst>
                    <a:ext uri="{9D8B030D-6E8A-4147-A177-3AD203B41FA5}">
                      <a16:colId xmlns:a16="http://schemas.microsoft.com/office/drawing/2014/main" val="1861506818"/>
                    </a:ext>
                  </a:extLst>
                </a:gridCol>
                <a:gridCol w="720080">
                  <a:extLst>
                    <a:ext uri="{9D8B030D-6E8A-4147-A177-3AD203B41FA5}">
                      <a16:colId xmlns:a16="http://schemas.microsoft.com/office/drawing/2014/main" val="3420930524"/>
                    </a:ext>
                  </a:extLst>
                </a:gridCol>
                <a:gridCol w="1368152">
                  <a:extLst>
                    <a:ext uri="{9D8B030D-6E8A-4147-A177-3AD203B41FA5}">
                      <a16:colId xmlns:a16="http://schemas.microsoft.com/office/drawing/2014/main" val="467904483"/>
                    </a:ext>
                  </a:extLst>
                </a:gridCol>
                <a:gridCol w="1224136">
                  <a:extLst>
                    <a:ext uri="{9D8B030D-6E8A-4147-A177-3AD203B41FA5}">
                      <a16:colId xmlns:a16="http://schemas.microsoft.com/office/drawing/2014/main" val="3284072429"/>
                    </a:ext>
                  </a:extLst>
                </a:gridCol>
                <a:gridCol w="1513984">
                  <a:extLst>
                    <a:ext uri="{9D8B030D-6E8A-4147-A177-3AD203B41FA5}">
                      <a16:colId xmlns:a16="http://schemas.microsoft.com/office/drawing/2014/main" val="1639893002"/>
                    </a:ext>
                  </a:extLst>
                </a:gridCol>
              </a:tblGrid>
              <a:tr h="954106">
                <a:tc>
                  <a:txBody>
                    <a:bodyPr/>
                    <a:lstStyle/>
                    <a:p>
                      <a:pPr algn="ctr"/>
                      <a:r>
                        <a:rPr lang="en-US" sz="1300" b="1" dirty="0"/>
                        <a:t>PROJECT NAME</a:t>
                      </a:r>
                    </a:p>
                  </a:txBody>
                  <a:tcPr anchor="ctr">
                    <a:lnB w="12700" cap="flat" cmpd="sng" algn="ctr">
                      <a:no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lnB w="12700" cap="flat" cmpd="sng" algn="ctr">
                      <a:noFill/>
                      <a:prstDash val="solid"/>
                      <a:round/>
                      <a:headEnd type="none" w="med" len="med"/>
                      <a:tailEnd type="none" w="med" len="med"/>
                    </a:lnB>
                    <a:solidFill>
                      <a:schemeClr val="bg2">
                        <a:lumMod val="75000"/>
                      </a:schemeClr>
                    </a:solidFill>
                  </a:tcPr>
                </a:tc>
                <a:tc>
                  <a:txBody>
                    <a:bodyPr/>
                    <a:lstStyle/>
                    <a:p>
                      <a:pPr algn="ctr"/>
                      <a:r>
                        <a:rPr lang="en-US" sz="1300" b="1" dirty="0"/>
                        <a:t>SCORE</a:t>
                      </a:r>
                    </a:p>
                  </a:txBody>
                  <a:tcPr anchor="ctr">
                    <a:lnB w="12700" cap="flat" cmpd="sng" algn="ctr">
                      <a:noFill/>
                      <a:prstDash val="solid"/>
                      <a:round/>
                      <a:headEnd type="none" w="med" len="med"/>
                      <a:tailEnd type="none" w="med" len="med"/>
                    </a:lnB>
                    <a:solidFill>
                      <a:schemeClr val="accent3">
                        <a:lumMod val="75000"/>
                      </a:schemeClr>
                    </a:solidFill>
                  </a:tcPr>
                </a:tc>
                <a:tc>
                  <a:txBody>
                    <a:bodyPr/>
                    <a:lstStyle/>
                    <a:p>
                      <a:pPr algn="ctr"/>
                      <a:r>
                        <a:rPr lang="en-US" sz="1300" b="1" dirty="0"/>
                        <a:t>TOTAL PROJECT COST</a:t>
                      </a:r>
                    </a:p>
                  </a:txBody>
                  <a:tcPr anchor="ctr">
                    <a:lnB w="12700" cap="flat" cmpd="sng" algn="ctr">
                      <a:noFill/>
                      <a:prstDash val="solid"/>
                      <a:round/>
                      <a:headEnd type="none" w="med" len="med"/>
                      <a:tailEnd type="none" w="med" len="med"/>
                    </a:lnB>
                    <a:solidFill>
                      <a:schemeClr val="accent6">
                        <a:lumMod val="50000"/>
                      </a:schemeClr>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lnB w="12700" cap="flat" cmpd="sng" algn="ctr">
                      <a:noFill/>
                      <a:prstDash val="solid"/>
                      <a:round/>
                      <a:headEnd type="none" w="med" len="med"/>
                      <a:tailEnd type="none" w="med" len="med"/>
                    </a:lnB>
                    <a:solidFill>
                      <a:schemeClr val="accent2">
                        <a:lumMod val="75000"/>
                      </a:schemeClr>
                    </a:solidFill>
                  </a:tcPr>
                </a:tc>
                <a:tc>
                  <a:txBody>
                    <a:bodyPr/>
                    <a:lstStyle/>
                    <a:p>
                      <a:pPr algn="ctr"/>
                      <a:r>
                        <a:rPr lang="en-US" sz="1300" b="1" dirty="0"/>
                        <a:t>RECOMMENDED AMOUNT </a:t>
                      </a:r>
                    </a:p>
                    <a:p>
                      <a:pPr algn="ctr"/>
                      <a:r>
                        <a:rPr lang="en-US" sz="1300" b="1" dirty="0"/>
                        <a:t>(% of Total Project Cost)</a:t>
                      </a:r>
                    </a:p>
                  </a:txBody>
                  <a:tcPr>
                    <a:lnB w="12700" cap="flat" cmpd="sng" algn="ctr">
                      <a:no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58427104"/>
                  </a:ext>
                </a:extLst>
              </a:tr>
              <a:tr h="365760">
                <a:tc>
                  <a:txBody>
                    <a:bodyPr/>
                    <a:lstStyle/>
                    <a:p>
                      <a:pPr algn="ctr" fontAlgn="t"/>
                      <a:r>
                        <a:rPr lang="en-US" sz="1400" b="1" i="0" u="none" strike="noStrike" dirty="0">
                          <a:solidFill>
                            <a:schemeClr val="tx1"/>
                          </a:solidFill>
                          <a:effectLst/>
                          <a:latin typeface="+mn-lt"/>
                        </a:rPr>
                        <a:t>First Bridge Pedestrian/Bicycle Bridge</a:t>
                      </a:r>
                    </a:p>
                  </a:txBody>
                  <a:tcPr marL="4233" marR="4233" marT="4233"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rPr>
                        <a:t>River Action, Inc.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US" sz="1400" b="1" i="0" u="none" strike="noStrike" dirty="0">
                        <a:solidFill>
                          <a:schemeClr val="tx1"/>
                        </a:solidFill>
                        <a:effectLst/>
                        <a:latin typeface="+mn-lt"/>
                      </a:endParaRPr>
                    </a:p>
                    <a:p>
                      <a:pPr algn="ctr" fontAlgn="t"/>
                      <a:r>
                        <a:rPr lang="en-US" sz="1400" b="1" i="0" u="none" strike="noStrike" dirty="0">
                          <a:solidFill>
                            <a:schemeClr val="tx1"/>
                          </a:solidFill>
                          <a:effectLst/>
                          <a:latin typeface="+mn-lt"/>
                        </a:rPr>
                        <a:t>67.67</a:t>
                      </a:r>
                    </a:p>
                  </a:txBody>
                  <a:tcPr marL="4233" marR="4233" marT="423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US" sz="1400" b="1" i="0" u="none" strike="noStrike" dirty="0">
                        <a:solidFill>
                          <a:schemeClr val="tx1"/>
                        </a:solidFill>
                        <a:effectLst/>
                        <a:latin typeface="+mn-lt"/>
                      </a:endParaRPr>
                    </a:p>
                    <a:p>
                      <a:pPr algn="ctr" fontAlgn="t"/>
                      <a:r>
                        <a:rPr lang="en-US" sz="1400" b="1" i="0" u="none" strike="noStrike" dirty="0">
                          <a:solidFill>
                            <a:schemeClr val="tx1"/>
                          </a:solidFill>
                          <a:effectLst/>
                          <a:latin typeface="+mn-lt"/>
                        </a:rPr>
                        <a:t>$2,615,716</a:t>
                      </a:r>
                    </a:p>
                  </a:txBody>
                  <a:tcPr marL="4233" marR="4233" marT="423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US" sz="1400" b="1" i="0" u="none" strike="noStrike" dirty="0">
                        <a:solidFill>
                          <a:schemeClr val="tx1"/>
                        </a:solidFill>
                        <a:effectLst/>
                        <a:latin typeface="+mn-lt"/>
                      </a:endParaRPr>
                    </a:p>
                    <a:p>
                      <a:pPr algn="ctr" fontAlgn="t"/>
                      <a:r>
                        <a:rPr lang="en-US" sz="1400" b="1" i="0" u="none" strike="noStrike" dirty="0">
                          <a:solidFill>
                            <a:schemeClr val="tx1"/>
                          </a:solidFill>
                          <a:effectLst/>
                          <a:latin typeface="+mn-lt"/>
                        </a:rPr>
                        <a:t>$500,000 (19%)</a:t>
                      </a:r>
                    </a:p>
                  </a:txBody>
                  <a:tcPr marL="4233" marR="4233" marT="423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720284"/>
                  </a:ext>
                </a:extLst>
              </a:tr>
              <a:tr h="365760">
                <a:tc>
                  <a:txBody>
                    <a:bodyPr/>
                    <a:lstStyle/>
                    <a:p>
                      <a:pPr algn="ctr" fontAlgn="t"/>
                      <a:endParaRPr lang="en-US" sz="1400" b="1" i="0" u="none" strike="noStrike" dirty="0">
                        <a:solidFill>
                          <a:schemeClr val="tx1"/>
                        </a:solidFill>
                        <a:effectLst/>
                        <a:latin typeface="+mn-lt"/>
                      </a:endParaRPr>
                    </a:p>
                    <a:p>
                      <a:pPr algn="ctr" fontAlgn="t"/>
                      <a:r>
                        <a:rPr lang="en-US" sz="1400" b="1" i="0" u="none" strike="noStrike" dirty="0">
                          <a:solidFill>
                            <a:schemeClr val="tx1"/>
                          </a:solidFill>
                          <a:effectLst/>
                          <a:latin typeface="+mn-lt"/>
                        </a:rPr>
                        <a:t>Gear Avenue Trail Phase II</a:t>
                      </a:r>
                    </a:p>
                  </a:txBody>
                  <a:tcPr marL="4233" marR="4233" marT="4233"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rPr>
                        <a:t>West Burlington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US" sz="1400" b="1" i="0" u="none" strike="noStrike" dirty="0">
                        <a:solidFill>
                          <a:schemeClr val="tx1"/>
                        </a:solidFill>
                        <a:effectLst/>
                        <a:latin typeface="+mn-lt"/>
                      </a:endParaRPr>
                    </a:p>
                    <a:p>
                      <a:pPr algn="ctr" fontAlgn="t"/>
                      <a:r>
                        <a:rPr lang="en-US" sz="1400" b="1" i="0" u="none" strike="noStrike" dirty="0">
                          <a:solidFill>
                            <a:schemeClr val="tx1"/>
                          </a:solidFill>
                          <a:effectLst/>
                          <a:latin typeface="+mn-lt"/>
                        </a:rPr>
                        <a:t>66.50</a:t>
                      </a:r>
                    </a:p>
                  </a:txBody>
                  <a:tcPr marL="4233" marR="4233" marT="423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US" sz="1400" b="1" i="0" u="none" strike="noStrike" dirty="0">
                        <a:solidFill>
                          <a:schemeClr val="tx1"/>
                        </a:solidFill>
                        <a:effectLst/>
                        <a:latin typeface="+mn-lt"/>
                      </a:endParaRPr>
                    </a:p>
                    <a:p>
                      <a:pPr algn="ctr" fontAlgn="t"/>
                      <a:r>
                        <a:rPr lang="en-US" sz="1400" b="1" i="0" u="none" strike="noStrike" dirty="0">
                          <a:solidFill>
                            <a:schemeClr val="tx1"/>
                          </a:solidFill>
                          <a:effectLst/>
                          <a:latin typeface="+mn-lt"/>
                        </a:rPr>
                        <a:t>$890,496</a:t>
                      </a:r>
                    </a:p>
                  </a:txBody>
                  <a:tcPr marL="4233" marR="4233" marT="423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US" sz="1400" b="1" i="0" u="none" strike="noStrike" dirty="0">
                        <a:solidFill>
                          <a:schemeClr val="tx1"/>
                        </a:solidFill>
                        <a:effectLst/>
                        <a:latin typeface="+mn-lt"/>
                      </a:endParaRPr>
                    </a:p>
                    <a:p>
                      <a:pPr algn="ctr" fontAlgn="t"/>
                      <a:r>
                        <a:rPr lang="en-US" sz="1400" b="1" i="0" u="none" strike="noStrike" dirty="0">
                          <a:solidFill>
                            <a:schemeClr val="tx1"/>
                          </a:solidFill>
                          <a:effectLst/>
                          <a:latin typeface="+mn-lt"/>
                        </a:rPr>
                        <a:t>$437,040 (49%)</a:t>
                      </a:r>
                    </a:p>
                  </a:txBody>
                  <a:tcPr marL="4233" marR="4233" marT="423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2168963"/>
                  </a:ext>
                </a:extLst>
              </a:tr>
              <a:tr h="365760">
                <a:tc>
                  <a:txBody>
                    <a:bodyPr/>
                    <a:lstStyle/>
                    <a:p>
                      <a:pPr algn="ctr" fontAlgn="t"/>
                      <a:endParaRPr lang="en-US" sz="1400" b="1" i="0" u="none" strike="noStrike" dirty="0">
                        <a:solidFill>
                          <a:schemeClr val="tx1"/>
                        </a:solidFill>
                        <a:effectLst/>
                        <a:latin typeface="+mn-lt"/>
                      </a:endParaRPr>
                    </a:p>
                    <a:p>
                      <a:pPr algn="ctr" fontAlgn="t"/>
                      <a:r>
                        <a:rPr lang="en-US" sz="1400" b="1" i="0" u="none" strike="noStrike" dirty="0">
                          <a:solidFill>
                            <a:schemeClr val="tx1"/>
                          </a:solidFill>
                          <a:effectLst/>
                          <a:latin typeface="+mn-lt"/>
                        </a:rPr>
                        <a:t>Little Walnut Creek Trail Connector</a:t>
                      </a:r>
                    </a:p>
                  </a:txBody>
                  <a:tcPr marL="4233" marR="4233" marT="4233"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rPr>
                        <a:t>Clive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US" sz="1400" b="1" i="0" u="none" strike="noStrike" dirty="0">
                        <a:solidFill>
                          <a:schemeClr val="tx1"/>
                        </a:solidFill>
                        <a:effectLst/>
                        <a:latin typeface="+mn-lt"/>
                      </a:endParaRPr>
                    </a:p>
                    <a:p>
                      <a:pPr algn="ctr" fontAlgn="t"/>
                      <a:r>
                        <a:rPr lang="en-US" sz="1400" b="1" i="0" u="none" strike="noStrike" dirty="0">
                          <a:solidFill>
                            <a:schemeClr val="tx1"/>
                          </a:solidFill>
                          <a:effectLst/>
                          <a:latin typeface="+mn-lt"/>
                        </a:rPr>
                        <a:t>64.80</a:t>
                      </a:r>
                    </a:p>
                  </a:txBody>
                  <a:tcPr marL="4233" marR="4233" marT="423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US" sz="1400" b="1" i="0" u="none" strike="noStrike" dirty="0">
                        <a:solidFill>
                          <a:schemeClr val="tx1"/>
                        </a:solidFill>
                        <a:effectLst/>
                        <a:latin typeface="+mn-lt"/>
                      </a:endParaRPr>
                    </a:p>
                    <a:p>
                      <a:pPr algn="ctr" fontAlgn="t"/>
                      <a:r>
                        <a:rPr lang="en-US" sz="1400" b="1" i="0" u="none" strike="noStrike" dirty="0">
                          <a:solidFill>
                            <a:schemeClr val="tx1"/>
                          </a:solidFill>
                          <a:effectLst/>
                          <a:latin typeface="+mn-lt"/>
                        </a:rPr>
                        <a:t>$2,500,000</a:t>
                      </a:r>
                    </a:p>
                  </a:txBody>
                  <a:tcPr marL="4233" marR="4233" marT="423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US" sz="1400" b="1" i="0" u="none" strike="noStrike" dirty="0">
                        <a:solidFill>
                          <a:schemeClr val="tx1"/>
                        </a:solidFill>
                        <a:effectLst/>
                        <a:latin typeface="+mn-lt"/>
                      </a:endParaRPr>
                    </a:p>
                    <a:p>
                      <a:pPr algn="ctr" fontAlgn="t"/>
                      <a:r>
                        <a:rPr lang="en-US" sz="1400" b="1" i="0" u="none" strike="noStrike" dirty="0">
                          <a:solidFill>
                            <a:schemeClr val="tx1"/>
                          </a:solidFill>
                          <a:effectLst/>
                          <a:latin typeface="+mn-lt"/>
                        </a:rPr>
                        <a:t>$350,000 (14%)</a:t>
                      </a:r>
                    </a:p>
                  </a:txBody>
                  <a:tcPr marL="4233" marR="4233" marT="423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6560444"/>
                  </a:ext>
                </a:extLst>
              </a:tr>
              <a:tr h="576064">
                <a:tc>
                  <a:txBody>
                    <a:bodyPr/>
                    <a:lstStyle/>
                    <a:p>
                      <a:pPr algn="ctr" fontAlgn="t"/>
                      <a:r>
                        <a:rPr lang="en-US" sz="1400" b="1" i="0" u="none" strike="noStrike">
                          <a:solidFill>
                            <a:schemeClr val="tx1"/>
                          </a:solidFill>
                          <a:effectLst/>
                          <a:latin typeface="+mn-lt"/>
                        </a:rPr>
                        <a:t>Connecting Fort Madison! Phase 4: 48th Street Trail Connector</a:t>
                      </a:r>
                    </a:p>
                  </a:txBody>
                  <a:tcPr marL="4233" marR="4233" marT="4233"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rPr>
                        <a:t>Fort Madison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US" sz="1400" b="1" i="0" u="none" strike="noStrike" dirty="0">
                        <a:solidFill>
                          <a:schemeClr val="tx1"/>
                        </a:solidFill>
                        <a:effectLst/>
                        <a:latin typeface="+mn-lt"/>
                      </a:endParaRPr>
                    </a:p>
                    <a:p>
                      <a:pPr algn="ctr" fontAlgn="t"/>
                      <a:r>
                        <a:rPr lang="en-US" sz="1400" b="1" i="0" u="none" strike="noStrike" dirty="0">
                          <a:solidFill>
                            <a:schemeClr val="tx1"/>
                          </a:solidFill>
                          <a:effectLst/>
                          <a:latin typeface="+mn-lt"/>
                        </a:rPr>
                        <a:t>64.17</a:t>
                      </a:r>
                    </a:p>
                  </a:txBody>
                  <a:tcPr marL="4233" marR="4233" marT="423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US" sz="1400" b="1" i="0" u="none" strike="noStrike" dirty="0">
                        <a:solidFill>
                          <a:schemeClr val="tx1"/>
                        </a:solidFill>
                        <a:effectLst/>
                        <a:latin typeface="+mn-lt"/>
                      </a:endParaRPr>
                    </a:p>
                    <a:p>
                      <a:pPr algn="ctr" fontAlgn="t"/>
                      <a:r>
                        <a:rPr lang="en-US" sz="1400" b="1" i="0" u="none" strike="noStrike" dirty="0">
                          <a:solidFill>
                            <a:schemeClr val="tx1"/>
                          </a:solidFill>
                          <a:effectLst/>
                          <a:latin typeface="+mn-lt"/>
                        </a:rPr>
                        <a:t>$625,477</a:t>
                      </a:r>
                    </a:p>
                  </a:txBody>
                  <a:tcPr marL="4233" marR="4233" marT="423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US" sz="1400" b="1" i="0" u="none" strike="noStrike" dirty="0">
                        <a:solidFill>
                          <a:schemeClr val="tx1"/>
                        </a:solidFill>
                        <a:effectLst/>
                        <a:latin typeface="+mn-lt"/>
                      </a:endParaRPr>
                    </a:p>
                    <a:p>
                      <a:pPr algn="ctr" fontAlgn="t"/>
                      <a:r>
                        <a:rPr lang="en-US" sz="1400" b="1" i="0" u="none" strike="noStrike" dirty="0">
                          <a:solidFill>
                            <a:schemeClr val="tx1"/>
                          </a:solidFill>
                          <a:effectLst/>
                          <a:latin typeface="+mn-lt"/>
                        </a:rPr>
                        <a:t>$420,000 (67%)</a:t>
                      </a:r>
                    </a:p>
                  </a:txBody>
                  <a:tcPr marL="4233" marR="4233" marT="423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880548"/>
                  </a:ext>
                </a:extLst>
              </a:tr>
              <a:tr h="504056">
                <a:tc>
                  <a:txBody>
                    <a:bodyPr/>
                    <a:lstStyle/>
                    <a:p>
                      <a:pPr algn="ctr" fontAlgn="t"/>
                      <a:endParaRPr lang="en-US" sz="1400" b="1" i="0" u="none" strike="noStrike" dirty="0">
                        <a:solidFill>
                          <a:schemeClr val="tx1"/>
                        </a:solidFill>
                        <a:effectLst/>
                        <a:latin typeface="+mn-lt"/>
                      </a:endParaRPr>
                    </a:p>
                    <a:p>
                      <a:pPr algn="ctr" fontAlgn="t"/>
                      <a:r>
                        <a:rPr lang="en-US" sz="1400" b="1" i="0" u="none" strike="noStrike" dirty="0">
                          <a:solidFill>
                            <a:schemeClr val="tx1"/>
                          </a:solidFill>
                          <a:effectLst/>
                          <a:latin typeface="+mn-lt"/>
                        </a:rPr>
                        <a:t>Mississippi River Trail Phase 1</a:t>
                      </a:r>
                    </a:p>
                  </a:txBody>
                  <a:tcPr marL="4233" marR="4233" marT="4233"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rPr>
                        <a:t>Princeton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US" sz="1400" b="1" i="0" u="none" strike="noStrike" dirty="0">
                        <a:solidFill>
                          <a:schemeClr val="tx1"/>
                        </a:solidFill>
                        <a:effectLst/>
                        <a:latin typeface="+mn-lt"/>
                      </a:endParaRPr>
                    </a:p>
                    <a:p>
                      <a:pPr algn="ctr" fontAlgn="t"/>
                      <a:r>
                        <a:rPr lang="en-US" sz="1400" b="1" i="0" u="none" strike="noStrike" dirty="0">
                          <a:solidFill>
                            <a:schemeClr val="tx1"/>
                          </a:solidFill>
                          <a:effectLst/>
                          <a:latin typeface="+mn-lt"/>
                        </a:rPr>
                        <a:t>61.67</a:t>
                      </a:r>
                    </a:p>
                  </a:txBody>
                  <a:tcPr marL="4233" marR="4233" marT="423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US" sz="1400" b="1" i="0" u="none" strike="noStrike" dirty="0">
                        <a:solidFill>
                          <a:schemeClr val="tx1"/>
                        </a:solidFill>
                        <a:effectLst/>
                        <a:latin typeface="+mn-lt"/>
                      </a:endParaRPr>
                    </a:p>
                    <a:p>
                      <a:pPr algn="ctr" fontAlgn="t"/>
                      <a:r>
                        <a:rPr lang="en-US" sz="1400" b="1" i="0" u="none" strike="noStrike" dirty="0">
                          <a:solidFill>
                            <a:schemeClr val="tx1"/>
                          </a:solidFill>
                          <a:effectLst/>
                          <a:latin typeface="+mn-lt"/>
                        </a:rPr>
                        <a:t>$712,000</a:t>
                      </a:r>
                    </a:p>
                  </a:txBody>
                  <a:tcPr marL="4233" marR="4233" marT="423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US" sz="1400" b="1" i="0" u="none" strike="noStrike" dirty="0">
                        <a:solidFill>
                          <a:schemeClr val="tx1"/>
                        </a:solidFill>
                        <a:effectLst/>
                        <a:latin typeface="+mn-lt"/>
                      </a:endParaRPr>
                    </a:p>
                    <a:p>
                      <a:pPr algn="ctr" fontAlgn="t"/>
                      <a:r>
                        <a:rPr lang="en-US" sz="1400" b="1" i="0" u="none" strike="noStrike" dirty="0">
                          <a:solidFill>
                            <a:schemeClr val="tx1"/>
                          </a:solidFill>
                          <a:effectLst/>
                          <a:latin typeface="+mn-lt"/>
                        </a:rPr>
                        <a:t>$569,600 (80%)</a:t>
                      </a:r>
                    </a:p>
                  </a:txBody>
                  <a:tcPr marL="4233" marR="4233" marT="423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7540683"/>
                  </a:ext>
                </a:extLst>
              </a:tr>
            </a:tbl>
          </a:graphicData>
        </a:graphic>
      </p:graphicFrame>
      <p:sp>
        <p:nvSpPr>
          <p:cNvPr id="3" name="TextBox 2">
            <a:hlinkClick r:id="rId3" action="ppaction://hlinksldjump"/>
            <a:extLst>
              <a:ext uri="{FF2B5EF4-FFF2-40B4-BE49-F238E27FC236}">
                <a16:creationId xmlns:a16="http://schemas.microsoft.com/office/drawing/2014/main" id="{819131DD-FD17-4F64-9439-4DE349A696EC}"/>
              </a:ext>
            </a:extLst>
          </p:cNvPr>
          <p:cNvSpPr txBox="1"/>
          <p:nvPr/>
        </p:nvSpPr>
        <p:spPr>
          <a:xfrm>
            <a:off x="188495" y="6381328"/>
            <a:ext cx="5544616" cy="276999"/>
          </a:xfrm>
          <a:prstGeom prst="rect">
            <a:avLst/>
          </a:prstGeom>
          <a:noFill/>
        </p:spPr>
        <p:txBody>
          <a:bodyPr wrap="square" rtlCol="0">
            <a:spAutoFit/>
          </a:bodyPr>
          <a:lstStyle/>
          <a:p>
            <a:r>
              <a:rPr lang="en-US" sz="1200" b="1" dirty="0">
                <a:hlinkClick r:id="rId3" action="ppaction://hlinksldjump"/>
              </a:rPr>
              <a:t>Return to List of Applications Recommended</a:t>
            </a:r>
            <a:endParaRPr lang="en-US" sz="1200" b="1" dirty="0"/>
          </a:p>
        </p:txBody>
      </p:sp>
    </p:spTree>
    <p:extLst>
      <p:ext uri="{BB962C8B-B14F-4D97-AF65-F5344CB8AC3E}">
        <p14:creationId xmlns:p14="http://schemas.microsoft.com/office/powerpoint/2010/main" val="2177759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prstGeom prst="rect">
            <a:avLst/>
          </a:prstGeom>
        </p:spPr>
        <p:txBody>
          <a:bodyPr>
            <a:noAutofit/>
          </a:bodyPr>
          <a:lstStyle/>
          <a:p>
            <a:r>
              <a:rPr lang="en-US" b="1" dirty="0">
                <a:solidFill>
                  <a:schemeClr val="tx2"/>
                </a:solidFill>
              </a:rPr>
              <a:t>List of Applications </a:t>
            </a:r>
            <a:br>
              <a:rPr lang="en-US" b="1" dirty="0">
                <a:solidFill>
                  <a:schemeClr val="tx2"/>
                </a:solidFill>
              </a:rPr>
            </a:br>
            <a:r>
              <a:rPr lang="en-US" dirty="0"/>
              <a:t>Not </a:t>
            </a:r>
            <a:r>
              <a:rPr lang="en-US" b="1" dirty="0">
                <a:solidFill>
                  <a:schemeClr val="tx2"/>
                </a:solidFill>
              </a:rPr>
              <a:t>Recommended for Award</a:t>
            </a:r>
          </a:p>
        </p:txBody>
      </p:sp>
      <p:graphicFrame>
        <p:nvGraphicFramePr>
          <p:cNvPr id="2" name="Table 1">
            <a:extLst>
              <a:ext uri="{FF2B5EF4-FFF2-40B4-BE49-F238E27FC236}">
                <a16:creationId xmlns:a16="http://schemas.microsoft.com/office/drawing/2014/main" id="{D9E927E1-7EB0-4A23-BB04-69006FC59A1E}"/>
              </a:ext>
            </a:extLst>
          </p:cNvPr>
          <p:cNvGraphicFramePr>
            <a:graphicFrameLocks noGrp="1"/>
          </p:cNvGraphicFramePr>
          <p:nvPr>
            <p:extLst>
              <p:ext uri="{D42A27DB-BD31-4B8C-83A1-F6EECF244321}">
                <p14:modId xmlns:p14="http://schemas.microsoft.com/office/powerpoint/2010/main" val="217933768"/>
              </p:ext>
            </p:extLst>
          </p:nvPr>
        </p:nvGraphicFramePr>
        <p:xfrm>
          <a:off x="177696" y="1916832"/>
          <a:ext cx="8788608" cy="3550316"/>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3387879057"/>
                    </a:ext>
                  </a:extLst>
                </a:gridCol>
                <a:gridCol w="1800200">
                  <a:extLst>
                    <a:ext uri="{9D8B030D-6E8A-4147-A177-3AD203B41FA5}">
                      <a16:colId xmlns:a16="http://schemas.microsoft.com/office/drawing/2014/main" val="1861506818"/>
                    </a:ext>
                  </a:extLst>
                </a:gridCol>
                <a:gridCol w="720080">
                  <a:extLst>
                    <a:ext uri="{9D8B030D-6E8A-4147-A177-3AD203B41FA5}">
                      <a16:colId xmlns:a16="http://schemas.microsoft.com/office/drawing/2014/main" val="3420930524"/>
                    </a:ext>
                  </a:extLst>
                </a:gridCol>
                <a:gridCol w="1368152">
                  <a:extLst>
                    <a:ext uri="{9D8B030D-6E8A-4147-A177-3AD203B41FA5}">
                      <a16:colId xmlns:a16="http://schemas.microsoft.com/office/drawing/2014/main" val="467904483"/>
                    </a:ext>
                  </a:extLst>
                </a:gridCol>
                <a:gridCol w="1224136">
                  <a:extLst>
                    <a:ext uri="{9D8B030D-6E8A-4147-A177-3AD203B41FA5}">
                      <a16:colId xmlns:a16="http://schemas.microsoft.com/office/drawing/2014/main" val="3284072429"/>
                    </a:ext>
                  </a:extLst>
                </a:gridCol>
                <a:gridCol w="1513984">
                  <a:extLst>
                    <a:ext uri="{9D8B030D-6E8A-4147-A177-3AD203B41FA5}">
                      <a16:colId xmlns:a16="http://schemas.microsoft.com/office/drawing/2014/main" val="1639893002"/>
                    </a:ext>
                  </a:extLst>
                </a:gridCol>
              </a:tblGrid>
              <a:tr h="954106">
                <a:tc>
                  <a:txBody>
                    <a:bodyPr/>
                    <a:lstStyle/>
                    <a:p>
                      <a:pPr algn="ctr"/>
                      <a:r>
                        <a:rPr lang="en-US" sz="1300" b="1" dirty="0"/>
                        <a:t>PROJECT NAME</a:t>
                      </a:r>
                    </a:p>
                  </a:txBody>
                  <a:tcPr anchor="ctr">
                    <a:lnB w="12700" cap="flat" cmpd="sng" algn="ctr">
                      <a:no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lnB w="12700" cap="flat" cmpd="sng" algn="ctr">
                      <a:noFill/>
                      <a:prstDash val="solid"/>
                      <a:round/>
                      <a:headEnd type="none" w="med" len="med"/>
                      <a:tailEnd type="none" w="med" len="med"/>
                    </a:lnB>
                    <a:solidFill>
                      <a:schemeClr val="bg2">
                        <a:lumMod val="75000"/>
                      </a:schemeClr>
                    </a:solidFill>
                  </a:tcPr>
                </a:tc>
                <a:tc>
                  <a:txBody>
                    <a:bodyPr/>
                    <a:lstStyle/>
                    <a:p>
                      <a:pPr algn="ctr"/>
                      <a:r>
                        <a:rPr lang="en-US" sz="1300" b="1" dirty="0"/>
                        <a:t>SCORE</a:t>
                      </a:r>
                    </a:p>
                  </a:txBody>
                  <a:tcPr anchor="ctr">
                    <a:lnB w="12700" cap="flat" cmpd="sng" algn="ctr">
                      <a:noFill/>
                      <a:prstDash val="solid"/>
                      <a:round/>
                      <a:headEnd type="none" w="med" len="med"/>
                      <a:tailEnd type="none" w="med" len="med"/>
                    </a:lnB>
                    <a:solidFill>
                      <a:schemeClr val="accent3">
                        <a:lumMod val="75000"/>
                      </a:schemeClr>
                    </a:solidFill>
                  </a:tcPr>
                </a:tc>
                <a:tc>
                  <a:txBody>
                    <a:bodyPr/>
                    <a:lstStyle/>
                    <a:p>
                      <a:pPr algn="ctr"/>
                      <a:r>
                        <a:rPr lang="en-US" sz="1300" b="1" dirty="0"/>
                        <a:t>TOTAL PROJECT COST</a:t>
                      </a:r>
                    </a:p>
                  </a:txBody>
                  <a:tcPr anchor="ctr">
                    <a:lnB w="12700" cap="flat" cmpd="sng" algn="ctr">
                      <a:noFill/>
                      <a:prstDash val="solid"/>
                      <a:round/>
                      <a:headEnd type="none" w="med" len="med"/>
                      <a:tailEnd type="none" w="med" len="med"/>
                    </a:lnB>
                    <a:solidFill>
                      <a:schemeClr val="accent6">
                        <a:lumMod val="50000"/>
                      </a:schemeClr>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lnB w="12700" cap="flat" cmpd="sng" algn="ctr">
                      <a:noFill/>
                      <a:prstDash val="solid"/>
                      <a:round/>
                      <a:headEnd type="none" w="med" len="med"/>
                      <a:tailEnd type="none" w="med" len="med"/>
                    </a:lnB>
                    <a:solidFill>
                      <a:schemeClr val="accent2">
                        <a:lumMod val="75000"/>
                      </a:schemeClr>
                    </a:solidFill>
                  </a:tcPr>
                </a:tc>
                <a:tc>
                  <a:txBody>
                    <a:bodyPr/>
                    <a:lstStyle/>
                    <a:p>
                      <a:pPr algn="ctr"/>
                      <a:r>
                        <a:rPr lang="en-US" sz="1300" b="1" dirty="0"/>
                        <a:t>RECOMMENDED AMOUNT </a:t>
                      </a:r>
                    </a:p>
                    <a:p>
                      <a:pPr algn="ctr"/>
                      <a:r>
                        <a:rPr lang="en-US" sz="1300" b="1" dirty="0"/>
                        <a:t>(% of Total Project Cost)</a:t>
                      </a:r>
                    </a:p>
                  </a:txBody>
                  <a:tcPr>
                    <a:lnB w="12700" cap="flat" cmpd="sng" algn="ctr">
                      <a:no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58427104"/>
                  </a:ext>
                </a:extLst>
              </a:tr>
              <a:tr h="558062">
                <a:tc>
                  <a:txBody>
                    <a:bodyPr/>
                    <a:lstStyle/>
                    <a:p>
                      <a:pPr algn="ctr" fontAlgn="t"/>
                      <a:endParaRPr lang="en-US" sz="1400" b="1" i="0" u="none" strike="noStrike" dirty="0">
                        <a:solidFill>
                          <a:schemeClr val="tx1"/>
                        </a:solidFill>
                        <a:effectLst/>
                        <a:latin typeface="+mn-lt"/>
                      </a:endParaRPr>
                    </a:p>
                    <a:p>
                      <a:pPr algn="ctr" fontAlgn="t"/>
                      <a:r>
                        <a:rPr lang="en-US" sz="1400" b="1" i="0" u="none" strike="noStrike" dirty="0">
                          <a:solidFill>
                            <a:schemeClr val="tx1"/>
                          </a:solidFill>
                          <a:effectLst/>
                          <a:latin typeface="+mn-lt"/>
                        </a:rPr>
                        <a:t>Sioux Center Trail Extension </a:t>
                      </a:r>
                    </a:p>
                  </a:txBody>
                  <a:tcPr marL="4233" marR="4233" marT="4233"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rPr>
                        <a:t>Sioux Center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US" sz="1400" b="1" i="0" u="none" strike="noStrike" dirty="0">
                        <a:solidFill>
                          <a:schemeClr val="tx1"/>
                        </a:solidFill>
                        <a:effectLst/>
                        <a:latin typeface="+mn-lt"/>
                      </a:endParaRPr>
                    </a:p>
                    <a:p>
                      <a:pPr algn="ctr" fontAlgn="t"/>
                      <a:r>
                        <a:rPr lang="en-US" sz="1400" b="1" i="0" u="none" strike="noStrike" dirty="0">
                          <a:solidFill>
                            <a:schemeClr val="tx1"/>
                          </a:solidFill>
                          <a:effectLst/>
                          <a:latin typeface="+mn-lt"/>
                        </a:rPr>
                        <a:t>58.70</a:t>
                      </a:r>
                    </a:p>
                  </a:txBody>
                  <a:tcPr marL="4233" marR="4233" marT="423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US" sz="1400" b="1" i="0" u="none" strike="noStrike" dirty="0">
                        <a:solidFill>
                          <a:schemeClr val="tx1"/>
                        </a:solidFill>
                        <a:effectLst/>
                        <a:latin typeface="+mn-lt"/>
                      </a:endParaRPr>
                    </a:p>
                    <a:p>
                      <a:pPr algn="ctr" fontAlgn="t"/>
                      <a:r>
                        <a:rPr lang="en-US" sz="1400" b="1" i="0" u="none" strike="noStrike" dirty="0">
                          <a:solidFill>
                            <a:schemeClr val="tx1"/>
                          </a:solidFill>
                          <a:effectLst/>
                          <a:latin typeface="+mn-lt"/>
                        </a:rPr>
                        <a:t>$872,146</a:t>
                      </a:r>
                    </a:p>
                  </a:txBody>
                  <a:tcPr marL="4233" marR="4233" marT="423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US" sz="1400" b="1" i="0" u="none" strike="noStrike" dirty="0">
                        <a:solidFill>
                          <a:schemeClr val="tx1"/>
                        </a:solidFill>
                        <a:effectLst/>
                        <a:latin typeface="+mn-lt"/>
                      </a:endParaRPr>
                    </a:p>
                    <a:p>
                      <a:pPr algn="ctr" fontAlgn="t"/>
                      <a:r>
                        <a:rPr lang="en-US" sz="1400" b="1" i="0" u="none" strike="noStrike" dirty="0">
                          <a:solidFill>
                            <a:schemeClr val="tx1"/>
                          </a:solidFill>
                          <a:effectLst/>
                          <a:latin typeface="+mn-lt"/>
                        </a:rPr>
                        <a:t>$687,146 (79%)</a:t>
                      </a:r>
                    </a:p>
                  </a:txBody>
                  <a:tcPr marL="4233" marR="4233" marT="423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6990325"/>
                  </a:ext>
                </a:extLst>
              </a:tr>
              <a:tr h="558062">
                <a:tc>
                  <a:txBody>
                    <a:bodyPr/>
                    <a:lstStyle/>
                    <a:p>
                      <a:pPr algn="ctr" fontAlgn="t"/>
                      <a:r>
                        <a:rPr lang="en-US" sz="1400" b="1" i="0" u="none" strike="noStrike">
                          <a:solidFill>
                            <a:schemeClr val="tx1"/>
                          </a:solidFill>
                          <a:effectLst/>
                          <a:latin typeface="+mn-lt"/>
                        </a:rPr>
                        <a:t>Oelwein Municipal Urban Trail Segment 2 and 4</a:t>
                      </a:r>
                    </a:p>
                  </a:txBody>
                  <a:tcPr marL="4233" marR="4233" marT="4233"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rPr>
                        <a:t>Oelwein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rPr>
                        <a:t>58.70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rPr>
                        <a:t>$1,544,618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rPr>
                        <a:t>$1,235,694</a:t>
                      </a:r>
                    </a:p>
                    <a:p>
                      <a:pPr algn="ctr"/>
                      <a:r>
                        <a:rPr lang="en-US" sz="1400" b="1" dirty="0">
                          <a:solidFill>
                            <a:schemeClr val="tx1"/>
                          </a:solidFill>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5400009"/>
                  </a:ext>
                </a:extLst>
              </a:tr>
              <a:tr h="558062">
                <a:tc>
                  <a:txBody>
                    <a:bodyPr/>
                    <a:lstStyle/>
                    <a:p>
                      <a:pPr algn="ctr" fontAlgn="t"/>
                      <a:r>
                        <a:rPr lang="en-US" sz="1400" b="1" i="0" u="none" strike="noStrike">
                          <a:solidFill>
                            <a:schemeClr val="tx1"/>
                          </a:solidFill>
                          <a:effectLst/>
                          <a:latin typeface="+mn-lt"/>
                        </a:rPr>
                        <a:t>Guttenberg Community Trail: Haydn Street to Dekalb Street</a:t>
                      </a:r>
                    </a:p>
                  </a:txBody>
                  <a:tcPr marL="4233" marR="4233" marT="4233"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rPr>
                        <a:t>Guttenberg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1"/>
                        </a:solidFill>
                      </a:endParaRPr>
                    </a:p>
                    <a:p>
                      <a:pPr algn="ctr"/>
                      <a:r>
                        <a:rPr lang="en-US" sz="1400" b="1" dirty="0">
                          <a:solidFill>
                            <a:schemeClr val="tx1"/>
                          </a:solidFill>
                        </a:rPr>
                        <a:t>55.00</a:t>
                      </a:r>
                    </a:p>
                    <a:p>
                      <a:pPr algn="ct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1"/>
                        </a:solidFill>
                      </a:endParaRPr>
                    </a:p>
                    <a:p>
                      <a:pPr algn="ctr"/>
                      <a:r>
                        <a:rPr lang="en-US" sz="1400" b="1" dirty="0">
                          <a:solidFill>
                            <a:schemeClr val="tx1"/>
                          </a:solidFill>
                        </a:rPr>
                        <a:t>$994,000</a:t>
                      </a:r>
                    </a:p>
                    <a:p>
                      <a:pPr algn="ct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rPr>
                        <a:t>$795,200</a:t>
                      </a:r>
                    </a:p>
                    <a:p>
                      <a:pPr algn="ctr"/>
                      <a:r>
                        <a:rPr lang="en-US" sz="1400" b="1" dirty="0">
                          <a:solidFill>
                            <a:schemeClr val="tx1"/>
                          </a:solidFill>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5182093"/>
                  </a:ext>
                </a:extLst>
              </a:tr>
              <a:tr h="576064">
                <a:tc>
                  <a:txBody>
                    <a:bodyPr/>
                    <a:lstStyle/>
                    <a:p>
                      <a:pPr algn="ctr" fontAlgn="t"/>
                      <a:r>
                        <a:rPr lang="en-US" sz="1400" b="1" i="0" u="none" strike="noStrike" dirty="0">
                          <a:solidFill>
                            <a:schemeClr val="tx1"/>
                          </a:solidFill>
                          <a:effectLst/>
                          <a:latin typeface="+mn-lt"/>
                        </a:rPr>
                        <a:t>Rolling Prairie Trail: Bridge Replacement</a:t>
                      </a:r>
                    </a:p>
                  </a:txBody>
                  <a:tcPr marL="4233" marR="4233" marT="4233"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rPr>
                        <a:t>Waverly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rPr>
                        <a:t>50.17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rPr>
                        <a:t>$410,500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rPr>
                        <a:t>$328,400</a:t>
                      </a:r>
                    </a:p>
                    <a:p>
                      <a:pPr algn="ctr"/>
                      <a:r>
                        <a:rPr lang="en-US" sz="1400" b="1" dirty="0">
                          <a:solidFill>
                            <a:schemeClr val="tx1"/>
                          </a:solidFill>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720284"/>
                  </a:ext>
                </a:extLst>
              </a:tr>
            </a:tbl>
          </a:graphicData>
        </a:graphic>
      </p:graphicFrame>
      <p:sp>
        <p:nvSpPr>
          <p:cNvPr id="3" name="TextBox 2">
            <a:hlinkClick r:id="rId3" action="ppaction://hlinksldjump"/>
            <a:extLst>
              <a:ext uri="{FF2B5EF4-FFF2-40B4-BE49-F238E27FC236}">
                <a16:creationId xmlns:a16="http://schemas.microsoft.com/office/drawing/2014/main" id="{819131DD-FD17-4F64-9439-4DE349A696EC}"/>
              </a:ext>
            </a:extLst>
          </p:cNvPr>
          <p:cNvSpPr txBox="1"/>
          <p:nvPr/>
        </p:nvSpPr>
        <p:spPr>
          <a:xfrm>
            <a:off x="107504" y="6453336"/>
            <a:ext cx="5544616" cy="276999"/>
          </a:xfrm>
          <a:prstGeom prst="rect">
            <a:avLst/>
          </a:prstGeom>
          <a:noFill/>
        </p:spPr>
        <p:txBody>
          <a:bodyPr wrap="square" rtlCol="0">
            <a:spAutoFit/>
          </a:bodyPr>
          <a:lstStyle/>
          <a:p>
            <a:r>
              <a:rPr lang="en-US" sz="1200" b="1" dirty="0">
                <a:hlinkClick r:id="rId3" action="ppaction://hlinksldjump"/>
              </a:rPr>
              <a:t>Return to List of Applications Recommended</a:t>
            </a:r>
            <a:endParaRPr lang="en-US" sz="1200" b="1" dirty="0"/>
          </a:p>
        </p:txBody>
      </p:sp>
    </p:spTree>
    <p:extLst>
      <p:ext uri="{BB962C8B-B14F-4D97-AF65-F5344CB8AC3E}">
        <p14:creationId xmlns:p14="http://schemas.microsoft.com/office/powerpoint/2010/main" val="3107222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00808"/>
            <a:ext cx="7776864" cy="4896544"/>
          </a:xfrm>
          <a:prstGeom prst="rect">
            <a:avLst/>
          </a:prstGeom>
        </p:spPr>
        <p:txBody>
          <a:bodyPr vert="horz" lIns="91440" tIns="45720" rIns="91440" bIns="45720" rtlCol="0">
            <a:noAutofit/>
          </a:bodyPr>
          <a:lstStyle/>
          <a:p>
            <a:pPr lvl="0">
              <a:spcAft>
                <a:spcPts val="1200"/>
              </a:spcAft>
            </a:pPr>
            <a:r>
              <a:rPr lang="en-US" sz="2200" dirty="0"/>
              <a:t>Federal program created in 1991</a:t>
            </a:r>
          </a:p>
          <a:p>
            <a:pPr lvl="0">
              <a:spcAft>
                <a:spcPts val="1200"/>
              </a:spcAft>
            </a:pPr>
            <a:r>
              <a:rPr lang="en-US" sz="2200" dirty="0"/>
              <a:t>Available to federal, state, and local government agencies.  Private individuals and organizations may apply with a government co-sponsor.</a:t>
            </a:r>
          </a:p>
          <a:p>
            <a:pPr lvl="0"/>
            <a:r>
              <a:rPr lang="en-US" sz="2200" dirty="0"/>
              <a:t>Purpose is to develop and maintain recreational trails and trail related facilities for both motorized and non-motorized trail users.</a:t>
            </a:r>
          </a:p>
          <a:p>
            <a:pPr lvl="0"/>
            <a:r>
              <a:rPr lang="en-US" sz="2200" dirty="0"/>
              <a:t>Eligible projects include:</a:t>
            </a:r>
          </a:p>
          <a:p>
            <a:pPr lvl="1"/>
            <a:r>
              <a:rPr lang="en-US" sz="2000" dirty="0"/>
              <a:t>Maintenance and restoration of existing trails, development of trailside and trailhead facilities, purchase of trail construction and maintenance equipment, construction of new trails, and acquisition of land for trails.</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699519"/>
            <a:ext cx="7886700" cy="936104"/>
          </a:xfrm>
        </p:spPr>
        <p:txBody>
          <a:bodyPr>
            <a:noAutofit/>
          </a:bodyPr>
          <a:lstStyle/>
          <a:p>
            <a:r>
              <a:rPr lang="en-US" sz="3400" b="1" dirty="0">
                <a:solidFill>
                  <a:schemeClr val="tx2"/>
                </a:solidFill>
              </a:rPr>
              <a:t>Federal Recreational Trail Program</a:t>
            </a:r>
          </a:p>
        </p:txBody>
      </p:sp>
    </p:spTree>
    <p:extLst>
      <p:ext uri="{BB962C8B-B14F-4D97-AF65-F5344CB8AC3E}">
        <p14:creationId xmlns:p14="http://schemas.microsoft.com/office/powerpoint/2010/main" val="1626982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00808"/>
            <a:ext cx="7776864" cy="4896544"/>
          </a:xfrm>
          <a:prstGeom prst="rect">
            <a:avLst/>
          </a:prstGeom>
        </p:spPr>
        <p:txBody>
          <a:bodyPr vert="horz" lIns="91440" tIns="45720" rIns="91440" bIns="45720" rtlCol="0">
            <a:normAutofit fontScale="55000" lnSpcReduction="20000"/>
          </a:bodyPr>
          <a:lstStyle/>
          <a:p>
            <a:pPr lvl="0">
              <a:spcAft>
                <a:spcPts val="1200"/>
              </a:spcAft>
            </a:pPr>
            <a:r>
              <a:rPr lang="en-US" sz="2600" b="1" dirty="0"/>
              <a:t>Degree to which motorized and non-motorized trail use are accommodated. (10 points)</a:t>
            </a:r>
          </a:p>
          <a:p>
            <a:pPr lvl="0">
              <a:spcAft>
                <a:spcPts val="1200"/>
              </a:spcAft>
            </a:pPr>
            <a:r>
              <a:rPr lang="en-US" sz="2600" b="1" dirty="0"/>
              <a:t>Greatest number of compatible multi-purpose uses. (10 points)</a:t>
            </a:r>
          </a:p>
          <a:p>
            <a:pPr lvl="0">
              <a:spcAft>
                <a:spcPts val="1200"/>
              </a:spcAft>
            </a:pPr>
            <a:r>
              <a:rPr lang="en-US" dirty="0"/>
              <a:t>Access and use for persons with disabilities, older citizens, economically challenged and other special populations or groups.  (10 points)</a:t>
            </a:r>
          </a:p>
          <a:p>
            <a:pPr lvl="0">
              <a:spcAft>
                <a:spcPts val="1200"/>
              </a:spcAft>
            </a:pPr>
            <a:r>
              <a:rPr lang="en-US" sz="2600" b="1" dirty="0"/>
              <a:t>Provides development of trail linkages. (10 points)</a:t>
            </a:r>
          </a:p>
          <a:p>
            <a:pPr lvl="0">
              <a:spcAft>
                <a:spcPts val="1200"/>
              </a:spcAft>
            </a:pPr>
            <a:r>
              <a:rPr lang="en-US" dirty="0"/>
              <a:t>Opportunities for new partnerships between trail users and private interests. (10 points)</a:t>
            </a:r>
          </a:p>
          <a:p>
            <a:pPr lvl="0">
              <a:spcAft>
                <a:spcPts val="1200"/>
              </a:spcAft>
            </a:pPr>
            <a:r>
              <a:rPr lang="en-US" sz="2600" b="1" dirty="0"/>
              <a:t>Identified in or furthers a specific goal of a state, regional, or local plan. (10 points)</a:t>
            </a:r>
          </a:p>
          <a:p>
            <a:pPr lvl="0">
              <a:spcAft>
                <a:spcPts val="1200"/>
              </a:spcAft>
            </a:pPr>
            <a:r>
              <a:rPr lang="en-US" sz="2600" b="1" dirty="0"/>
              <a:t>Leverages greater public or private investments. (10 points)</a:t>
            </a:r>
          </a:p>
          <a:p>
            <a:pPr lvl="0">
              <a:spcAft>
                <a:spcPts val="1200"/>
              </a:spcAft>
            </a:pPr>
            <a:r>
              <a:rPr lang="en-US" dirty="0"/>
              <a:t>Citizen involvement in the project’s conception and implementation (10 points)</a:t>
            </a:r>
          </a:p>
          <a:p>
            <a:pPr lvl="0">
              <a:spcAft>
                <a:spcPts val="1200"/>
              </a:spcAft>
            </a:pPr>
            <a:r>
              <a:rPr lang="en-US" sz="2600" b="1" dirty="0"/>
              <a:t>Degree to which project ties in to </a:t>
            </a:r>
            <a:r>
              <a:rPr lang="en-US" dirty="0"/>
              <a:t>other trails. (10 points)</a:t>
            </a:r>
          </a:p>
          <a:p>
            <a:pPr lvl="0">
              <a:spcAft>
                <a:spcPts val="1200"/>
              </a:spcAft>
            </a:pPr>
            <a:r>
              <a:rPr lang="en-US" sz="2600" b="1" dirty="0"/>
              <a:t>Public/private partnerships to continue operation </a:t>
            </a:r>
            <a:r>
              <a:rPr lang="en-US" dirty="0"/>
              <a:t>and maintenance. (15 points)</a:t>
            </a:r>
          </a:p>
          <a:p>
            <a:pPr lvl="0">
              <a:spcAft>
                <a:spcPts val="1200"/>
              </a:spcAft>
            </a:pPr>
            <a:r>
              <a:rPr lang="en-US" dirty="0"/>
              <a:t>T</a:t>
            </a:r>
            <a:r>
              <a:rPr lang="en-US" sz="2600" b="1" dirty="0"/>
              <a:t>rails with national designation or resulting in the cleanup of an area. (10 points)</a:t>
            </a:r>
          </a:p>
        </p:txBody>
      </p:sp>
      <p:sp>
        <p:nvSpPr>
          <p:cNvPr id="5" name="Title 10">
            <a:extLst>
              <a:ext uri="{FF2B5EF4-FFF2-40B4-BE49-F238E27FC236}">
                <a16:creationId xmlns:a16="http://schemas.microsoft.com/office/drawing/2014/main" id="{8F42A082-033A-4C0F-986F-7776BA315ECE}"/>
              </a:ext>
            </a:extLst>
          </p:cNvPr>
          <p:cNvSpPr txBox="1">
            <a:spLocks/>
          </p:cNvSpPr>
          <p:nvPr/>
        </p:nvSpPr>
        <p:spPr>
          <a:xfrm>
            <a:off x="628650" y="699519"/>
            <a:ext cx="7886700"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400" b="1" kern="1200">
                <a:solidFill>
                  <a:schemeClr val="tx2"/>
                </a:solidFill>
                <a:latin typeface="PT Sans" panose="020B0503020203020204" pitchFamily="34" charset="0"/>
                <a:ea typeface="+mj-ea"/>
                <a:cs typeface="+mj-cs"/>
              </a:defRPr>
            </a:lvl1pPr>
          </a:lstStyle>
          <a:p>
            <a:r>
              <a:rPr lang="en-US" dirty="0"/>
              <a:t>Project Evaluation Criteria</a:t>
            </a:r>
          </a:p>
        </p:txBody>
      </p:sp>
    </p:spTree>
    <p:extLst>
      <p:ext uri="{BB962C8B-B14F-4D97-AF65-F5344CB8AC3E}">
        <p14:creationId xmlns:p14="http://schemas.microsoft.com/office/powerpoint/2010/main" val="428700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00808"/>
            <a:ext cx="7776864" cy="4896544"/>
          </a:xfrm>
          <a:prstGeom prst="rect">
            <a:avLst/>
          </a:prstGeom>
        </p:spPr>
        <p:txBody>
          <a:bodyPr vert="horz" lIns="91440" tIns="45720" rIns="91440" bIns="45720" rtlCol="0">
            <a:normAutofit/>
          </a:bodyPr>
          <a:lstStyle/>
          <a:p>
            <a:pPr lvl="0">
              <a:spcAft>
                <a:spcPts val="1200"/>
              </a:spcAft>
            </a:pPr>
            <a:r>
              <a:rPr lang="en-US" dirty="0"/>
              <a:t>Available Funding:</a:t>
            </a:r>
          </a:p>
          <a:p>
            <a:pPr lvl="1"/>
            <a:r>
              <a:rPr lang="en-US" b="1" dirty="0"/>
              <a:t>Annual appropriation:	$1,300,000</a:t>
            </a:r>
          </a:p>
          <a:p>
            <a:pPr lvl="0">
              <a:spcAft>
                <a:spcPts val="1200"/>
              </a:spcAft>
            </a:pPr>
            <a:r>
              <a:rPr lang="en-US" b="1" dirty="0"/>
              <a:t>Application Summary:</a:t>
            </a:r>
          </a:p>
          <a:p>
            <a:pPr lvl="1"/>
            <a:r>
              <a:rPr lang="en-US" b="1" dirty="0"/>
              <a:t>Total number of projects:  19</a:t>
            </a:r>
          </a:p>
          <a:p>
            <a:pPr lvl="1"/>
            <a:r>
              <a:rPr lang="en-US" b="1" dirty="0"/>
              <a:t>Total project costs:  </a:t>
            </a:r>
            <a:r>
              <a:rPr lang="en-US" b="1" dirty="0">
                <a:solidFill>
                  <a:srgbClr val="53565A"/>
                </a:solidFill>
              </a:rPr>
              <a:t>$20,880,041</a:t>
            </a:r>
          </a:p>
          <a:p>
            <a:pPr lvl="1"/>
            <a:r>
              <a:rPr lang="en-US" b="1" dirty="0">
                <a:solidFill>
                  <a:srgbClr val="53565A"/>
                </a:solidFill>
              </a:rPr>
              <a:t>Total amount requested:  $8,719,435</a:t>
            </a:r>
          </a:p>
          <a:p>
            <a:pPr lvl="1"/>
            <a:endParaRPr lang="en-US" b="1" dirty="0"/>
          </a:p>
        </p:txBody>
      </p:sp>
      <p:sp>
        <p:nvSpPr>
          <p:cNvPr id="5" name="Title 10">
            <a:extLst>
              <a:ext uri="{FF2B5EF4-FFF2-40B4-BE49-F238E27FC236}">
                <a16:creationId xmlns:a16="http://schemas.microsoft.com/office/drawing/2014/main" id="{C66066E1-1CDF-4981-B319-508E795C1FD5}"/>
              </a:ext>
            </a:extLst>
          </p:cNvPr>
          <p:cNvSpPr txBox="1">
            <a:spLocks/>
          </p:cNvSpPr>
          <p:nvPr/>
        </p:nvSpPr>
        <p:spPr>
          <a:xfrm>
            <a:off x="628650" y="699519"/>
            <a:ext cx="7886700"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400" b="1" kern="1200">
                <a:solidFill>
                  <a:schemeClr val="tx2"/>
                </a:solidFill>
                <a:latin typeface="PT Sans" panose="020B0503020203020204" pitchFamily="34" charset="0"/>
                <a:ea typeface="+mj-ea"/>
                <a:cs typeface="+mj-cs"/>
              </a:defRPr>
            </a:lvl1pPr>
          </a:lstStyle>
          <a:p>
            <a:r>
              <a:rPr lang="en-US" dirty="0"/>
              <a:t>Available Funding and Application Summary</a:t>
            </a:r>
          </a:p>
        </p:txBody>
      </p:sp>
    </p:spTree>
    <p:extLst>
      <p:ext uri="{BB962C8B-B14F-4D97-AF65-F5344CB8AC3E}">
        <p14:creationId xmlns:p14="http://schemas.microsoft.com/office/powerpoint/2010/main" val="2382378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496152" y="1017336"/>
            <a:ext cx="7886700" cy="360040"/>
          </a:xfrm>
          <a:prstGeom prst="rect">
            <a:avLst/>
          </a:prstGeom>
        </p:spPr>
        <p:txBody>
          <a:bodyPr>
            <a:noAutofit/>
          </a:bodyPr>
          <a:lstStyle/>
          <a:p>
            <a:r>
              <a:rPr lang="en-US" b="1" dirty="0">
                <a:solidFill>
                  <a:schemeClr val="tx2"/>
                </a:solidFill>
              </a:rPr>
              <a:t>List of Motorized Applications Recommended</a:t>
            </a:r>
          </a:p>
        </p:txBody>
      </p:sp>
      <p:graphicFrame>
        <p:nvGraphicFramePr>
          <p:cNvPr id="2" name="Table 1">
            <a:extLst>
              <a:ext uri="{FF2B5EF4-FFF2-40B4-BE49-F238E27FC236}">
                <a16:creationId xmlns:a16="http://schemas.microsoft.com/office/drawing/2014/main" id="{D9E927E1-7EB0-4A23-BB04-69006FC59A1E}"/>
              </a:ext>
            </a:extLst>
          </p:cNvPr>
          <p:cNvGraphicFramePr>
            <a:graphicFrameLocks noGrp="1"/>
          </p:cNvGraphicFramePr>
          <p:nvPr>
            <p:extLst>
              <p:ext uri="{D42A27DB-BD31-4B8C-83A1-F6EECF244321}">
                <p14:modId xmlns:p14="http://schemas.microsoft.com/office/powerpoint/2010/main" val="2138459528"/>
              </p:ext>
            </p:extLst>
          </p:nvPr>
        </p:nvGraphicFramePr>
        <p:xfrm>
          <a:off x="177696" y="1706165"/>
          <a:ext cx="8788608" cy="1908212"/>
        </p:xfrm>
        <a:graphic>
          <a:graphicData uri="http://schemas.openxmlformats.org/drawingml/2006/table">
            <a:tbl>
              <a:tblPr firstRow="1" bandRow="1">
                <a:tableStyleId>{5C22544A-7EE6-4342-B048-85BDC9FD1C3A}</a:tableStyleId>
              </a:tblPr>
              <a:tblGrid>
                <a:gridCol w="2064211">
                  <a:extLst>
                    <a:ext uri="{9D8B030D-6E8A-4147-A177-3AD203B41FA5}">
                      <a16:colId xmlns:a16="http://schemas.microsoft.com/office/drawing/2014/main" val="3387879057"/>
                    </a:ext>
                  </a:extLst>
                </a:gridCol>
                <a:gridCol w="1800200">
                  <a:extLst>
                    <a:ext uri="{9D8B030D-6E8A-4147-A177-3AD203B41FA5}">
                      <a16:colId xmlns:a16="http://schemas.microsoft.com/office/drawing/2014/main" val="1861506818"/>
                    </a:ext>
                  </a:extLst>
                </a:gridCol>
                <a:gridCol w="792088">
                  <a:extLst>
                    <a:ext uri="{9D8B030D-6E8A-4147-A177-3AD203B41FA5}">
                      <a16:colId xmlns:a16="http://schemas.microsoft.com/office/drawing/2014/main" val="3420930524"/>
                    </a:ext>
                  </a:extLst>
                </a:gridCol>
                <a:gridCol w="1440160">
                  <a:extLst>
                    <a:ext uri="{9D8B030D-6E8A-4147-A177-3AD203B41FA5}">
                      <a16:colId xmlns:a16="http://schemas.microsoft.com/office/drawing/2014/main" val="467904483"/>
                    </a:ext>
                  </a:extLst>
                </a:gridCol>
                <a:gridCol w="1224136">
                  <a:extLst>
                    <a:ext uri="{9D8B030D-6E8A-4147-A177-3AD203B41FA5}">
                      <a16:colId xmlns:a16="http://schemas.microsoft.com/office/drawing/2014/main" val="3284072429"/>
                    </a:ext>
                  </a:extLst>
                </a:gridCol>
                <a:gridCol w="1467813">
                  <a:extLst>
                    <a:ext uri="{9D8B030D-6E8A-4147-A177-3AD203B41FA5}">
                      <a16:colId xmlns:a16="http://schemas.microsoft.com/office/drawing/2014/main" val="1639893002"/>
                    </a:ext>
                  </a:extLst>
                </a:gridCol>
              </a:tblGrid>
              <a:tr h="954106">
                <a:tc>
                  <a:txBody>
                    <a:bodyPr/>
                    <a:lstStyle/>
                    <a:p>
                      <a:pPr algn="ctr"/>
                      <a:r>
                        <a:rPr lang="en-US" sz="1300" b="1" dirty="0"/>
                        <a:t>PROJECT NAME</a:t>
                      </a:r>
                    </a:p>
                  </a:txBody>
                  <a:tcPr anchor="ctr">
                    <a:lnB w="12700" cap="flat" cmpd="sng" algn="ctr">
                      <a:no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lnB w="12700" cap="flat" cmpd="sng" algn="ctr">
                      <a:noFill/>
                      <a:prstDash val="solid"/>
                      <a:round/>
                      <a:headEnd type="none" w="med" len="med"/>
                      <a:tailEnd type="none" w="med" len="med"/>
                    </a:lnB>
                    <a:solidFill>
                      <a:schemeClr val="bg2">
                        <a:lumMod val="75000"/>
                      </a:schemeClr>
                    </a:solidFill>
                  </a:tcPr>
                </a:tc>
                <a:tc>
                  <a:txBody>
                    <a:bodyPr/>
                    <a:lstStyle/>
                    <a:p>
                      <a:pPr algn="ctr"/>
                      <a:r>
                        <a:rPr lang="en-US" sz="1300" b="1" dirty="0"/>
                        <a:t>SCORE</a:t>
                      </a:r>
                    </a:p>
                  </a:txBody>
                  <a:tcPr anchor="ctr">
                    <a:lnB w="12700" cap="flat" cmpd="sng" algn="ctr">
                      <a:noFill/>
                      <a:prstDash val="solid"/>
                      <a:round/>
                      <a:headEnd type="none" w="med" len="med"/>
                      <a:tailEnd type="none" w="med" len="med"/>
                    </a:lnB>
                    <a:solidFill>
                      <a:schemeClr val="accent3">
                        <a:lumMod val="75000"/>
                      </a:schemeClr>
                    </a:solidFill>
                  </a:tcPr>
                </a:tc>
                <a:tc>
                  <a:txBody>
                    <a:bodyPr/>
                    <a:lstStyle/>
                    <a:p>
                      <a:pPr algn="ctr"/>
                      <a:r>
                        <a:rPr lang="en-US" sz="1300" b="1" dirty="0"/>
                        <a:t>TOTAL PROJECT COST</a:t>
                      </a:r>
                    </a:p>
                  </a:txBody>
                  <a:tcPr anchor="ctr">
                    <a:lnB w="12700" cap="flat" cmpd="sng" algn="ctr">
                      <a:noFill/>
                      <a:prstDash val="solid"/>
                      <a:round/>
                      <a:headEnd type="none" w="med" len="med"/>
                      <a:tailEnd type="none" w="med" len="med"/>
                    </a:lnB>
                    <a:solidFill>
                      <a:schemeClr val="accent6">
                        <a:lumMod val="50000"/>
                      </a:schemeClr>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lnB w="12700" cap="flat" cmpd="sng" algn="ctr">
                      <a:noFill/>
                      <a:prstDash val="solid"/>
                      <a:round/>
                      <a:headEnd type="none" w="med" len="med"/>
                      <a:tailEnd type="none" w="med" len="med"/>
                    </a:lnB>
                    <a:solidFill>
                      <a:schemeClr val="accent2">
                        <a:lumMod val="75000"/>
                      </a:schemeClr>
                    </a:solidFill>
                  </a:tcPr>
                </a:tc>
                <a:tc>
                  <a:txBody>
                    <a:bodyPr/>
                    <a:lstStyle/>
                    <a:p>
                      <a:pPr algn="ctr"/>
                      <a:r>
                        <a:rPr lang="en-US" sz="1300" b="1" dirty="0"/>
                        <a:t>RECOMMENDED AMOUNT </a:t>
                      </a:r>
                    </a:p>
                    <a:p>
                      <a:pPr algn="ctr"/>
                      <a:r>
                        <a:rPr lang="en-US" sz="1300" b="1" dirty="0"/>
                        <a:t>(% of Total Project Cost)</a:t>
                      </a:r>
                    </a:p>
                  </a:txBody>
                  <a:tcPr>
                    <a:lnB w="12700" cap="flat" cmpd="sng" algn="ctr">
                      <a:no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58427104"/>
                  </a:ext>
                </a:extLst>
              </a:tr>
              <a:tr h="954106">
                <a:tc>
                  <a:txBody>
                    <a:bodyPr/>
                    <a:lstStyle/>
                    <a:p>
                      <a:pPr algn="ctr"/>
                      <a:r>
                        <a:rPr lang="en-US" sz="1400" b="1" dirty="0">
                          <a:hlinkClick r:id="rId3" action="ppaction://hlinksldjump"/>
                        </a:rPr>
                        <a:t>International Snowmobile Congress 2022 Educational Sessions</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Iowa State Snowmobile Association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43.50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$8,000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$8,000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720284"/>
                  </a:ext>
                </a:extLst>
              </a:tr>
            </a:tbl>
          </a:graphicData>
        </a:graphic>
      </p:graphicFrame>
      <p:sp>
        <p:nvSpPr>
          <p:cNvPr id="3" name="TextBox 2">
            <a:extLst>
              <a:ext uri="{FF2B5EF4-FFF2-40B4-BE49-F238E27FC236}">
                <a16:creationId xmlns:a16="http://schemas.microsoft.com/office/drawing/2014/main" id="{F5820BDE-4DE8-4E70-B05F-14D44B56349D}"/>
              </a:ext>
            </a:extLst>
          </p:cNvPr>
          <p:cNvSpPr txBox="1"/>
          <p:nvPr/>
        </p:nvSpPr>
        <p:spPr>
          <a:xfrm>
            <a:off x="0" y="6525344"/>
            <a:ext cx="7164288" cy="276999"/>
          </a:xfrm>
          <a:prstGeom prst="rect">
            <a:avLst/>
          </a:prstGeom>
          <a:noFill/>
        </p:spPr>
        <p:txBody>
          <a:bodyPr wrap="square" rtlCol="0">
            <a:spAutoFit/>
          </a:bodyPr>
          <a:lstStyle/>
          <a:p>
            <a:r>
              <a:rPr lang="en-US" sz="1200" b="1" dirty="0">
                <a:hlinkClick r:id="rId4" action="ppaction://hlinksldjump"/>
              </a:rPr>
              <a:t>Jump to applications not recommended for funding</a:t>
            </a:r>
            <a:endParaRPr lang="en-US" sz="1200" b="1" dirty="0"/>
          </a:p>
        </p:txBody>
      </p:sp>
    </p:spTree>
    <p:extLst>
      <p:ext uri="{BB962C8B-B14F-4D97-AF65-F5344CB8AC3E}">
        <p14:creationId xmlns:p14="http://schemas.microsoft.com/office/powerpoint/2010/main" val="140796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467544" y="908720"/>
            <a:ext cx="7886700" cy="360040"/>
          </a:xfrm>
          <a:prstGeom prst="rect">
            <a:avLst/>
          </a:prstGeom>
        </p:spPr>
        <p:txBody>
          <a:bodyPr>
            <a:noAutofit/>
          </a:bodyPr>
          <a:lstStyle/>
          <a:p>
            <a:r>
              <a:rPr lang="en-US" b="1" dirty="0">
                <a:solidFill>
                  <a:schemeClr val="tx2"/>
                </a:solidFill>
              </a:rPr>
              <a:t>List of Non-motorized Applications Recommended</a:t>
            </a:r>
          </a:p>
        </p:txBody>
      </p:sp>
      <p:graphicFrame>
        <p:nvGraphicFramePr>
          <p:cNvPr id="2" name="Table 1">
            <a:extLst>
              <a:ext uri="{FF2B5EF4-FFF2-40B4-BE49-F238E27FC236}">
                <a16:creationId xmlns:a16="http://schemas.microsoft.com/office/drawing/2014/main" id="{D9E927E1-7EB0-4A23-BB04-69006FC59A1E}"/>
              </a:ext>
            </a:extLst>
          </p:cNvPr>
          <p:cNvGraphicFramePr>
            <a:graphicFrameLocks noGrp="1"/>
          </p:cNvGraphicFramePr>
          <p:nvPr>
            <p:extLst>
              <p:ext uri="{D42A27DB-BD31-4B8C-83A1-F6EECF244321}">
                <p14:modId xmlns:p14="http://schemas.microsoft.com/office/powerpoint/2010/main" val="3765443144"/>
              </p:ext>
            </p:extLst>
          </p:nvPr>
        </p:nvGraphicFramePr>
        <p:xfrm>
          <a:off x="177696" y="1550680"/>
          <a:ext cx="8788608" cy="4596622"/>
        </p:xfrm>
        <a:graphic>
          <a:graphicData uri="http://schemas.openxmlformats.org/drawingml/2006/table">
            <a:tbl>
              <a:tblPr firstRow="1" bandRow="1">
                <a:tableStyleId>{5C22544A-7EE6-4342-B048-85BDC9FD1C3A}</a:tableStyleId>
              </a:tblPr>
              <a:tblGrid>
                <a:gridCol w="2064211">
                  <a:extLst>
                    <a:ext uri="{9D8B030D-6E8A-4147-A177-3AD203B41FA5}">
                      <a16:colId xmlns:a16="http://schemas.microsoft.com/office/drawing/2014/main" val="3387879057"/>
                    </a:ext>
                  </a:extLst>
                </a:gridCol>
                <a:gridCol w="1800200">
                  <a:extLst>
                    <a:ext uri="{9D8B030D-6E8A-4147-A177-3AD203B41FA5}">
                      <a16:colId xmlns:a16="http://schemas.microsoft.com/office/drawing/2014/main" val="1861506818"/>
                    </a:ext>
                  </a:extLst>
                </a:gridCol>
                <a:gridCol w="792088">
                  <a:extLst>
                    <a:ext uri="{9D8B030D-6E8A-4147-A177-3AD203B41FA5}">
                      <a16:colId xmlns:a16="http://schemas.microsoft.com/office/drawing/2014/main" val="3420930524"/>
                    </a:ext>
                  </a:extLst>
                </a:gridCol>
                <a:gridCol w="1440160">
                  <a:extLst>
                    <a:ext uri="{9D8B030D-6E8A-4147-A177-3AD203B41FA5}">
                      <a16:colId xmlns:a16="http://schemas.microsoft.com/office/drawing/2014/main" val="467904483"/>
                    </a:ext>
                  </a:extLst>
                </a:gridCol>
                <a:gridCol w="1224136">
                  <a:extLst>
                    <a:ext uri="{9D8B030D-6E8A-4147-A177-3AD203B41FA5}">
                      <a16:colId xmlns:a16="http://schemas.microsoft.com/office/drawing/2014/main" val="3284072429"/>
                    </a:ext>
                  </a:extLst>
                </a:gridCol>
                <a:gridCol w="1467813">
                  <a:extLst>
                    <a:ext uri="{9D8B030D-6E8A-4147-A177-3AD203B41FA5}">
                      <a16:colId xmlns:a16="http://schemas.microsoft.com/office/drawing/2014/main" val="1639893002"/>
                    </a:ext>
                  </a:extLst>
                </a:gridCol>
              </a:tblGrid>
              <a:tr h="954106">
                <a:tc>
                  <a:txBody>
                    <a:bodyPr/>
                    <a:lstStyle/>
                    <a:p>
                      <a:pPr algn="ctr"/>
                      <a:r>
                        <a:rPr lang="en-US" sz="1300" b="1" dirty="0"/>
                        <a:t>PROJECT NAME</a:t>
                      </a:r>
                    </a:p>
                  </a:txBody>
                  <a:tcPr anchor="ctr">
                    <a:lnB w="12700" cap="flat" cmpd="sng" algn="ctr">
                      <a:no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lnB w="12700" cap="flat" cmpd="sng" algn="ctr">
                      <a:noFill/>
                      <a:prstDash val="solid"/>
                      <a:round/>
                      <a:headEnd type="none" w="med" len="med"/>
                      <a:tailEnd type="none" w="med" len="med"/>
                    </a:lnB>
                    <a:solidFill>
                      <a:schemeClr val="bg2">
                        <a:lumMod val="75000"/>
                      </a:schemeClr>
                    </a:solidFill>
                  </a:tcPr>
                </a:tc>
                <a:tc>
                  <a:txBody>
                    <a:bodyPr/>
                    <a:lstStyle/>
                    <a:p>
                      <a:pPr algn="ctr"/>
                      <a:r>
                        <a:rPr lang="en-US" sz="1300" b="1" dirty="0"/>
                        <a:t>SCORE</a:t>
                      </a:r>
                    </a:p>
                  </a:txBody>
                  <a:tcPr anchor="ctr">
                    <a:lnB w="12700" cap="flat" cmpd="sng" algn="ctr">
                      <a:noFill/>
                      <a:prstDash val="solid"/>
                      <a:round/>
                      <a:headEnd type="none" w="med" len="med"/>
                      <a:tailEnd type="none" w="med" len="med"/>
                    </a:lnB>
                    <a:solidFill>
                      <a:schemeClr val="accent3">
                        <a:lumMod val="75000"/>
                      </a:schemeClr>
                    </a:solidFill>
                  </a:tcPr>
                </a:tc>
                <a:tc>
                  <a:txBody>
                    <a:bodyPr/>
                    <a:lstStyle/>
                    <a:p>
                      <a:pPr algn="ctr"/>
                      <a:r>
                        <a:rPr lang="en-US" sz="1300" b="1" dirty="0"/>
                        <a:t>TOTAL PROJECT COST</a:t>
                      </a:r>
                    </a:p>
                  </a:txBody>
                  <a:tcPr anchor="ctr">
                    <a:lnB w="12700" cap="flat" cmpd="sng" algn="ctr">
                      <a:noFill/>
                      <a:prstDash val="solid"/>
                      <a:round/>
                      <a:headEnd type="none" w="med" len="med"/>
                      <a:tailEnd type="none" w="med" len="med"/>
                    </a:lnB>
                    <a:solidFill>
                      <a:schemeClr val="accent6">
                        <a:lumMod val="50000"/>
                      </a:schemeClr>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lnB w="12700" cap="flat" cmpd="sng" algn="ctr">
                      <a:noFill/>
                      <a:prstDash val="solid"/>
                      <a:round/>
                      <a:headEnd type="none" w="med" len="med"/>
                      <a:tailEnd type="none" w="med" len="med"/>
                    </a:lnB>
                    <a:solidFill>
                      <a:schemeClr val="accent2">
                        <a:lumMod val="75000"/>
                      </a:schemeClr>
                    </a:solidFill>
                  </a:tcPr>
                </a:tc>
                <a:tc>
                  <a:txBody>
                    <a:bodyPr/>
                    <a:lstStyle/>
                    <a:p>
                      <a:pPr algn="ctr"/>
                      <a:r>
                        <a:rPr lang="en-US" sz="1300" b="1" dirty="0"/>
                        <a:t>RECOMMENDED AMOUNT </a:t>
                      </a:r>
                    </a:p>
                    <a:p>
                      <a:pPr algn="ctr"/>
                      <a:r>
                        <a:rPr lang="en-US" sz="1300" b="1" dirty="0"/>
                        <a:t>(% of Total Project Cost)</a:t>
                      </a:r>
                    </a:p>
                  </a:txBody>
                  <a:tcPr>
                    <a:lnB w="12700" cap="flat" cmpd="sng" algn="ctr">
                      <a:no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58427104"/>
                  </a:ext>
                </a:extLst>
              </a:tr>
              <a:tr h="780198">
                <a:tc>
                  <a:txBody>
                    <a:bodyPr/>
                    <a:lstStyle/>
                    <a:p>
                      <a:pPr algn="ctr"/>
                      <a:r>
                        <a:rPr lang="en-US" sz="1400" b="1" dirty="0">
                          <a:hlinkClick r:id="rId3" action="ppaction://hlinksldjump"/>
                        </a:rPr>
                        <a:t>Support for Program and Bicycle Summit</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Iowa DOT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$8,750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$7,000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$7,000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(80%)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5182093"/>
                  </a:ext>
                </a:extLst>
              </a:tr>
              <a:tr h="9541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hlinkClick r:id="rId4" action="ppaction://hlinksldjump"/>
                        </a:rPr>
                        <a:t>Tatanka Ska Trace Trail Phase IV(b): 193rd Avenue to 170th Avenue</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53565A"/>
                          </a:solidFill>
                        </a:rPr>
                        <a:t>Dickinson County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81.67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p>
                    <a:p>
                      <a:pPr algn="ctr"/>
                      <a:r>
                        <a:rPr lang="en-US" sz="1400" b="1" dirty="0"/>
                        <a:t>$1,425,230</a:t>
                      </a:r>
                    </a:p>
                    <a:p>
                      <a:pPr algn="ct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$395,000 (28%)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$395,000 (28%)</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5721687"/>
                  </a:ext>
                </a:extLst>
              </a:tr>
              <a:tr h="954106">
                <a:tc>
                  <a:txBody>
                    <a:bodyPr/>
                    <a:lstStyle/>
                    <a:p>
                      <a:pPr algn="ctr"/>
                      <a:r>
                        <a:rPr lang="en-US" sz="1400" b="1" dirty="0">
                          <a:hlinkClick r:id="rId5" action="ppaction://hlinksldjump"/>
                        </a:rPr>
                        <a:t>Clear Creek Trail: Half Moon Avenue to F.W. Kent Park</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rgbClr val="53565A"/>
                          </a:solidFill>
                        </a:rPr>
                        <a:t>Johnson County Conservation Board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80.00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$2,988,000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$388,000</a:t>
                      </a:r>
                    </a:p>
                    <a:p>
                      <a:pPr algn="ctr"/>
                      <a:r>
                        <a:rPr lang="en-US" sz="1400" b="1" dirty="0"/>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$388,000</a:t>
                      </a:r>
                    </a:p>
                    <a:p>
                      <a:pPr algn="ctr"/>
                      <a:r>
                        <a:rPr lang="en-US" sz="1400" b="1" dirty="0"/>
                        <a:t>(13%)</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2288806"/>
                  </a:ext>
                </a:extLst>
              </a:tr>
              <a:tr h="954106">
                <a:tc>
                  <a:txBody>
                    <a:bodyPr/>
                    <a:lstStyle/>
                    <a:p>
                      <a:pPr algn="ctr"/>
                      <a:r>
                        <a:rPr lang="en-US" sz="1400" b="1" dirty="0">
                          <a:hlinkClick r:id="rId6" action="ppaction://hlinksldjump"/>
                        </a:rPr>
                        <a:t>Nishna Bend River Access </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rgbClr val="53565A"/>
                          </a:solidFill>
                        </a:rPr>
                        <a:t>Shelby County Conservation Board &amp; Iowa DNR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72.00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$226,500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$181,200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$181,200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885012"/>
                  </a:ext>
                </a:extLst>
              </a:tr>
            </a:tbl>
          </a:graphicData>
        </a:graphic>
      </p:graphicFrame>
      <p:sp>
        <p:nvSpPr>
          <p:cNvPr id="3" name="TextBox 2">
            <a:extLst>
              <a:ext uri="{FF2B5EF4-FFF2-40B4-BE49-F238E27FC236}">
                <a16:creationId xmlns:a16="http://schemas.microsoft.com/office/drawing/2014/main" id="{F5820BDE-4DE8-4E70-B05F-14D44B56349D}"/>
              </a:ext>
            </a:extLst>
          </p:cNvPr>
          <p:cNvSpPr txBox="1"/>
          <p:nvPr/>
        </p:nvSpPr>
        <p:spPr>
          <a:xfrm>
            <a:off x="33536" y="6471338"/>
            <a:ext cx="7164288" cy="276999"/>
          </a:xfrm>
          <a:prstGeom prst="rect">
            <a:avLst/>
          </a:prstGeom>
          <a:noFill/>
        </p:spPr>
        <p:txBody>
          <a:bodyPr wrap="square" rtlCol="0">
            <a:spAutoFit/>
          </a:bodyPr>
          <a:lstStyle/>
          <a:p>
            <a:r>
              <a:rPr lang="en-US" sz="1200" b="1" dirty="0">
                <a:hlinkClick r:id="rId7" action="ppaction://hlinksldjump"/>
              </a:rPr>
              <a:t>Jump to applications not recommended for funding</a:t>
            </a:r>
            <a:endParaRPr lang="en-US" sz="1200" b="1" dirty="0"/>
          </a:p>
        </p:txBody>
      </p:sp>
    </p:spTree>
    <p:extLst>
      <p:ext uri="{BB962C8B-B14F-4D97-AF65-F5344CB8AC3E}">
        <p14:creationId xmlns:p14="http://schemas.microsoft.com/office/powerpoint/2010/main" val="2468241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496152" y="1017336"/>
            <a:ext cx="7886700" cy="360040"/>
          </a:xfrm>
          <a:prstGeom prst="rect">
            <a:avLst/>
          </a:prstGeom>
        </p:spPr>
        <p:txBody>
          <a:bodyPr>
            <a:noAutofit/>
          </a:bodyPr>
          <a:lstStyle/>
          <a:p>
            <a:r>
              <a:rPr lang="en-US" b="1" dirty="0">
                <a:solidFill>
                  <a:schemeClr val="tx2"/>
                </a:solidFill>
              </a:rPr>
              <a:t>List of Non-motorized Applications Recommended</a:t>
            </a:r>
          </a:p>
        </p:txBody>
      </p:sp>
      <p:graphicFrame>
        <p:nvGraphicFramePr>
          <p:cNvPr id="2" name="Table 1">
            <a:extLst>
              <a:ext uri="{FF2B5EF4-FFF2-40B4-BE49-F238E27FC236}">
                <a16:creationId xmlns:a16="http://schemas.microsoft.com/office/drawing/2014/main" id="{D9E927E1-7EB0-4A23-BB04-69006FC59A1E}"/>
              </a:ext>
            </a:extLst>
          </p:cNvPr>
          <p:cNvGraphicFramePr>
            <a:graphicFrameLocks noGrp="1"/>
          </p:cNvGraphicFramePr>
          <p:nvPr>
            <p:extLst>
              <p:ext uri="{D42A27DB-BD31-4B8C-83A1-F6EECF244321}">
                <p14:modId xmlns:p14="http://schemas.microsoft.com/office/powerpoint/2010/main" val="2410625577"/>
              </p:ext>
            </p:extLst>
          </p:nvPr>
        </p:nvGraphicFramePr>
        <p:xfrm>
          <a:off x="197361" y="1728403"/>
          <a:ext cx="8788608" cy="1908212"/>
        </p:xfrm>
        <a:graphic>
          <a:graphicData uri="http://schemas.openxmlformats.org/drawingml/2006/table">
            <a:tbl>
              <a:tblPr firstRow="1" bandRow="1">
                <a:tableStyleId>{5C22544A-7EE6-4342-B048-85BDC9FD1C3A}</a:tableStyleId>
              </a:tblPr>
              <a:tblGrid>
                <a:gridCol w="2064211">
                  <a:extLst>
                    <a:ext uri="{9D8B030D-6E8A-4147-A177-3AD203B41FA5}">
                      <a16:colId xmlns:a16="http://schemas.microsoft.com/office/drawing/2014/main" val="3387879057"/>
                    </a:ext>
                  </a:extLst>
                </a:gridCol>
                <a:gridCol w="1800200">
                  <a:extLst>
                    <a:ext uri="{9D8B030D-6E8A-4147-A177-3AD203B41FA5}">
                      <a16:colId xmlns:a16="http://schemas.microsoft.com/office/drawing/2014/main" val="1861506818"/>
                    </a:ext>
                  </a:extLst>
                </a:gridCol>
                <a:gridCol w="792088">
                  <a:extLst>
                    <a:ext uri="{9D8B030D-6E8A-4147-A177-3AD203B41FA5}">
                      <a16:colId xmlns:a16="http://schemas.microsoft.com/office/drawing/2014/main" val="3420930524"/>
                    </a:ext>
                  </a:extLst>
                </a:gridCol>
                <a:gridCol w="1440160">
                  <a:extLst>
                    <a:ext uri="{9D8B030D-6E8A-4147-A177-3AD203B41FA5}">
                      <a16:colId xmlns:a16="http://schemas.microsoft.com/office/drawing/2014/main" val="467904483"/>
                    </a:ext>
                  </a:extLst>
                </a:gridCol>
                <a:gridCol w="1224136">
                  <a:extLst>
                    <a:ext uri="{9D8B030D-6E8A-4147-A177-3AD203B41FA5}">
                      <a16:colId xmlns:a16="http://schemas.microsoft.com/office/drawing/2014/main" val="3284072429"/>
                    </a:ext>
                  </a:extLst>
                </a:gridCol>
                <a:gridCol w="1467813">
                  <a:extLst>
                    <a:ext uri="{9D8B030D-6E8A-4147-A177-3AD203B41FA5}">
                      <a16:colId xmlns:a16="http://schemas.microsoft.com/office/drawing/2014/main" val="1639893002"/>
                    </a:ext>
                  </a:extLst>
                </a:gridCol>
              </a:tblGrid>
              <a:tr h="954106">
                <a:tc>
                  <a:txBody>
                    <a:bodyPr/>
                    <a:lstStyle/>
                    <a:p>
                      <a:pPr algn="ctr"/>
                      <a:r>
                        <a:rPr lang="en-US" sz="1300" b="1" dirty="0"/>
                        <a:t>PROJECT NAME</a:t>
                      </a:r>
                    </a:p>
                  </a:txBody>
                  <a:tcPr anchor="ctr">
                    <a:lnB w="12700" cap="flat" cmpd="sng" algn="ctr">
                      <a:no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lnB w="12700" cap="flat" cmpd="sng" algn="ctr">
                      <a:noFill/>
                      <a:prstDash val="solid"/>
                      <a:round/>
                      <a:headEnd type="none" w="med" len="med"/>
                      <a:tailEnd type="none" w="med" len="med"/>
                    </a:lnB>
                    <a:solidFill>
                      <a:schemeClr val="bg2">
                        <a:lumMod val="75000"/>
                      </a:schemeClr>
                    </a:solidFill>
                  </a:tcPr>
                </a:tc>
                <a:tc>
                  <a:txBody>
                    <a:bodyPr/>
                    <a:lstStyle/>
                    <a:p>
                      <a:pPr algn="ctr"/>
                      <a:r>
                        <a:rPr lang="en-US" sz="1300" b="1" dirty="0"/>
                        <a:t>SCORE</a:t>
                      </a:r>
                    </a:p>
                  </a:txBody>
                  <a:tcPr anchor="ctr">
                    <a:lnB w="12700" cap="flat" cmpd="sng" algn="ctr">
                      <a:noFill/>
                      <a:prstDash val="solid"/>
                      <a:round/>
                      <a:headEnd type="none" w="med" len="med"/>
                      <a:tailEnd type="none" w="med" len="med"/>
                    </a:lnB>
                    <a:solidFill>
                      <a:schemeClr val="accent3">
                        <a:lumMod val="75000"/>
                      </a:schemeClr>
                    </a:solidFill>
                  </a:tcPr>
                </a:tc>
                <a:tc>
                  <a:txBody>
                    <a:bodyPr/>
                    <a:lstStyle/>
                    <a:p>
                      <a:pPr algn="ctr"/>
                      <a:r>
                        <a:rPr lang="en-US" sz="1300" b="1" dirty="0"/>
                        <a:t>TOTAL PROJECT COST</a:t>
                      </a:r>
                    </a:p>
                  </a:txBody>
                  <a:tcPr anchor="ctr">
                    <a:lnB w="12700" cap="flat" cmpd="sng" algn="ctr">
                      <a:noFill/>
                      <a:prstDash val="solid"/>
                      <a:round/>
                      <a:headEnd type="none" w="med" len="med"/>
                      <a:tailEnd type="none" w="med" len="med"/>
                    </a:lnB>
                    <a:solidFill>
                      <a:schemeClr val="accent6">
                        <a:lumMod val="50000"/>
                      </a:schemeClr>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lnB w="12700" cap="flat" cmpd="sng" algn="ctr">
                      <a:noFill/>
                      <a:prstDash val="solid"/>
                      <a:round/>
                      <a:headEnd type="none" w="med" len="med"/>
                      <a:tailEnd type="none" w="med" len="med"/>
                    </a:lnB>
                    <a:solidFill>
                      <a:schemeClr val="accent2">
                        <a:lumMod val="75000"/>
                      </a:schemeClr>
                    </a:solidFill>
                  </a:tcPr>
                </a:tc>
                <a:tc>
                  <a:txBody>
                    <a:bodyPr/>
                    <a:lstStyle/>
                    <a:p>
                      <a:pPr algn="ctr"/>
                      <a:r>
                        <a:rPr lang="en-US" sz="1300" b="1" dirty="0"/>
                        <a:t>RECOMMENDED AMOUNT </a:t>
                      </a:r>
                    </a:p>
                    <a:p>
                      <a:pPr algn="ctr"/>
                      <a:r>
                        <a:rPr lang="en-US" sz="1300" b="1" dirty="0"/>
                        <a:t>(% of Total Project Cost)</a:t>
                      </a:r>
                    </a:p>
                  </a:txBody>
                  <a:tcPr>
                    <a:lnB w="12700" cap="flat" cmpd="sng" algn="ctr">
                      <a:no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58427104"/>
                  </a:ext>
                </a:extLst>
              </a:tr>
              <a:tr h="954106">
                <a:tc>
                  <a:txBody>
                    <a:bodyPr/>
                    <a:lstStyle/>
                    <a:p>
                      <a:pPr algn="ctr"/>
                      <a:r>
                        <a:rPr lang="en-US" sz="1400" b="1" dirty="0">
                          <a:hlinkClick r:id="rId3" action="ppaction://hlinksldjump"/>
                        </a:rPr>
                        <a:t>Plywood Trail Phase IB</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Le Mars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72.00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$1,750,893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$300,000</a:t>
                      </a:r>
                    </a:p>
                    <a:p>
                      <a:pPr algn="ctr"/>
                      <a:r>
                        <a:rPr lang="en-US" sz="1400" b="1" dirty="0"/>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$300,000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717466"/>
                  </a:ext>
                </a:extLst>
              </a:tr>
            </a:tbl>
          </a:graphicData>
        </a:graphic>
      </p:graphicFrame>
      <p:sp>
        <p:nvSpPr>
          <p:cNvPr id="3" name="TextBox 2">
            <a:extLst>
              <a:ext uri="{FF2B5EF4-FFF2-40B4-BE49-F238E27FC236}">
                <a16:creationId xmlns:a16="http://schemas.microsoft.com/office/drawing/2014/main" id="{F5820BDE-4DE8-4E70-B05F-14D44B56349D}"/>
              </a:ext>
            </a:extLst>
          </p:cNvPr>
          <p:cNvSpPr txBox="1"/>
          <p:nvPr/>
        </p:nvSpPr>
        <p:spPr>
          <a:xfrm>
            <a:off x="0" y="6525344"/>
            <a:ext cx="7164288" cy="276999"/>
          </a:xfrm>
          <a:prstGeom prst="rect">
            <a:avLst/>
          </a:prstGeom>
          <a:noFill/>
        </p:spPr>
        <p:txBody>
          <a:bodyPr wrap="square" rtlCol="0">
            <a:spAutoFit/>
          </a:bodyPr>
          <a:lstStyle/>
          <a:p>
            <a:r>
              <a:rPr lang="en-US" sz="1200" b="1" dirty="0">
                <a:hlinkClick r:id="rId4" action="ppaction://hlinksldjump"/>
              </a:rPr>
              <a:t>Jump to applications not recommended for funding</a:t>
            </a:r>
            <a:endParaRPr lang="en-US" sz="1200" b="1" dirty="0"/>
          </a:p>
        </p:txBody>
      </p:sp>
    </p:spTree>
    <p:extLst>
      <p:ext uri="{BB962C8B-B14F-4D97-AF65-F5344CB8AC3E}">
        <p14:creationId xmlns:p14="http://schemas.microsoft.com/office/powerpoint/2010/main" val="4031334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710535"/>
            <a:ext cx="7886700" cy="288033"/>
          </a:xfrm>
        </p:spPr>
        <p:txBody>
          <a:bodyPr>
            <a:noAutofit/>
          </a:bodyPr>
          <a:lstStyle/>
          <a:p>
            <a:r>
              <a:rPr lang="en-US" b="1" dirty="0">
                <a:solidFill>
                  <a:schemeClr val="tx2"/>
                </a:solidFill>
              </a:rPr>
              <a:t>Map of Applications Received</a:t>
            </a:r>
          </a:p>
        </p:txBody>
      </p:sp>
      <p:pic>
        <p:nvPicPr>
          <p:cNvPr id="4" name="Picture 3">
            <a:extLst>
              <a:ext uri="{FF2B5EF4-FFF2-40B4-BE49-F238E27FC236}">
                <a16:creationId xmlns:a16="http://schemas.microsoft.com/office/drawing/2014/main" id="{41184CC8-BC06-41AA-8BEF-0810DE7193EF}"/>
              </a:ext>
            </a:extLst>
          </p:cNvPr>
          <p:cNvPicPr>
            <a:picLocks noChangeAspect="1"/>
          </p:cNvPicPr>
          <p:nvPr/>
        </p:nvPicPr>
        <p:blipFill>
          <a:blip r:embed="rId3"/>
          <a:stretch>
            <a:fillRect/>
          </a:stretch>
        </p:blipFill>
        <p:spPr>
          <a:xfrm>
            <a:off x="86822" y="1142590"/>
            <a:ext cx="8970356" cy="5715410"/>
          </a:xfrm>
          <a:prstGeom prst="rect">
            <a:avLst/>
          </a:prstGeom>
        </p:spPr>
      </p:pic>
    </p:spTree>
    <p:extLst>
      <p:ext uri="{BB962C8B-B14F-4D97-AF65-F5344CB8AC3E}">
        <p14:creationId xmlns:p14="http://schemas.microsoft.com/office/powerpoint/2010/main" val="3288910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369332"/>
          </a:xfrm>
          <a:prstGeom prst="rect">
            <a:avLst/>
          </a:prstGeom>
          <a:noFill/>
        </p:spPr>
        <p:txBody>
          <a:bodyPr wrap="square" rtlCol="0">
            <a:spAutoFit/>
          </a:bodyPr>
          <a:lstStyle/>
          <a:p>
            <a:pPr algn="ctr"/>
            <a:r>
              <a:rPr lang="en-US" dirty="0">
                <a:latin typeface="PT Sans" panose="020B0503020203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
        <p:nvSpPr>
          <p:cNvPr id="12" name="TextBox 11">
            <a:extLst>
              <a:ext uri="{FF2B5EF4-FFF2-40B4-BE49-F238E27FC236}">
                <a16:creationId xmlns:a16="http://schemas.microsoft.com/office/drawing/2014/main" id="{33F7CF90-4942-4D85-8831-4BBCA8213A53}"/>
              </a:ext>
            </a:extLst>
          </p:cNvPr>
          <p:cNvSpPr txBox="1"/>
          <p:nvPr/>
        </p:nvSpPr>
        <p:spPr>
          <a:xfrm>
            <a:off x="2114600" y="5445224"/>
            <a:ext cx="4752528" cy="738664"/>
          </a:xfrm>
          <a:prstGeom prst="rect">
            <a:avLst/>
          </a:prstGeom>
          <a:noFill/>
        </p:spPr>
        <p:txBody>
          <a:bodyPr wrap="square" rtlCol="0">
            <a:spAutoFit/>
          </a:bodyPr>
          <a:lstStyle/>
          <a:p>
            <a:pPr algn="ctr"/>
            <a:r>
              <a:rPr lang="en-US" sz="1400" b="1" dirty="0">
                <a:solidFill>
                  <a:schemeClr val="bg1">
                    <a:lumMod val="50000"/>
                  </a:schemeClr>
                </a:solidFill>
                <a:latin typeface="Century Gothic" panose="020B0502020202020204" pitchFamily="34" charset="0"/>
                <a:cs typeface="Arial" panose="020B0604020202020204" pitchFamily="34" charset="0"/>
              </a:rPr>
              <a:t>Scott Flagg</a:t>
            </a:r>
          </a:p>
          <a:p>
            <a:pPr algn="ctr"/>
            <a:r>
              <a:rPr lang="en-US" sz="1400" b="1" dirty="0">
                <a:solidFill>
                  <a:schemeClr val="bg1">
                    <a:lumMod val="50000"/>
                  </a:schemeClr>
                </a:solidFill>
                <a:latin typeface="Century Gothic" panose="020B0502020202020204" pitchFamily="34" charset="0"/>
                <a:cs typeface="Arial" panose="020B0604020202020204" pitchFamily="34" charset="0"/>
              </a:rPr>
              <a:t>Federal/State Recreational Trail Program Manager</a:t>
            </a:r>
          </a:p>
          <a:p>
            <a:pPr algn="ctr"/>
            <a:r>
              <a:rPr lang="en-US" sz="1400" b="1" dirty="0">
                <a:solidFill>
                  <a:schemeClr val="bg1">
                    <a:lumMod val="50000"/>
                  </a:schemeClr>
                </a:solidFill>
                <a:latin typeface="Century Gothic" panose="020B0502020202020204" pitchFamily="34" charset="0"/>
                <a:cs typeface="Arial" panose="020B0604020202020204" pitchFamily="34" charset="0"/>
              </a:rPr>
              <a:t>Scott.Flagg@iowadot.us</a:t>
            </a:r>
          </a:p>
        </p:txBody>
      </p:sp>
    </p:spTree>
    <p:extLst>
      <p:ext uri="{BB962C8B-B14F-4D97-AF65-F5344CB8AC3E}">
        <p14:creationId xmlns:p14="http://schemas.microsoft.com/office/powerpoint/2010/main" val="3398219772"/>
      </p:ext>
    </p:extLst>
  </p:cSld>
  <p:clrMapOvr>
    <a:masterClrMapping/>
  </p:clrMapOvr>
</p:sld>
</file>

<file path=ppt/theme/theme1.xml><?xml version="1.0" encoding="utf-8"?>
<a:theme xmlns:a="http://schemas.openxmlformats.org/drawingml/2006/main" name="Office Theme">
  <a:themeElements>
    <a:clrScheme name="Custom 4">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0070C0"/>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12273</TotalTime>
  <Words>1387</Words>
  <Application>Microsoft Office PowerPoint</Application>
  <PresentationFormat>On-screen Show (4:3)</PresentationFormat>
  <Paragraphs>298</Paragraphs>
  <Slides>18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Century Gothic</vt:lpstr>
      <vt:lpstr>PT Sans</vt:lpstr>
      <vt:lpstr>Office Theme</vt:lpstr>
      <vt:lpstr>PowerPoint Presentation</vt:lpstr>
      <vt:lpstr>Federal Recreational Trail Program</vt:lpstr>
      <vt:lpstr>PowerPoint Presentation</vt:lpstr>
      <vt:lpstr>PowerPoint Presentation</vt:lpstr>
      <vt:lpstr>List of Motorized Applications Recommended</vt:lpstr>
      <vt:lpstr>List of Non-motorized Applications Recommended</vt:lpstr>
      <vt:lpstr>List of Non-motorized Applications Recommended</vt:lpstr>
      <vt:lpstr>Map of Applications Received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List of Applications  Not Recommended for Award</vt:lpstr>
      <vt:lpstr>List of Applications  Not Recommended for Award</vt:lpstr>
      <vt:lpstr>List of Applications  Not Recommended for Award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Madden, Danielle</cp:lastModifiedBy>
  <cp:revision>291</cp:revision>
  <cp:lastPrinted>2019-11-26T20:59:19Z</cp:lastPrinted>
  <dcterms:created xsi:type="dcterms:W3CDTF">2014-05-10T08:44:16Z</dcterms:created>
  <dcterms:modified xsi:type="dcterms:W3CDTF">2021-12-08T16:24:23Z</dcterms:modified>
</cp:coreProperties>
</file>