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332" r:id="rId3"/>
    <p:sldId id="347" r:id="rId4"/>
    <p:sldId id="348" r:id="rId5"/>
    <p:sldId id="349" r:id="rId6"/>
    <p:sldId id="337" r:id="rId7"/>
    <p:sldId id="336" r:id="rId8"/>
    <p:sldId id="287" r:id="rId9"/>
    <p:sldId id="358" r:id="rId10"/>
    <p:sldId id="350" r:id="rId11"/>
    <p:sldId id="359" r:id="rId12"/>
    <p:sldId id="360"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86442" autoAdjust="0"/>
  </p:normalViewPr>
  <p:slideViewPr>
    <p:cSldViewPr>
      <p:cViewPr varScale="1">
        <p:scale>
          <a:sx n="97" d="100"/>
          <a:sy n="97" d="100"/>
        </p:scale>
        <p:origin x="1590" y="84"/>
      </p:cViewPr>
      <p:guideLst>
        <p:guide orient="horz" pos="2160"/>
        <p:guide pos="2880"/>
      </p:guideLst>
    </p:cSldViewPr>
  </p:slideViewPr>
  <p:outlineViewPr>
    <p:cViewPr>
      <p:scale>
        <a:sx n="33" d="100"/>
        <a:sy n="33" d="100"/>
      </p:scale>
      <p:origin x="0" y="-3618"/>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12/8/2021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271575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28056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154729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203253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44166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1001943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2653864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Statewide Iowa’s Transportation Alternatives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slide" Target="slide6.xml"/><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5.png"/><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slide" Target="slide6.xml"/><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Statewide Iowa’s Transportation Alternatives Program</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100" b="1" dirty="0">
                <a:latin typeface="PT Sans" panose="020B0503020203020204"/>
              </a:rPr>
              <a:t>Iowa Safe Routes to School Partnership (Iowa Northland Regional Council of Governments and Upper </a:t>
            </a:r>
            <a:r>
              <a:rPr lang="en-US" sz="2100" b="1" dirty="0" err="1">
                <a:latin typeface="PT Sans" panose="020B0503020203020204"/>
              </a:rPr>
              <a:t>Explorerland</a:t>
            </a:r>
            <a:r>
              <a:rPr lang="en-US" sz="2100" b="1" dirty="0">
                <a:latin typeface="PT Sans" panose="020B0503020203020204"/>
              </a:rPr>
              <a:t> Regional Planning Commission)</a:t>
            </a:r>
            <a:endParaRPr lang="en-US" sz="21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600" dirty="0">
                <a:latin typeface="PT Sans" panose="020B0503020203020204"/>
              </a:rPr>
              <a:t>A comprehensive program that provides support to communities by implementing SRTS initiatives, including pedestrian and bicycle safety education through encouragement activities both inside and outside the classroom.   </a:t>
            </a:r>
          </a:p>
          <a:p>
            <a:pPr marL="0" indent="0">
              <a:buNone/>
            </a:pPr>
            <a:r>
              <a:rPr lang="en-US" sz="1600" dirty="0">
                <a:latin typeface="PT Sans" panose="020B0503020203020204"/>
              </a:rPr>
              <a:t> </a:t>
            </a:r>
          </a:p>
          <a:p>
            <a:pPr marL="0" indent="0">
              <a:spcBef>
                <a:spcPts val="0"/>
              </a:spcBef>
              <a:buClr>
                <a:schemeClr val="tx1"/>
              </a:buClr>
              <a:buNone/>
              <a:defRPr/>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$297,517</a:t>
            </a:r>
          </a:p>
          <a:p>
            <a:pPr marL="0" indent="0">
              <a:spcBef>
                <a:spcPts val="0"/>
              </a:spcBef>
              <a:buClr>
                <a:schemeClr val="tx1"/>
              </a:buClr>
              <a:buNone/>
              <a:defRPr/>
            </a:pPr>
            <a:r>
              <a:rPr lang="en-US" sz="1600" b="1" dirty="0">
                <a:latin typeface="PT Sans" panose="020B0503020203020204"/>
                <a:cs typeface="Arial" pitchFamily="34" charset="0"/>
              </a:rPr>
              <a:t>Requested:   $238,013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8" name="Picture 7">
            <a:extLst>
              <a:ext uri="{FF2B5EF4-FFF2-40B4-BE49-F238E27FC236}">
                <a16:creationId xmlns:a16="http://schemas.microsoft.com/office/drawing/2014/main" id="{839DB72E-6DDD-48DD-823B-E86F433E8222}"/>
              </a:ext>
            </a:extLst>
          </p:cNvPr>
          <p:cNvPicPr>
            <a:picLocks noChangeAspect="1"/>
          </p:cNvPicPr>
          <p:nvPr/>
        </p:nvPicPr>
        <p:blipFill>
          <a:blip r:embed="rId6"/>
          <a:stretch>
            <a:fillRect/>
          </a:stretch>
        </p:blipFill>
        <p:spPr>
          <a:xfrm>
            <a:off x="3994592" y="692696"/>
            <a:ext cx="4969895" cy="2880320"/>
          </a:xfrm>
          <a:prstGeom prst="rect">
            <a:avLst/>
          </a:prstGeom>
        </p:spPr>
      </p:pic>
      <p:pic>
        <p:nvPicPr>
          <p:cNvPr id="9" name="Picture 8">
            <a:extLst>
              <a:ext uri="{FF2B5EF4-FFF2-40B4-BE49-F238E27FC236}">
                <a16:creationId xmlns:a16="http://schemas.microsoft.com/office/drawing/2014/main" id="{6F346182-8FEA-454F-B901-3F55F42902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7924" y="5585082"/>
            <a:ext cx="1368152" cy="1006753"/>
          </a:xfrm>
          <a:prstGeom prst="rect">
            <a:avLst/>
          </a:prstGeom>
        </p:spPr>
      </p:pic>
    </p:spTree>
    <p:extLst>
      <p:ext uri="{BB962C8B-B14F-4D97-AF65-F5344CB8AC3E}">
        <p14:creationId xmlns:p14="http://schemas.microsoft.com/office/powerpoint/2010/main" val="149897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300" b="1" dirty="0">
                <a:latin typeface="PT Sans" panose="020B0503020203020204"/>
                <a:cs typeface="Arial" pitchFamily="34" charset="0"/>
              </a:rPr>
              <a:t>Coolidge Elementary School &amp; Taft Middle School Sidewalk Project </a:t>
            </a:r>
          </a:p>
          <a:p>
            <a:pPr marL="0" indent="0">
              <a:spcBef>
                <a:spcPts val="0"/>
              </a:spcBef>
              <a:buClr>
                <a:schemeClr val="tx1"/>
              </a:buClr>
              <a:buNone/>
              <a:defRPr/>
            </a:pPr>
            <a:r>
              <a:rPr lang="en-US" sz="2300" b="1" dirty="0">
                <a:latin typeface="PT Sans" panose="020B0503020203020204"/>
                <a:cs typeface="Arial" pitchFamily="34" charset="0"/>
              </a:rPr>
              <a:t>(Cedar Rapids)</a:t>
            </a:r>
          </a:p>
          <a:p>
            <a:pPr marL="0" indent="0">
              <a:buNone/>
            </a:pPr>
            <a:endParaRPr lang="en-US" sz="1600" dirty="0">
              <a:solidFill>
                <a:srgbClr val="000000"/>
              </a:solidFill>
              <a:latin typeface="PT Sans" panose="020B0503020203020204"/>
            </a:endParaRPr>
          </a:p>
          <a:p>
            <a:pPr marL="0" indent="0">
              <a:buNone/>
            </a:pPr>
            <a:r>
              <a:rPr lang="en-US" sz="1700" dirty="0">
                <a:latin typeface="PT Sans" panose="020B0503020203020204"/>
              </a:rPr>
              <a:t>The project is designed to provide continual safe walking and biking paths for students and other pedestrians through and around Coolidge Elementary and Taft Middle School neighborhoods. An enhanced pedestrian crossing on F Avenue NW will also be provided with the use of a rectangular rapid-flashing beacon (RRFB). </a:t>
            </a:r>
          </a:p>
          <a:p>
            <a:pPr marL="0" indent="0">
              <a:spcBef>
                <a:spcPts val="0"/>
              </a:spcBef>
              <a:buClr>
                <a:schemeClr val="tx1"/>
              </a:buClr>
              <a:buNone/>
              <a:defRPr/>
            </a:pPr>
            <a:endParaRPr lang="en-US" sz="1700" dirty="0">
              <a:latin typeface="PT Sans" panose="020B0503020203020204"/>
              <a:cs typeface="Arial" pitchFamily="34" charset="0"/>
            </a:endParaRPr>
          </a:p>
          <a:p>
            <a:pPr marL="0" indent="0">
              <a:spcBef>
                <a:spcPts val="0"/>
              </a:spcBef>
              <a:buClr>
                <a:schemeClr val="tx1"/>
              </a:buClr>
              <a:buNone/>
              <a:defRPr/>
            </a:pPr>
            <a:r>
              <a:rPr lang="en-US" sz="1700" b="1" dirty="0">
                <a:latin typeface="PT Sans" panose="020B0503020203020204"/>
                <a:cs typeface="Arial" pitchFamily="34" charset="0"/>
              </a:rPr>
              <a:t>Total Cost:    $480,000</a:t>
            </a:r>
          </a:p>
          <a:p>
            <a:pPr marL="0" indent="0">
              <a:spcBef>
                <a:spcPts val="0"/>
              </a:spcBef>
              <a:buClr>
                <a:schemeClr val="tx1"/>
              </a:buClr>
              <a:buNone/>
              <a:defRPr/>
            </a:pPr>
            <a:r>
              <a:rPr lang="en-US" sz="1700" b="1" dirty="0">
                <a:latin typeface="PT Sans" panose="020B0503020203020204"/>
                <a:cs typeface="Arial" pitchFamily="34" charset="0"/>
              </a:rPr>
              <a:t>Requested:   $144,000  (30%)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9" name="Picture 8">
            <a:extLst>
              <a:ext uri="{FF2B5EF4-FFF2-40B4-BE49-F238E27FC236}">
                <a16:creationId xmlns:a16="http://schemas.microsoft.com/office/drawing/2014/main" id="{6F346182-8FEA-454F-B901-3F55F4290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4307" y="5589919"/>
            <a:ext cx="1368152" cy="1006753"/>
          </a:xfrm>
          <a:prstGeom prst="rect">
            <a:avLst/>
          </a:prstGeom>
        </p:spPr>
      </p:pic>
      <p:pic>
        <p:nvPicPr>
          <p:cNvPr id="3" name="Picture 2">
            <a:extLst>
              <a:ext uri="{FF2B5EF4-FFF2-40B4-BE49-F238E27FC236}">
                <a16:creationId xmlns:a16="http://schemas.microsoft.com/office/drawing/2014/main" id="{C3597AF8-27FC-46C8-86AB-9551C21833CB}"/>
              </a:ext>
            </a:extLst>
          </p:cNvPr>
          <p:cNvPicPr>
            <a:picLocks noChangeAspect="1"/>
          </p:cNvPicPr>
          <p:nvPr/>
        </p:nvPicPr>
        <p:blipFill>
          <a:blip r:embed="rId7"/>
          <a:stretch>
            <a:fillRect/>
          </a:stretch>
        </p:blipFill>
        <p:spPr>
          <a:xfrm>
            <a:off x="6516216" y="3963807"/>
            <a:ext cx="2315110" cy="2746612"/>
          </a:xfrm>
          <a:prstGeom prst="rect">
            <a:avLst/>
          </a:prstGeom>
        </p:spPr>
      </p:pic>
      <p:pic>
        <p:nvPicPr>
          <p:cNvPr id="4" name="Picture 3">
            <a:extLst>
              <a:ext uri="{FF2B5EF4-FFF2-40B4-BE49-F238E27FC236}">
                <a16:creationId xmlns:a16="http://schemas.microsoft.com/office/drawing/2014/main" id="{F23BE0EA-5E54-4695-B5EA-CBE825BBECA0}"/>
              </a:ext>
            </a:extLst>
          </p:cNvPr>
          <p:cNvPicPr>
            <a:picLocks noChangeAspect="1"/>
          </p:cNvPicPr>
          <p:nvPr/>
        </p:nvPicPr>
        <p:blipFill>
          <a:blip r:embed="rId8"/>
          <a:stretch>
            <a:fillRect/>
          </a:stretch>
        </p:blipFill>
        <p:spPr>
          <a:xfrm>
            <a:off x="5717853" y="819073"/>
            <a:ext cx="3246634" cy="3060510"/>
          </a:xfrm>
          <a:prstGeom prst="rect">
            <a:avLst/>
          </a:prstGeom>
        </p:spPr>
      </p:pic>
      <p:sp>
        <p:nvSpPr>
          <p:cNvPr id="5" name="TextBox 4">
            <a:extLst>
              <a:ext uri="{FF2B5EF4-FFF2-40B4-BE49-F238E27FC236}">
                <a16:creationId xmlns:a16="http://schemas.microsoft.com/office/drawing/2014/main" id="{305E6652-2031-4511-811D-B58B6786F6BE}"/>
              </a:ext>
            </a:extLst>
          </p:cNvPr>
          <p:cNvSpPr txBox="1"/>
          <p:nvPr/>
        </p:nvSpPr>
        <p:spPr>
          <a:xfrm>
            <a:off x="4283968" y="1124744"/>
            <a:ext cx="1296144" cy="1015663"/>
          </a:xfrm>
          <a:prstGeom prst="rect">
            <a:avLst/>
          </a:prstGeom>
          <a:noFill/>
        </p:spPr>
        <p:txBody>
          <a:bodyPr wrap="square" rtlCol="0">
            <a:spAutoFit/>
          </a:bodyPr>
          <a:lstStyle/>
          <a:p>
            <a:r>
              <a:rPr lang="en-US" sz="1000" b="1" dirty="0">
                <a:solidFill>
                  <a:schemeClr val="tx1">
                    <a:lumMod val="50000"/>
                  </a:schemeClr>
                </a:solidFill>
              </a:rPr>
              <a:t>Coolidge Elementary </a:t>
            </a:r>
            <a:r>
              <a:rPr lang="en-US" sz="1000" dirty="0">
                <a:solidFill>
                  <a:schemeClr val="tx1">
                    <a:lumMod val="50000"/>
                  </a:schemeClr>
                </a:solidFill>
              </a:rPr>
              <a:t>School Sidewalk Path along </a:t>
            </a:r>
            <a:br>
              <a:rPr lang="en-US" sz="1000" dirty="0">
                <a:solidFill>
                  <a:schemeClr val="tx1">
                    <a:lumMod val="50000"/>
                  </a:schemeClr>
                </a:solidFill>
              </a:rPr>
            </a:br>
            <a:r>
              <a:rPr lang="en-US" sz="1000" dirty="0">
                <a:solidFill>
                  <a:schemeClr val="tx1">
                    <a:lumMod val="50000"/>
                  </a:schemeClr>
                </a:solidFill>
              </a:rPr>
              <a:t>Stoney Point Rd. SW</a:t>
            </a:r>
          </a:p>
        </p:txBody>
      </p:sp>
      <p:sp>
        <p:nvSpPr>
          <p:cNvPr id="8" name="TextBox 7">
            <a:extLst>
              <a:ext uri="{FF2B5EF4-FFF2-40B4-BE49-F238E27FC236}">
                <a16:creationId xmlns:a16="http://schemas.microsoft.com/office/drawing/2014/main" id="{C2994C17-046B-42A2-8C4D-C112264145ED}"/>
              </a:ext>
            </a:extLst>
          </p:cNvPr>
          <p:cNvSpPr txBox="1"/>
          <p:nvPr/>
        </p:nvSpPr>
        <p:spPr>
          <a:xfrm>
            <a:off x="4788024" y="4365104"/>
            <a:ext cx="1512168" cy="707886"/>
          </a:xfrm>
          <a:prstGeom prst="rect">
            <a:avLst/>
          </a:prstGeom>
          <a:noFill/>
        </p:spPr>
        <p:txBody>
          <a:bodyPr wrap="square" rtlCol="0">
            <a:spAutoFit/>
          </a:bodyPr>
          <a:lstStyle/>
          <a:p>
            <a:r>
              <a:rPr lang="en-US" sz="1000" b="1" dirty="0"/>
              <a:t>Taft Middle School</a:t>
            </a:r>
          </a:p>
          <a:p>
            <a:r>
              <a:rPr lang="en-US" sz="1000" dirty="0">
                <a:solidFill>
                  <a:schemeClr val="tx1">
                    <a:lumMod val="50000"/>
                  </a:schemeClr>
                </a:solidFill>
              </a:rPr>
              <a:t>Sidewalk Path between </a:t>
            </a:r>
            <a:r>
              <a:rPr lang="en-US" sz="1000" dirty="0" err="1">
                <a:solidFill>
                  <a:schemeClr val="tx1">
                    <a:lumMod val="50000"/>
                  </a:schemeClr>
                </a:solidFill>
              </a:rPr>
              <a:t>Jacolyn</a:t>
            </a:r>
            <a:r>
              <a:rPr lang="en-US" sz="1000" dirty="0">
                <a:solidFill>
                  <a:schemeClr val="tx1">
                    <a:lumMod val="50000"/>
                  </a:schemeClr>
                </a:solidFill>
              </a:rPr>
              <a:t> Dr NW and F Ave NW</a:t>
            </a:r>
          </a:p>
        </p:txBody>
      </p:sp>
    </p:spTree>
    <p:extLst>
      <p:ext uri="{BB962C8B-B14F-4D97-AF65-F5344CB8AC3E}">
        <p14:creationId xmlns:p14="http://schemas.microsoft.com/office/powerpoint/2010/main" val="371715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3"/>
            <a:ext cx="3816423" cy="554782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500" b="1" dirty="0">
                <a:latin typeface="PT Sans" panose="020B0503020203020204"/>
              </a:rPr>
              <a:t>Weiss Family Safe Routes to Schools Trail (Denison)</a:t>
            </a:r>
            <a:endParaRPr lang="en-US" sz="2500" b="1" dirty="0">
              <a:latin typeface="PT Sans" panose="020B0503020203020204"/>
              <a:cs typeface="Arial" pitchFamily="34" charset="0"/>
            </a:endParaRPr>
          </a:p>
          <a:p>
            <a:pPr marL="0" indent="0">
              <a:spcBef>
                <a:spcPts val="0"/>
              </a:spcBef>
              <a:buClr>
                <a:schemeClr val="tx1"/>
              </a:buClr>
              <a:buNone/>
              <a:defRPr/>
            </a:pPr>
            <a:endParaRPr lang="en-US" sz="1600" b="1" dirty="0">
              <a:solidFill>
                <a:srgbClr val="000000"/>
              </a:solidFill>
              <a:latin typeface="PT Sans" panose="020B0503020203020204"/>
            </a:endParaRPr>
          </a:p>
          <a:p>
            <a:pPr marL="0" indent="0">
              <a:spcBef>
                <a:spcPts val="0"/>
              </a:spcBef>
              <a:buClr>
                <a:schemeClr val="tx1"/>
              </a:buClr>
              <a:buNone/>
              <a:defRPr/>
            </a:pPr>
            <a:r>
              <a:rPr lang="en-US" sz="1800" dirty="0">
                <a:latin typeface="PT Sans" panose="020B0503020203020204"/>
              </a:rPr>
              <a:t>The trail is proposed on land owned by the Weiss family on the west side of N. 20th Street. The project will grade and pave a 10-foot wide trail and set an 85-foot steel truss bridge. The north end of the route terminates across from the existing north sidewalk on Frontier Road. From there it proceeds south across the bridge and along the west side of N. 20th Street to 8th Avenue North where it will turn west along 8th Avenue North to the schools on 16th Street. </a:t>
            </a:r>
            <a:endParaRPr lang="en-US" sz="1800"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$400,000</a:t>
            </a:r>
          </a:p>
          <a:p>
            <a:pPr marL="0" indent="0">
              <a:spcBef>
                <a:spcPts val="0"/>
              </a:spcBef>
              <a:buClr>
                <a:schemeClr val="tx1"/>
              </a:buClr>
              <a:buNone/>
              <a:defRPr/>
            </a:pPr>
            <a:r>
              <a:rPr lang="en-US" sz="1800" b="1" dirty="0">
                <a:latin typeface="PT Sans" panose="020B0503020203020204"/>
                <a:cs typeface="Arial" pitchFamily="34" charset="0"/>
              </a:rPr>
              <a:t>Requested:   $120,000 (30%)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9" name="Picture 8">
            <a:extLst>
              <a:ext uri="{FF2B5EF4-FFF2-40B4-BE49-F238E27FC236}">
                <a16:creationId xmlns:a16="http://schemas.microsoft.com/office/drawing/2014/main" id="{6F346182-8FEA-454F-B901-3F55F4290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7924" y="5582775"/>
            <a:ext cx="1368152" cy="1006753"/>
          </a:xfrm>
          <a:prstGeom prst="rect">
            <a:avLst/>
          </a:prstGeom>
        </p:spPr>
      </p:pic>
      <p:pic>
        <p:nvPicPr>
          <p:cNvPr id="3" name="Picture 2">
            <a:extLst>
              <a:ext uri="{FF2B5EF4-FFF2-40B4-BE49-F238E27FC236}">
                <a16:creationId xmlns:a16="http://schemas.microsoft.com/office/drawing/2014/main" id="{7FDE0A8C-8345-4408-BB48-BC7E2E3C4863}"/>
              </a:ext>
            </a:extLst>
          </p:cNvPr>
          <p:cNvPicPr>
            <a:picLocks noChangeAspect="1"/>
          </p:cNvPicPr>
          <p:nvPr/>
        </p:nvPicPr>
        <p:blipFill>
          <a:blip r:embed="rId7"/>
          <a:stretch>
            <a:fillRect/>
          </a:stretch>
        </p:blipFill>
        <p:spPr>
          <a:xfrm>
            <a:off x="3995936" y="1191574"/>
            <a:ext cx="5148063" cy="3245538"/>
          </a:xfrm>
          <a:prstGeom prst="rect">
            <a:avLst/>
          </a:prstGeom>
        </p:spPr>
      </p:pic>
    </p:spTree>
    <p:extLst>
      <p:ext uri="{BB962C8B-B14F-4D97-AF65-F5344CB8AC3E}">
        <p14:creationId xmlns:p14="http://schemas.microsoft.com/office/powerpoint/2010/main" val="290041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25000" lnSpcReduction="20000"/>
          </a:bodyPr>
          <a:lstStyle/>
          <a:p>
            <a:pPr lvl="0">
              <a:spcAft>
                <a:spcPts val="1200"/>
              </a:spcAft>
            </a:pPr>
            <a:r>
              <a:rPr lang="en-US" sz="8000" dirty="0"/>
              <a:t>Current version of former Transportation Enhancement program that has existed since 1991.</a:t>
            </a:r>
          </a:p>
          <a:p>
            <a:pPr lvl="0">
              <a:spcAft>
                <a:spcPts val="1200"/>
              </a:spcAft>
            </a:pPr>
            <a:r>
              <a:rPr lang="en-US" sz="8000" dirty="0"/>
              <a:t>Majority of funding is distributed to Iowa’s RPAs and MPOs with $1 million reserved for statewide projects</a:t>
            </a:r>
          </a:p>
          <a:p>
            <a:pPr lvl="0">
              <a:spcAft>
                <a:spcPts val="1200"/>
              </a:spcAft>
            </a:pPr>
            <a:r>
              <a:rPr lang="en-US" sz="8000" dirty="0"/>
              <a:t>Eligible activities include:</a:t>
            </a:r>
          </a:p>
          <a:p>
            <a:pPr lvl="1"/>
            <a:r>
              <a:rPr lang="en-US" sz="7200" dirty="0"/>
              <a:t>On-road and off-road non-motorized trail facilities, safe routes for non-drivers, conversion of abandoned rail corridors for trails, preservation/rehabilitation of historic transportation facilities among others</a:t>
            </a:r>
          </a:p>
          <a:p>
            <a:pPr lvl="1"/>
            <a:r>
              <a:rPr lang="en-US" sz="7200" dirty="0"/>
              <a:t>Federal Recreational Trails Program eligible activities</a:t>
            </a:r>
          </a:p>
          <a:p>
            <a:pPr lvl="1"/>
            <a:r>
              <a:rPr lang="en-US" sz="7200" dirty="0"/>
              <a:t>Infrastructure-related or non-infrastructure related Safe Routes to School Projects (if local TAP funds are used as well)</a:t>
            </a:r>
          </a:p>
          <a:p>
            <a:pPr lvl="1"/>
            <a:r>
              <a:rPr lang="en-US" sz="7200" dirty="0"/>
              <a:t>Scenic Byways (if local TAP funds are used as well)</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Statewide Iowa’s Transportation Alternatives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600" b="1" dirty="0"/>
              <a:t>Statewide or multi-regional impact of the project (35 points)</a:t>
            </a:r>
          </a:p>
          <a:p>
            <a:pPr lvl="0">
              <a:spcAft>
                <a:spcPts val="1200"/>
              </a:spcAft>
            </a:pPr>
            <a:r>
              <a:rPr lang="en-US" dirty="0"/>
              <a:t>Degree of enhancement of the quality or utility of the state surface transportation system (20 points)</a:t>
            </a:r>
          </a:p>
          <a:p>
            <a:pPr lvl="0">
              <a:spcAft>
                <a:spcPts val="1200"/>
              </a:spcAft>
            </a:pPr>
            <a:r>
              <a:rPr lang="en-US" sz="2600" b="1" dirty="0"/>
              <a:t>State or multi-regional tourism benefits (10 points)</a:t>
            </a:r>
          </a:p>
          <a:p>
            <a:pPr lvl="0">
              <a:spcAft>
                <a:spcPts val="1200"/>
              </a:spcAft>
            </a:pPr>
            <a:r>
              <a:rPr lang="en-US" dirty="0"/>
              <a:t>Degree of statewide or multi-regional planning implemented (35 points)</a:t>
            </a:r>
            <a:endParaRPr lang="en-US" sz="2600" b="1"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lnSpcReduction="10000"/>
          </a:bodyPr>
          <a:lstStyle/>
          <a:p>
            <a:pPr>
              <a:lnSpc>
                <a:spcPct val="90000"/>
              </a:lnSpc>
            </a:pPr>
            <a:r>
              <a:rPr lang="en-US" dirty="0">
                <a:cs typeface="Arial" pitchFamily="34" charset="0"/>
              </a:rPr>
              <a:t>Estimated FY 2022 Appropriation: $10,764,227 </a:t>
            </a:r>
          </a:p>
          <a:p>
            <a:pPr lvl="1">
              <a:lnSpc>
                <a:spcPct val="80000"/>
              </a:lnSpc>
            </a:pPr>
            <a:r>
              <a:rPr lang="en-US" dirty="0"/>
              <a:t>$1,374,817 set aside for Recreational Trails.</a:t>
            </a:r>
          </a:p>
          <a:p>
            <a:pPr lvl="1">
              <a:lnSpc>
                <a:spcPct val="80000"/>
              </a:lnSpc>
            </a:pPr>
            <a:r>
              <a:rPr lang="en-US" dirty="0"/>
              <a:t>Half  ($4,694,705) reserved for local projects, half stays at the state level.</a:t>
            </a:r>
          </a:p>
          <a:p>
            <a:pPr lvl="1">
              <a:lnSpc>
                <a:spcPct val="80000"/>
              </a:lnSpc>
            </a:pPr>
            <a:r>
              <a:rPr lang="en-US" dirty="0"/>
              <a:t>The set-aside for Statewide TAP is $1,000,000</a:t>
            </a:r>
          </a:p>
          <a:p>
            <a:pPr lvl="1">
              <a:lnSpc>
                <a:spcPct val="80000"/>
              </a:lnSpc>
            </a:pPr>
            <a:r>
              <a:rPr lang="en-US" dirty="0"/>
              <a:t>Remaining $3,694,705 of state level funding is reserved for eligible local projects:</a:t>
            </a:r>
          </a:p>
          <a:p>
            <a:pPr lvl="2">
              <a:lnSpc>
                <a:spcPct val="80000"/>
              </a:lnSpc>
            </a:pPr>
            <a:r>
              <a:rPr lang="en-US" dirty="0"/>
              <a:t>Transportation Alternatives Program</a:t>
            </a:r>
          </a:p>
          <a:p>
            <a:pPr lvl="2">
              <a:lnSpc>
                <a:spcPct val="80000"/>
              </a:lnSpc>
            </a:pPr>
            <a:r>
              <a:rPr lang="en-US" dirty="0"/>
              <a:t>Highway</a:t>
            </a:r>
          </a:p>
          <a:p>
            <a:pPr lvl="2">
              <a:lnSpc>
                <a:spcPct val="80000"/>
              </a:lnSpc>
            </a:pPr>
            <a:r>
              <a:rPr lang="en-US" dirty="0"/>
              <a:t>Bridge</a:t>
            </a:r>
          </a:p>
          <a:p>
            <a:pPr lvl="2">
              <a:lnSpc>
                <a:spcPct val="80000"/>
              </a:lnSpc>
            </a:pPr>
            <a:r>
              <a:rPr lang="en-US" dirty="0"/>
              <a:t>Transit</a:t>
            </a:r>
            <a:endParaRPr lang="en-US"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87085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r>
              <a:rPr lang="en-US" sz="2400" dirty="0">
                <a:latin typeface="PT Sans" panose="020B0503020203020204"/>
              </a:rPr>
              <a:t>Available Funding:</a:t>
            </a:r>
          </a:p>
          <a:p>
            <a:pPr lvl="1"/>
            <a:r>
              <a:rPr lang="en-US" dirty="0">
                <a:latin typeface="PT Sans" panose="020B0503020203020204"/>
              </a:rPr>
              <a:t>Statewide Iowa’s TAP funds available: $1,000,000 plus previous years under runs</a:t>
            </a:r>
            <a:endParaRPr lang="en-US" sz="2400" dirty="0">
              <a:latin typeface="PT Sans" panose="020B0503020203020204"/>
            </a:endParaRPr>
          </a:p>
          <a:p>
            <a:r>
              <a:rPr lang="en-US" sz="2400" dirty="0">
                <a:latin typeface="PT Sans" panose="020B0503020203020204"/>
              </a:rPr>
              <a:t>Application Summary</a:t>
            </a:r>
          </a:p>
          <a:p>
            <a:pPr lvl="1"/>
            <a:r>
              <a:rPr lang="en-US" dirty="0">
                <a:latin typeface="PT Sans" panose="020B0503020203020204"/>
              </a:rPr>
              <a:t>Total number of projects:   4</a:t>
            </a:r>
          </a:p>
          <a:p>
            <a:pPr lvl="1"/>
            <a:r>
              <a:rPr lang="en-US" dirty="0">
                <a:latin typeface="PT Sans" panose="020B0503020203020204"/>
              </a:rPr>
              <a:t>Total project costs:  $2,224,387 </a:t>
            </a:r>
          </a:p>
          <a:p>
            <a:pPr lvl="1"/>
            <a:r>
              <a:rPr lang="en-US" dirty="0">
                <a:latin typeface="PT Sans" panose="020B0503020203020204"/>
              </a:rPr>
              <a:t>Total amount requested:  $984,213</a:t>
            </a:r>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1017336"/>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957003224"/>
              </p:ext>
            </p:extLst>
          </p:nvPr>
        </p:nvGraphicFramePr>
        <p:xfrm>
          <a:off x="203533" y="1628801"/>
          <a:ext cx="8760954" cy="4466835"/>
        </p:xfrm>
        <a:graphic>
          <a:graphicData uri="http://schemas.openxmlformats.org/drawingml/2006/table">
            <a:tbl>
              <a:tblPr firstRow="1" bandRow="1">
                <a:tableStyleId>{5C22544A-7EE6-4342-B048-85BDC9FD1C3A}</a:tableStyleId>
              </a:tblPr>
              <a:tblGrid>
                <a:gridCol w="2057716">
                  <a:extLst>
                    <a:ext uri="{9D8B030D-6E8A-4147-A177-3AD203B41FA5}">
                      <a16:colId xmlns:a16="http://schemas.microsoft.com/office/drawing/2014/main" val="3387879057"/>
                    </a:ext>
                  </a:extLst>
                </a:gridCol>
                <a:gridCol w="1794536">
                  <a:extLst>
                    <a:ext uri="{9D8B030D-6E8A-4147-A177-3AD203B41FA5}">
                      <a16:colId xmlns:a16="http://schemas.microsoft.com/office/drawing/2014/main" val="1861506818"/>
                    </a:ext>
                  </a:extLst>
                </a:gridCol>
                <a:gridCol w="789596">
                  <a:extLst>
                    <a:ext uri="{9D8B030D-6E8A-4147-A177-3AD203B41FA5}">
                      <a16:colId xmlns:a16="http://schemas.microsoft.com/office/drawing/2014/main" val="3420930524"/>
                    </a:ext>
                  </a:extLst>
                </a:gridCol>
                <a:gridCol w="1454811">
                  <a:extLst>
                    <a:ext uri="{9D8B030D-6E8A-4147-A177-3AD203B41FA5}">
                      <a16:colId xmlns:a16="http://schemas.microsoft.com/office/drawing/2014/main" val="467904483"/>
                    </a:ext>
                  </a:extLst>
                </a:gridCol>
                <a:gridCol w="1201101">
                  <a:extLst>
                    <a:ext uri="{9D8B030D-6E8A-4147-A177-3AD203B41FA5}">
                      <a16:colId xmlns:a16="http://schemas.microsoft.com/office/drawing/2014/main" val="3284072429"/>
                    </a:ext>
                  </a:extLst>
                </a:gridCol>
                <a:gridCol w="1463194">
                  <a:extLst>
                    <a:ext uri="{9D8B030D-6E8A-4147-A177-3AD203B41FA5}">
                      <a16:colId xmlns:a16="http://schemas.microsoft.com/office/drawing/2014/main" val="1639893002"/>
                    </a:ext>
                  </a:extLst>
                </a:gridCol>
              </a:tblGrid>
              <a:tr h="803049">
                <a:tc>
                  <a:txBody>
                    <a:bodyPr/>
                    <a:lstStyle/>
                    <a:p>
                      <a:pPr algn="ctr"/>
                      <a:r>
                        <a:rPr lang="en-US" sz="1300" b="1" dirty="0"/>
                        <a:t>PROJECT NAME</a:t>
                      </a:r>
                    </a:p>
                  </a:txBody>
                  <a:tcPr anchor="ctr">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664592">
                <a:tc>
                  <a:txBody>
                    <a:bodyPr/>
                    <a:lstStyle/>
                    <a:p>
                      <a:pPr algn="ctr"/>
                      <a:r>
                        <a:rPr lang="en-US" sz="1300" b="1" kern="1200" dirty="0">
                          <a:solidFill>
                            <a:schemeClr val="dk1"/>
                          </a:solidFill>
                          <a:latin typeface="+mn-lt"/>
                          <a:ea typeface="+mn-ea"/>
                          <a:cs typeface="+mn-cs"/>
                          <a:hlinkClick r:id="rId4" action="ppaction://hlinksldjump"/>
                        </a:rPr>
                        <a:t>UNI Integrated Roadside Vegetation Management</a:t>
                      </a:r>
                      <a:endParaRPr lang="en-US" sz="1300" b="1"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University of Northern Iowa/Tallgrass Prairie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kern="1200" dirty="0">
                          <a:solidFill>
                            <a:schemeClr val="dk1"/>
                          </a:solidFill>
                          <a:latin typeface="+mn-lt"/>
                          <a:ea typeface="+mn-ea"/>
                          <a:cs typeface="+mn-cs"/>
                        </a:rPr>
                        <a:t>90</a:t>
                      </a:r>
                      <a:endParaRPr lang="en-US" sz="13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$1,046,870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$482,200</a:t>
                      </a:r>
                    </a:p>
                    <a:p>
                      <a:pPr algn="ctr"/>
                      <a:r>
                        <a:rPr lang="en-US" sz="1300" b="1" dirty="0"/>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$482,200</a:t>
                      </a:r>
                    </a:p>
                    <a:p>
                      <a:pPr algn="ctr"/>
                      <a:r>
                        <a:rPr lang="en-US" sz="1300" b="1" dirty="0"/>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2869745"/>
                  </a:ext>
                </a:extLst>
              </a:tr>
              <a:tr h="85843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1" dirty="0">
                          <a:hlinkClick r:id="rId5" action="ppaction://hlinksldjump"/>
                        </a:rPr>
                        <a:t>Iowa Safe Routes to School Partnership</a:t>
                      </a:r>
                      <a:endParaRPr lang="en-US" sz="1300" b="1"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Iowa Northland Regional Council of Governments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$297,517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$238,013</a:t>
                      </a:r>
                    </a:p>
                    <a:p>
                      <a:pPr algn="ctr"/>
                      <a:r>
                        <a:rPr lang="en-US" sz="13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$238,013</a:t>
                      </a:r>
                    </a:p>
                    <a:p>
                      <a:pPr algn="ctr"/>
                      <a:r>
                        <a:rPr lang="en-US" sz="13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43613"/>
                  </a:ext>
                </a:extLst>
              </a:tr>
              <a:tr h="784011">
                <a:tc>
                  <a:txBody>
                    <a:bodyPr/>
                    <a:lstStyle/>
                    <a:p>
                      <a:pPr algn="ctr" fontAlgn="b"/>
                      <a:r>
                        <a:rPr lang="en-US" sz="1300" b="1" kern="1200" dirty="0">
                          <a:solidFill>
                            <a:schemeClr val="dk1"/>
                          </a:solidFill>
                          <a:latin typeface="+mn-lt"/>
                          <a:ea typeface="+mn-ea"/>
                          <a:cs typeface="+mn-cs"/>
                          <a:hlinkClick r:id="rId6" action="ppaction://hlinksldjump"/>
                        </a:rPr>
                        <a:t>Coolidge Elementary School &amp; Taft Middle School Project</a:t>
                      </a:r>
                      <a:endParaRPr lang="en-US" sz="1300" b="1"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Cedar Rapids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$480,000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$144,000</a:t>
                      </a:r>
                    </a:p>
                    <a:p>
                      <a:pPr algn="ct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$144,000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782536"/>
                  </a:ext>
                </a:extLst>
              </a:tr>
              <a:tr h="858432">
                <a:tc>
                  <a:txBody>
                    <a:bodyPr/>
                    <a:lstStyle/>
                    <a:p>
                      <a:pPr marL="0" algn="ctr" defTabSz="914400" rtl="0" eaLnBrk="1" fontAlgn="b" latinLnBrk="0" hangingPunct="1"/>
                      <a:r>
                        <a:rPr lang="en-US" sz="1300" b="1" kern="1200" dirty="0">
                          <a:solidFill>
                            <a:schemeClr val="dk1"/>
                          </a:solidFill>
                          <a:latin typeface="+mn-lt"/>
                          <a:ea typeface="+mn-ea"/>
                          <a:cs typeface="+mn-cs"/>
                          <a:hlinkClick r:id="rId7" action="ppaction://hlinksldjump"/>
                        </a:rPr>
                        <a:t>Weiss Family Safe Routes to Schools Trail</a:t>
                      </a:r>
                      <a:endParaRPr lang="en-US" sz="1300" b="1"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Denison</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300" b="1" kern="1200" dirty="0">
                          <a:solidFill>
                            <a:schemeClr val="dk1"/>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$400,000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t>$120,000</a:t>
                      </a:r>
                    </a:p>
                    <a:p>
                      <a:pPr algn="ct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$120,000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7927034"/>
                  </a:ext>
                </a:extLst>
              </a:tr>
            </a:tbl>
          </a:graphicData>
        </a:graphic>
      </p:graphicFrame>
    </p:spTree>
    <p:extLst>
      <p:ext uri="{BB962C8B-B14F-4D97-AF65-F5344CB8AC3E}">
        <p14:creationId xmlns:p14="http://schemas.microsoft.com/office/powerpoint/2010/main" val="140796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4493"/>
            <a:ext cx="7886700" cy="288033"/>
          </a:xfrm>
        </p:spPr>
        <p:txBody>
          <a:bodyPr>
            <a:noAutofit/>
          </a:bodyPr>
          <a:lstStyle/>
          <a:p>
            <a:r>
              <a:rPr lang="en-US" b="1" dirty="0">
                <a:solidFill>
                  <a:schemeClr val="tx2"/>
                </a:solidFill>
              </a:rPr>
              <a:t>Map of Applications Received</a:t>
            </a:r>
          </a:p>
        </p:txBody>
      </p:sp>
      <p:pic>
        <p:nvPicPr>
          <p:cNvPr id="3" name="Picture 2">
            <a:extLst>
              <a:ext uri="{FF2B5EF4-FFF2-40B4-BE49-F238E27FC236}">
                <a16:creationId xmlns:a16="http://schemas.microsoft.com/office/drawing/2014/main" id="{A6EF4002-A769-41C3-AF8D-B48838DF4342}"/>
              </a:ext>
            </a:extLst>
          </p:cNvPr>
          <p:cNvPicPr>
            <a:picLocks noChangeAspect="1"/>
          </p:cNvPicPr>
          <p:nvPr/>
        </p:nvPicPr>
        <p:blipFill>
          <a:blip r:embed="rId4"/>
          <a:stretch>
            <a:fillRect/>
          </a:stretch>
        </p:blipFill>
        <p:spPr>
          <a:xfrm>
            <a:off x="179513" y="1196753"/>
            <a:ext cx="8568952" cy="5513666"/>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501516" y="5445224"/>
            <a:ext cx="4248472" cy="738664"/>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Susan Hollenkamp</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Transportation Alternatives program manager</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Susan.hollenkamp@iowadot.us</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4" name="Text Placeholder 2">
            <a:extLst>
              <a:ext uri="{FF2B5EF4-FFF2-40B4-BE49-F238E27FC236}">
                <a16:creationId xmlns:a16="http://schemas.microsoft.com/office/drawing/2014/main" id="{2140E91C-1CB9-45C5-A506-431958CBA6E7}"/>
              </a:ext>
            </a:extLst>
          </p:cNvPr>
          <p:cNvSpPr txBox="1">
            <a:spLocks/>
          </p:cNvSpPr>
          <p:nvPr/>
        </p:nvSpPr>
        <p:spPr>
          <a:xfrm>
            <a:off x="179513" y="764704"/>
            <a:ext cx="3816423" cy="50131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cs typeface="Arial" pitchFamily="34" charset="0"/>
              </a:rPr>
              <a:t>UNI Integrated Roadside Vegetation Management (University of Northern Iowa/Tallgrass Prairie Center)</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800" dirty="0">
                <a:latin typeface="PT Sans" panose="020B0503020203020204"/>
              </a:rPr>
              <a:t>Native grass and wildflower seed are to be planted in tribal, county, or city rights-of-way. This allows jurisdictions that apply Integrated Roadside Vegetation Management to more cost effectively establish native roadside vegetation for habitat, biodiversity, erosion control and improved hydrology across Iowa's landscape.</a:t>
            </a:r>
          </a:p>
          <a:p>
            <a:pPr marL="0" indent="0">
              <a:buNone/>
            </a:pPr>
            <a:endParaRPr lang="en-US" sz="1800" dirty="0">
              <a:latin typeface="PT Sans" panose="020B0503020203020204"/>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$1,046,870</a:t>
            </a:r>
          </a:p>
          <a:p>
            <a:pPr marL="0" indent="0">
              <a:spcBef>
                <a:spcPts val="0"/>
              </a:spcBef>
              <a:buClr>
                <a:schemeClr val="tx1"/>
              </a:buClr>
              <a:buNone/>
              <a:defRPr/>
            </a:pPr>
            <a:r>
              <a:rPr lang="en-US" sz="1800" b="1" dirty="0">
                <a:latin typeface="PT Sans" panose="020B0503020203020204"/>
                <a:cs typeface="Arial" pitchFamily="34" charset="0"/>
              </a:rPr>
              <a:t>Requested:   $482,200 (46%)</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8" name="TextBox 7">
            <a:hlinkClick r:id="rId4" action="ppaction://hlinksldjump"/>
            <a:extLst>
              <a:ext uri="{FF2B5EF4-FFF2-40B4-BE49-F238E27FC236}">
                <a16:creationId xmlns:a16="http://schemas.microsoft.com/office/drawing/2014/main" id="{EE750B38-4660-4018-8214-6658615BAF94}"/>
              </a:ext>
            </a:extLst>
          </p:cNvPr>
          <p:cNvSpPr txBox="1"/>
          <p:nvPr/>
        </p:nvSpPr>
        <p:spPr>
          <a:xfrm>
            <a:off x="185320" y="6453336"/>
            <a:ext cx="3188421"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Received </a:t>
            </a:r>
            <a:endParaRPr lang="en-US" sz="1200" b="1" dirty="0">
              <a:latin typeface="PT Sans" panose="020B0503020203020204"/>
            </a:endParaRPr>
          </a:p>
        </p:txBody>
      </p:sp>
      <p:pic>
        <p:nvPicPr>
          <p:cNvPr id="6" name="Picture 5">
            <a:extLst>
              <a:ext uri="{FF2B5EF4-FFF2-40B4-BE49-F238E27FC236}">
                <a16:creationId xmlns:a16="http://schemas.microsoft.com/office/drawing/2014/main" id="{60AE508A-6BFB-49D2-B301-D6B01C6BCB19}"/>
              </a:ext>
            </a:extLst>
          </p:cNvPr>
          <p:cNvPicPr>
            <a:picLocks noChangeAspect="1"/>
          </p:cNvPicPr>
          <p:nvPr/>
        </p:nvPicPr>
        <p:blipFill rotWithShape="1">
          <a:blip r:embed="rId6"/>
          <a:srcRect l="12469" t="25324" r="13945" b="43226"/>
          <a:stretch/>
        </p:blipFill>
        <p:spPr>
          <a:xfrm>
            <a:off x="4243099" y="764704"/>
            <a:ext cx="4433357" cy="2448272"/>
          </a:xfrm>
          <a:prstGeom prst="rect">
            <a:avLst/>
          </a:prstGeom>
        </p:spPr>
      </p:pic>
    </p:spTree>
    <p:extLst>
      <p:ext uri="{BB962C8B-B14F-4D97-AF65-F5344CB8AC3E}">
        <p14:creationId xmlns:p14="http://schemas.microsoft.com/office/powerpoint/2010/main" val="1173466630"/>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12152</TotalTime>
  <Words>799</Words>
  <Application>Microsoft Office PowerPoint</Application>
  <PresentationFormat>On-screen Show (4:3)</PresentationFormat>
  <Paragraphs>122</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PT Sans</vt:lpstr>
      <vt:lpstr>Office Theme</vt:lpstr>
      <vt:lpstr>PowerPoint Presentation</vt:lpstr>
      <vt:lpstr>Statewide Iowa’s Transportation Alternatives Program</vt:lpstr>
      <vt:lpstr>PowerPoint Presentation</vt:lpstr>
      <vt:lpstr>PowerPoint Presentation</vt:lpstr>
      <vt:lpstr>PowerPoint Presentation</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Madden, Danielle</cp:lastModifiedBy>
  <cp:revision>205</cp:revision>
  <cp:lastPrinted>2019-11-19T20:07:57Z</cp:lastPrinted>
  <dcterms:created xsi:type="dcterms:W3CDTF">2014-05-10T08:44:16Z</dcterms:created>
  <dcterms:modified xsi:type="dcterms:W3CDTF">2021-12-08T16:07:25Z</dcterms:modified>
</cp:coreProperties>
</file>