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359" r:id="rId3"/>
    <p:sldId id="347" r:id="rId4"/>
    <p:sldId id="369" r:id="rId5"/>
    <p:sldId id="370" r:id="rId6"/>
    <p:sldId id="371" r:id="rId7"/>
    <p:sldId id="360" r:id="rId8"/>
    <p:sldId id="365" r:id="rId9"/>
    <p:sldId id="350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1721"/>
    <a:srgbClr val="FF9966"/>
    <a:srgbClr val="00717F"/>
    <a:srgbClr val="B55813"/>
    <a:srgbClr val="B1B3B3"/>
    <a:srgbClr val="53565A"/>
    <a:srgbClr val="FF0066"/>
    <a:srgbClr val="69686D"/>
    <a:srgbClr val="34495E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3" autoAdjust="0"/>
    <p:restoredTop sz="83123" autoAdjust="0"/>
  </p:normalViewPr>
  <p:slideViewPr>
    <p:cSldViewPr>
      <p:cViewPr varScale="1">
        <p:scale>
          <a:sx n="95" d="100"/>
          <a:sy n="95" d="100"/>
        </p:scale>
        <p:origin x="21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66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4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186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17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34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767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107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NAME OF PRESENTATION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90CFD2-C20D-4420-BF8D-D52E4B9B969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7526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State Transit Assistance Special Projects Program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4744"/>
            <a:ext cx="78867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400" b="1">
                <a:solidFill>
                  <a:schemeClr val="tx2"/>
                </a:solidFill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4824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200"/>
              </a:spcAft>
              <a:defRPr sz="2600" b="1">
                <a:latin typeface="PT Sans" panose="020B0503020203020204" pitchFamily="34" charset="0"/>
              </a:defRPr>
            </a:lvl1pPr>
            <a:lvl2pPr>
              <a:spcAft>
                <a:spcPts val="1200"/>
              </a:spcAft>
              <a:defRPr sz="2400">
                <a:latin typeface="PT Sans" panose="020B0503020203020204" pitchFamily="34" charset="0"/>
              </a:defRPr>
            </a:lvl2pPr>
            <a:lvl3pPr>
              <a:spcAft>
                <a:spcPts val="1200"/>
              </a:spcAft>
              <a:defRPr sz="2000">
                <a:latin typeface="PT Sans" panose="020B0503020203020204" pitchFamily="34" charset="0"/>
              </a:defRPr>
            </a:lvl3pPr>
            <a:lvl4pPr>
              <a:spcAft>
                <a:spcPts val="1200"/>
              </a:spcAft>
              <a:defRPr sz="1800">
                <a:latin typeface="PT Sans" panose="020B0503020203020204" pitchFamily="34" charset="0"/>
              </a:defRPr>
            </a:lvl4pPr>
            <a:lvl5pPr>
              <a:spcAft>
                <a:spcPts val="1200"/>
              </a:spcAft>
              <a:defRPr sz="1800"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7056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Iowa Rural Transit Vehicle Replacement Project Award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4744"/>
            <a:ext cx="7886700" cy="676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400" b="1">
                <a:solidFill>
                  <a:schemeClr val="tx2"/>
                </a:solidFill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395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9" r:id="rId4"/>
    <p:sldLayoutId id="2147483651" r:id="rId5"/>
    <p:sldLayoutId id="2147483654" r:id="rId6"/>
    <p:sldLayoutId id="2147483655" r:id="rId7"/>
    <p:sldLayoutId id="2147483652" r:id="rId8"/>
    <p:sldLayoutId id="2147483653" r:id="rId9"/>
    <p:sldLayoutId id="2147483656" r:id="rId10"/>
    <p:sldLayoutId id="21474836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wadot.gov/transi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hyperlink" Target="mailto:Kristin.Haar@iowadot.us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107504" y="4869160"/>
            <a:ext cx="5832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PT Sans" panose="020B0503020203020204" pitchFamily="34" charset="0"/>
              </a:rPr>
              <a:t>FY 2023 State Transit Assistance Special Projects Program</a:t>
            </a:r>
          </a:p>
          <a:p>
            <a:endParaRPr lang="en-US" sz="28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653291-FDFB-451F-97EE-8B42E4988C92}"/>
              </a:ext>
            </a:extLst>
          </p:cNvPr>
          <p:cNvSpPr txBox="1"/>
          <p:nvPr/>
        </p:nvSpPr>
        <p:spPr>
          <a:xfrm>
            <a:off x="113636" y="580526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highlight>
                  <a:srgbClr val="871721"/>
                </a:highlight>
                <a:latin typeface="PT Sans" panose="020B0503020203020204"/>
              </a:rPr>
              <a:t>December 14, 2021</a:t>
            </a: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State Transit Assistance Special Projects Program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56" y="2060848"/>
            <a:ext cx="7886700" cy="36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  <a:defRPr/>
            </a:pPr>
            <a:r>
              <a:rPr lang="en-US" dirty="0"/>
              <a:t>Program reworked after update of Iowa Administrative Code 761-920 </a:t>
            </a:r>
            <a:r>
              <a:rPr lang="en-US" i="1" dirty="0"/>
              <a:t>State Transit Assistance </a:t>
            </a:r>
            <a:r>
              <a:rPr lang="en-US" dirty="0"/>
              <a:t>in 2020.</a:t>
            </a:r>
            <a:endParaRPr lang="en-US" i="1" dirty="0"/>
          </a:p>
          <a:p>
            <a:pPr marL="0" indent="0">
              <a:buNone/>
              <a:defRPr/>
            </a:pPr>
            <a:r>
              <a:rPr lang="en-US" dirty="0"/>
              <a:t>$300,000 set aside from State Transit Assistance funds annually to fund training fellowships ($125,000) and special projects ($175,000).</a:t>
            </a:r>
          </a:p>
          <a:p>
            <a:pPr marL="0" indent="0">
              <a:buNone/>
              <a:defRPr/>
            </a:pPr>
            <a:r>
              <a:rPr lang="en-US" dirty="0"/>
              <a:t>All Iowa public transit systems are eligible to apply.</a:t>
            </a:r>
          </a:p>
        </p:txBody>
      </p:sp>
    </p:spTree>
    <p:extLst>
      <p:ext uri="{BB962C8B-B14F-4D97-AF65-F5344CB8AC3E}">
        <p14:creationId xmlns:p14="http://schemas.microsoft.com/office/powerpoint/2010/main" val="68889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462" y="2060848"/>
            <a:ext cx="7992888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1700" dirty="0"/>
              <a:t>Expanding the scope of planning, managerial, or technical expertise.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700" dirty="0"/>
              <a:t>Increasing the public’s awareness and understanding of transit.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700" dirty="0"/>
              <a:t>Enhancing the capacity for administration consolidation and service coordination.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700" dirty="0"/>
              <a:t>Reducing impediments to intramodal or intermodal transfers.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700" dirty="0"/>
              <a:t>Increasing the cooperation and coordination between private and public sectors.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700" dirty="0"/>
              <a:t>Developing, demonstrating, or refining a technical, procedural, or mechanical innovation that may be utilized by other public transit systems in Iowa.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700" dirty="0"/>
              <a:t>Responding to an emergency situation that places an extraordinary and unforeseen strain on the resources of a public transit system.</a:t>
            </a:r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8F42A082-033A-4C0F-986F-7776BA315ECE}"/>
              </a:ext>
            </a:extLst>
          </p:cNvPr>
          <p:cNvSpPr txBox="1">
            <a:spLocks/>
          </p:cNvSpPr>
          <p:nvPr/>
        </p:nvSpPr>
        <p:spPr>
          <a:xfrm>
            <a:off x="628650" y="908720"/>
            <a:ext cx="78867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2400" dirty="0"/>
              <a:t>Special Projects are extraordinary, emergency, or innovative in nature and may include but are not limited to:</a:t>
            </a:r>
          </a:p>
        </p:txBody>
      </p:sp>
    </p:spTree>
    <p:extLst>
      <p:ext uri="{BB962C8B-B14F-4D97-AF65-F5344CB8AC3E}">
        <p14:creationId xmlns:p14="http://schemas.microsoft.com/office/powerpoint/2010/main" val="428700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462" y="980728"/>
            <a:ext cx="7992888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dirty="0"/>
              <a:t>Grants can include projects which support transit services developed in conjunction with human service agencies or local community partners or statewide projects to improve public transit in Iowa. </a:t>
            </a:r>
          </a:p>
          <a:p>
            <a:pPr marL="0" indent="0">
              <a:buNone/>
            </a:pPr>
            <a:r>
              <a:rPr lang="en-US" dirty="0"/>
              <a:t>Projects are intended to assist with start-up of new services that have been identified as needs by health, employment or human service agencies or other community partners. </a:t>
            </a:r>
          </a:p>
          <a:p>
            <a:pPr marL="0" indent="0">
              <a:buNone/>
            </a:pPr>
            <a:r>
              <a:rPr lang="en-US" dirty="0"/>
              <a:t>Statewide projects may be used on transit marketing and projects exploring new transit technologies.</a:t>
            </a:r>
          </a:p>
        </p:txBody>
      </p:sp>
    </p:spTree>
    <p:extLst>
      <p:ext uri="{BB962C8B-B14F-4D97-AF65-F5344CB8AC3E}">
        <p14:creationId xmlns:p14="http://schemas.microsoft.com/office/powerpoint/2010/main" val="724307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462" y="980728"/>
            <a:ext cx="7992888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dirty="0"/>
              <a:t>Operating and small capital projects are eligible for funding up to a maximum of 50% state participation for two years.  Vehicles and facilities are not eligible under this program.</a:t>
            </a:r>
          </a:p>
          <a:p>
            <a:pPr marL="0" indent="0">
              <a:buNone/>
            </a:pPr>
            <a:r>
              <a:rPr lang="en-US" dirty="0"/>
              <a:t>One project per transit system at a time is allowed. </a:t>
            </a:r>
          </a:p>
          <a:p>
            <a:pPr marL="0" indent="0">
              <a:buNone/>
            </a:pPr>
            <a:r>
              <a:rPr lang="en-US" dirty="0"/>
              <a:t>Priority is given to projects which include a financial contribution from human service agencies or community partners. </a:t>
            </a:r>
          </a:p>
          <a:p>
            <a:pPr marL="0" indent="0">
              <a:buNone/>
            </a:pPr>
            <a:r>
              <a:rPr lang="en-US" dirty="0"/>
              <a:t>Applications due October 1.  Projects begin July 1 of the following fiscal year. Up to two years of funding may be requested.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429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462" y="1268760"/>
            <a:ext cx="7992888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Financial contribution from human service agency(</a:t>
            </a:r>
            <a:r>
              <a:rPr lang="en-US" dirty="0" err="1"/>
              <a:t>ies</a:t>
            </a:r>
            <a:r>
              <a:rPr lang="en-US" dirty="0"/>
              <a:t>) or community partners.</a:t>
            </a:r>
          </a:p>
          <a:p>
            <a:pPr lvl="0"/>
            <a:r>
              <a:rPr lang="en-US" dirty="0"/>
              <a:t>Demonstration of Need. </a:t>
            </a:r>
          </a:p>
          <a:p>
            <a:pPr lvl="0"/>
            <a:r>
              <a:rPr lang="en-US" dirty="0"/>
              <a:t>Demonstration of Benefits. </a:t>
            </a:r>
          </a:p>
          <a:p>
            <a:pPr lvl="0"/>
            <a:r>
              <a:rPr lang="en-US" dirty="0"/>
              <a:t>Demonstration of Coordinated Transportation. </a:t>
            </a:r>
          </a:p>
          <a:p>
            <a:pPr lvl="0"/>
            <a:r>
              <a:rPr lang="en-US" dirty="0"/>
              <a:t>Addressing Long Range Public Transit Needs.  </a:t>
            </a:r>
            <a:endParaRPr lang="en-US" sz="1700" dirty="0"/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8F42A082-033A-4C0F-986F-7776BA315ECE}"/>
              </a:ext>
            </a:extLst>
          </p:cNvPr>
          <p:cNvSpPr txBox="1">
            <a:spLocks/>
          </p:cNvSpPr>
          <p:nvPr/>
        </p:nvSpPr>
        <p:spPr>
          <a:xfrm>
            <a:off x="522462" y="472777"/>
            <a:ext cx="78867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2400" dirty="0"/>
              <a:t>Special Project application evaluation criteria:</a:t>
            </a:r>
          </a:p>
        </p:txBody>
      </p:sp>
    </p:spTree>
    <p:extLst>
      <p:ext uri="{BB962C8B-B14F-4D97-AF65-F5344CB8AC3E}">
        <p14:creationId xmlns:p14="http://schemas.microsoft.com/office/powerpoint/2010/main" val="4053522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00808"/>
            <a:ext cx="7992888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US" dirty="0"/>
              <a:t>Available Annual Funding:	$175,000</a:t>
            </a:r>
          </a:p>
          <a:p>
            <a:pPr lvl="0">
              <a:spcAft>
                <a:spcPts val="1200"/>
              </a:spcAft>
            </a:pPr>
            <a:r>
              <a:rPr lang="en-US" b="1" dirty="0"/>
              <a:t>Application Summary:</a:t>
            </a:r>
          </a:p>
          <a:p>
            <a:pPr lvl="1"/>
            <a:r>
              <a:rPr lang="en-US" b="1" dirty="0"/>
              <a:t>Total number of project applications:  1</a:t>
            </a:r>
          </a:p>
          <a:p>
            <a:pPr lvl="1"/>
            <a:r>
              <a:rPr lang="en-US" b="1" dirty="0"/>
              <a:t>Total FY23 funding request:	$34,000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Total FY24 </a:t>
            </a:r>
            <a:r>
              <a:rPr lang="en-US" b="1"/>
              <a:t>funding request:</a:t>
            </a:r>
            <a:r>
              <a:rPr lang="en-US" b="1" dirty="0"/>
              <a:t>	$24,000</a:t>
            </a:r>
          </a:p>
          <a:p>
            <a:pPr lvl="1"/>
            <a:r>
              <a:rPr lang="en-US" b="1" dirty="0"/>
              <a:t>Total amount requested:	$58,000</a:t>
            </a:r>
          </a:p>
          <a:p>
            <a:pPr lvl="1"/>
            <a:endParaRPr lang="en-US" b="1" dirty="0"/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C66066E1-1CDF-4981-B319-508E795C1FD5}"/>
              </a:ext>
            </a:extLst>
          </p:cNvPr>
          <p:cNvSpPr txBox="1">
            <a:spLocks/>
          </p:cNvSpPr>
          <p:nvPr/>
        </p:nvSpPr>
        <p:spPr>
          <a:xfrm>
            <a:off x="628650" y="699519"/>
            <a:ext cx="78867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Available Funding and Application Summary</a:t>
            </a:r>
          </a:p>
        </p:txBody>
      </p:sp>
    </p:spTree>
    <p:extLst>
      <p:ext uri="{BB962C8B-B14F-4D97-AF65-F5344CB8AC3E}">
        <p14:creationId xmlns:p14="http://schemas.microsoft.com/office/powerpoint/2010/main" val="2382378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04" y="879358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Application Received/Recommended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460903"/>
              </p:ext>
            </p:extLst>
          </p:nvPr>
        </p:nvGraphicFramePr>
        <p:xfrm>
          <a:off x="300951" y="1426060"/>
          <a:ext cx="8231806" cy="2297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044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70436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1496349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7189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525081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82358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681584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Perry Flex Connect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HIRTA (Region 11)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$70,000 (FY23)</a:t>
                      </a:r>
                    </a:p>
                    <a:p>
                      <a:pPr algn="ctr"/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$34,000</a:t>
                      </a:r>
                    </a:p>
                    <a:p>
                      <a:pPr algn="ctr"/>
                      <a:r>
                        <a:rPr lang="en-US" sz="1400" b="1" dirty="0"/>
                        <a:t>(49%)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$34,000</a:t>
                      </a:r>
                    </a:p>
                    <a:p>
                      <a:pPr algn="ctr"/>
                      <a:r>
                        <a:rPr lang="en-US" sz="1400" b="1" dirty="0"/>
                        <a:t>(49%)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20284"/>
                  </a:ext>
                </a:extLst>
              </a:tr>
              <a:tr h="681584">
                <a:tc v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dirty="0"/>
                        <a:t>$53,000 (FY24)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$24,000</a:t>
                      </a:r>
                    </a:p>
                    <a:p>
                      <a:pPr algn="ctr"/>
                      <a:r>
                        <a:rPr lang="en-US" sz="1400" b="1" dirty="0"/>
                        <a:t>(45%)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$24,000</a:t>
                      </a:r>
                    </a:p>
                    <a:p>
                      <a:pPr algn="ctr"/>
                      <a:r>
                        <a:rPr lang="en-US" sz="1400" b="1" dirty="0"/>
                        <a:t>(45%)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30728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C753AA3-E0C9-472C-AE66-27714F68C376}"/>
              </a:ext>
            </a:extLst>
          </p:cNvPr>
          <p:cNvSpPr txBox="1"/>
          <p:nvPr/>
        </p:nvSpPr>
        <p:spPr>
          <a:xfrm>
            <a:off x="462432" y="3772588"/>
            <a:ext cx="78293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chemeClr val="tx2"/>
                </a:solidFill>
                <a:latin typeface="PT Sans" panose="020B0503020203020204" pitchFamily="34" charset="0"/>
                <a:ea typeface="+mj-ea"/>
                <a:cs typeface="+mj-cs"/>
              </a:rPr>
              <a:t>Perry Flex Connect Project</a:t>
            </a:r>
            <a:r>
              <a:rPr lang="en-US" sz="2600" dirty="0"/>
              <a:t> </a:t>
            </a:r>
            <a:r>
              <a:rPr lang="en-US" sz="2600" b="1" dirty="0">
                <a:solidFill>
                  <a:schemeClr val="tx2"/>
                </a:solidFill>
                <a:latin typeface="PT Sans" panose="020B0503020203020204" pitchFamily="34" charset="0"/>
                <a:ea typeface="+mj-ea"/>
                <a:cs typeface="+mj-cs"/>
              </a:rPr>
              <a:t>Executive Summary: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FC5B1-A720-4C86-9346-BFCC087A83A2}"/>
              </a:ext>
            </a:extLst>
          </p:cNvPr>
          <p:cNvSpPr txBox="1"/>
          <p:nvPr/>
        </p:nvSpPr>
        <p:spPr>
          <a:xfrm flipH="1">
            <a:off x="462432" y="4231867"/>
            <a:ext cx="80592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T Sans" panose="020B0503020203020204" pitchFamily="34" charset="0"/>
              </a:rPr>
              <a:t>Implement a deviated flex service within the city of Perry to allow people to catch a bus at several designated areas to enhance access to healthcare, employment, shopping, education and community services, such as the food pantry or financial assistance.</a:t>
            </a:r>
          </a:p>
        </p:txBody>
      </p:sp>
    </p:spTree>
    <p:extLst>
      <p:ext uri="{BB962C8B-B14F-4D97-AF65-F5344CB8AC3E}">
        <p14:creationId xmlns:p14="http://schemas.microsoft.com/office/powerpoint/2010/main" val="2928357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1864" y="4066456"/>
            <a:ext cx="2286000" cy="370656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347864" y="4066456"/>
            <a:ext cx="2286000" cy="370656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633864" y="4066456"/>
            <a:ext cx="2286000" cy="37065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18456" y="5865859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For more information on Iowa’s public transit and intercity bus programs, visit</a:t>
            </a:r>
          </a:p>
          <a:p>
            <a:pPr algn="ctr">
              <a:buNone/>
            </a:pPr>
            <a:r>
              <a:rPr lang="en-US" sz="1400" dirty="0">
                <a:solidFill>
                  <a:srgbClr val="FF0000"/>
                </a:solidFill>
                <a:hlinkClick r:id="rId3"/>
              </a:rPr>
              <a:t>www.iowadot.gov/transit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11247-CDAF-4DD5-BE81-B56FBF4D67D9}"/>
              </a:ext>
            </a:extLst>
          </p:cNvPr>
          <p:cNvSpPr txBox="1"/>
          <p:nvPr/>
        </p:nvSpPr>
        <p:spPr>
          <a:xfrm>
            <a:off x="107504" y="3573016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T Sans" panose="020B0503020203020204" pitchFamily="34" charset="0"/>
                <a:cs typeface="Arial" panose="020B0604020202020204" pitchFamily="34" charset="0"/>
              </a:rPr>
              <a:t>QUESTIONS?</a:t>
            </a:r>
          </a:p>
          <a:p>
            <a:pPr algn="ctr"/>
            <a:endParaRPr lang="en-US" dirty="0">
              <a:latin typeface="PT Sans" panose="020B0503020203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748D6-E5EE-44F0-BED6-59197E46C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93" y="983876"/>
            <a:ext cx="2471142" cy="20218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0A8D86-242F-43F1-84EB-BF7EC502AD55}"/>
              </a:ext>
            </a:extLst>
          </p:cNvPr>
          <p:cNvSpPr txBox="1"/>
          <p:nvPr/>
        </p:nvSpPr>
        <p:spPr>
          <a:xfrm>
            <a:off x="1259632" y="4797152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Kristin Haar</a:t>
            </a:r>
          </a:p>
          <a:p>
            <a:pPr algn="ctr"/>
            <a:r>
              <a:rPr lang="en-US" sz="1100" b="1" dirty="0"/>
              <a:t>Public Transit Compliance &amp; Training Officer</a:t>
            </a:r>
          </a:p>
          <a:p>
            <a:pPr algn="ctr"/>
            <a:r>
              <a:rPr lang="en-US" sz="1100" b="1" dirty="0">
                <a:hlinkClick r:id="rId5"/>
              </a:rPr>
              <a:t>Kristin.Haar@iowadot.us</a:t>
            </a:r>
            <a:endParaRPr lang="en-US" sz="1100" b="1" dirty="0"/>
          </a:p>
          <a:p>
            <a:pPr algn="ctr"/>
            <a:r>
              <a:rPr lang="en-US" sz="1100" b="1" dirty="0"/>
              <a:t>515.233.7875</a:t>
            </a:r>
          </a:p>
          <a:p>
            <a:pPr algn="ctr"/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889616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14115</TotalTime>
  <Words>588</Words>
  <Application>Microsoft Office PowerPoint</Application>
  <PresentationFormat>On-screen Show (4:3)</PresentationFormat>
  <Paragraphs>72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PT Sans</vt:lpstr>
      <vt:lpstr>Office Theme</vt:lpstr>
      <vt:lpstr>PowerPoint Presentation</vt:lpstr>
      <vt:lpstr>State Transit Assistance Special Projects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 Received/Recommended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Anderson, Stuart</cp:lastModifiedBy>
  <cp:revision>298</cp:revision>
  <cp:lastPrinted>2020-07-02T20:25:57Z</cp:lastPrinted>
  <dcterms:created xsi:type="dcterms:W3CDTF">2014-05-10T08:44:16Z</dcterms:created>
  <dcterms:modified xsi:type="dcterms:W3CDTF">2021-12-06T18:14:11Z</dcterms:modified>
</cp:coreProperties>
</file>