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881" r:id="rId1"/>
  </p:sldMasterIdLst>
  <p:notesMasterIdLst>
    <p:notesMasterId r:id="rId12"/>
  </p:notesMasterIdLst>
  <p:handoutMasterIdLst>
    <p:handoutMasterId r:id="rId13"/>
  </p:handoutMasterIdLst>
  <p:sldIdLst>
    <p:sldId id="324" r:id="rId2"/>
    <p:sldId id="384" r:id="rId3"/>
    <p:sldId id="394" r:id="rId4"/>
    <p:sldId id="393" r:id="rId5"/>
    <p:sldId id="869" r:id="rId6"/>
    <p:sldId id="866" r:id="rId7"/>
    <p:sldId id="867" r:id="rId8"/>
    <p:sldId id="327" r:id="rId9"/>
    <p:sldId id="868" r:id="rId10"/>
    <p:sldId id="870" r:id="rId11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99"/>
    <a:srgbClr val="FFFFCC"/>
    <a:srgbClr val="FF0000"/>
    <a:srgbClr val="0000FF"/>
    <a:srgbClr val="990099"/>
    <a:srgbClr val="0000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374" autoAdjust="0"/>
    <p:restoredTop sz="90151" autoAdjust="0"/>
  </p:normalViewPr>
  <p:slideViewPr>
    <p:cSldViewPr snapToGrid="0">
      <p:cViewPr varScale="1">
        <p:scale>
          <a:sx n="103" d="100"/>
          <a:sy n="103" d="100"/>
        </p:scale>
        <p:origin x="158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508"/>
    </p:cViewPr>
  </p:sorterViewPr>
  <p:notesViewPr>
    <p:cSldViewPr snapToGrid="0">
      <p:cViewPr varScale="1">
        <p:scale>
          <a:sx n="85" d="100"/>
          <a:sy n="85" d="100"/>
        </p:scale>
        <p:origin x="3846" y="102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7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777" y="7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algn="r"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586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777" y="8831586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algn="r"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02E9FA6-72E5-485C-9AC8-94B66A78EA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453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4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777" y="4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algn="r"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9038" y="696913"/>
            <a:ext cx="4630737" cy="3471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145" y="4398283"/>
            <a:ext cx="5140112" cy="4167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561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777" y="8796561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algn="r" defTabSz="930332">
              <a:defRPr sz="1200"/>
            </a:lvl1pPr>
          </a:lstStyle>
          <a:p>
            <a:pPr>
              <a:defRPr/>
            </a:pPr>
            <a:fld id="{E7669DD5-6282-41B8-9E81-F6594F2D73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3485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5978" indent="-286915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7659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6721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5785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4849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83911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2974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2038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4974CF7F-4A2F-432E-8FE9-EB9FB86E9AAF}" type="slidenum">
              <a:rPr lang="en-US" altLang="en-US" smtClean="0"/>
              <a:pPr eaLnBrk="1" hangingPunct="1">
                <a:spcBef>
                  <a:spcPct val="20000"/>
                </a:spcBef>
              </a:pPr>
              <a:t>6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6913"/>
            <a:ext cx="4633912" cy="347503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545" y="4402703"/>
            <a:ext cx="5158803" cy="4173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90941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5978" indent="-286915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7659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6721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5785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4849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83911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2974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2038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4974CF7F-4A2F-432E-8FE9-EB9FB86E9AAF}" type="slidenum">
              <a:rPr lang="en-US" altLang="en-US" smtClean="0"/>
              <a:pPr eaLnBrk="1" hangingPunct="1">
                <a:spcBef>
                  <a:spcPct val="20000"/>
                </a:spcBef>
              </a:pPr>
              <a:t>7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6913"/>
            <a:ext cx="4633912" cy="347503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545" y="4402703"/>
            <a:ext cx="5158803" cy="4173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10752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5978" indent="-286915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7659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6721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5785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4849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83911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2974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2038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4974CF7F-4A2F-432E-8FE9-EB9FB86E9AAF}" type="slidenum">
              <a:rPr lang="en-US" altLang="en-US" smtClean="0"/>
              <a:pPr eaLnBrk="1" hangingPunct="1">
                <a:spcBef>
                  <a:spcPct val="20000"/>
                </a:spcBef>
              </a:pPr>
              <a:t>9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6913"/>
            <a:ext cx="4633912" cy="347503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545" y="4402703"/>
            <a:ext cx="5158803" cy="4173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46197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B6BD1137-7CB8-4BAC-81D8-69FE8A93D38B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84CE5A-0D8A-4329-A297-0250A4F5DE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14354F-195E-4620-9BBF-EE1CA0AFF56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E0F805B-ABC8-4A8B-B9D4-5845341EB6C9}"/>
              </a:ext>
            </a:extLst>
          </p:cNvPr>
          <p:cNvSpPr txBox="1"/>
          <p:nvPr userDrawn="1"/>
        </p:nvSpPr>
        <p:spPr>
          <a:xfrm>
            <a:off x="792088" y="667435"/>
            <a:ext cx="49229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600" cap="small" baseline="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Federal Infrastructure Bill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5A3183-73DB-40B2-B6C8-E0DE1DE1D6DB}"/>
              </a:ext>
            </a:extLst>
          </p:cNvPr>
          <p:cNvSpPr/>
          <p:nvPr userDrawn="1"/>
        </p:nvSpPr>
        <p:spPr>
          <a:xfrm>
            <a:off x="0" y="764704"/>
            <a:ext cx="792088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6ABBA2-AA3C-4D81-BF82-C5B05E586B69}"/>
              </a:ext>
            </a:extLst>
          </p:cNvPr>
          <p:cNvSpPr/>
          <p:nvPr userDrawn="1"/>
        </p:nvSpPr>
        <p:spPr>
          <a:xfrm>
            <a:off x="0" y="836712"/>
            <a:ext cx="792088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2792F5-6345-4BA3-96B5-3BBA9D667573}"/>
              </a:ext>
            </a:extLst>
          </p:cNvPr>
          <p:cNvSpPr/>
          <p:nvPr userDrawn="1"/>
        </p:nvSpPr>
        <p:spPr>
          <a:xfrm>
            <a:off x="0" y="908720"/>
            <a:ext cx="792088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9BAE6B-4BEF-472C-8DFA-A9B7788CA52B}"/>
              </a:ext>
            </a:extLst>
          </p:cNvPr>
          <p:cNvSpPr txBox="1"/>
          <p:nvPr userDrawn="1"/>
        </p:nvSpPr>
        <p:spPr>
          <a:xfrm>
            <a:off x="0" y="260648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fld id="{5EF72394-20AE-4583-8A01-A144B1C77253}" type="slidenum">
              <a:rPr lang="en-US" sz="2000">
                <a:solidFill>
                  <a:schemeClr val="bg2"/>
                </a:solidFill>
                <a:latin typeface="Century Gothic" panose="020B0502020202020204" pitchFamily="34" charset="0"/>
              </a:rPr>
              <a:pPr algn="ctr">
                <a:buNone/>
              </a:pPr>
              <a:t>‹#›</a:t>
            </a:fld>
            <a:endParaRPr lang="en-US" sz="2000" dirty="0">
              <a:solidFill>
                <a:schemeClr val="bg2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54EF32B2-C520-493E-859D-A9D077D08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340768"/>
            <a:ext cx="7886700" cy="9655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BFB340FD-E5C8-40FB-8FFA-E3B74A3978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2441228"/>
            <a:ext cx="7886700" cy="4228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31253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D6018F-02C5-492A-A396-60FCB4AFE8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EA00E3-29D0-4240-843B-43CFF80D3D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C0A35A-7F2A-4818-BE4F-BD985AAD314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9550D3-1F65-4CDB-9A8E-82FEAFC52E3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3A245A-4344-4ADD-88E1-2801F720F3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E3C34-C3E1-402C-B999-0740D77D1EB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88A0CD-188E-41B4-85D2-A4D943DD925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10310A5-C358-4C54-90DC-01EB34AED2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82" r:id="rId1"/>
    <p:sldLayoutId id="2147484883" r:id="rId2"/>
    <p:sldLayoutId id="2147484884" r:id="rId3"/>
    <p:sldLayoutId id="2147484885" r:id="rId4"/>
    <p:sldLayoutId id="2147484886" r:id="rId5"/>
    <p:sldLayoutId id="2147484887" r:id="rId6"/>
    <p:sldLayoutId id="2147484888" r:id="rId7"/>
    <p:sldLayoutId id="2147484889" r:id="rId8"/>
    <p:sldLayoutId id="2147484890" r:id="rId9"/>
    <p:sldLayoutId id="2147484891" r:id="rId10"/>
    <p:sldLayoutId id="2147484892" r:id="rId11"/>
    <p:sldLayoutId id="2147484893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" y="1295400"/>
            <a:ext cx="9144000" cy="4600575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>
                <a:solidFill>
                  <a:schemeClr val="tx1"/>
                </a:solidFill>
              </a:rPr>
              <a:t>Proposed FY 2022 Highway Program Amendment</a:t>
            </a:r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r>
              <a:rPr lang="en-US" sz="3600" dirty="0">
                <a:solidFill>
                  <a:schemeClr val="tx1"/>
                </a:solidFill>
              </a:rPr>
              <a:t>December 14, 2021</a:t>
            </a:r>
            <a:br>
              <a:rPr lang="en-US" sz="2400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7636839" y="152400"/>
            <a:ext cx="130356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December 14, 2021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00536DA-0B1D-4FBB-A66B-6894BB7B2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3A245A-4344-4ADD-88E1-2801F720F328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81A36C9-40D0-4932-B457-A6D4154B96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577" y="0"/>
            <a:ext cx="889484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375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09800"/>
            <a:ext cx="8143056" cy="4228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solidFill>
                  <a:prstClr val="black"/>
                </a:solidFill>
              </a:rPr>
              <a:t>Infrastructure Investment and Jobs Act (IIJA)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solidFill>
                  <a:prstClr val="black"/>
                </a:solidFill>
              </a:rPr>
              <a:t>Passed the Senate (69-30) and House (228-206)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solidFill>
                  <a:prstClr val="black"/>
                </a:solidFill>
              </a:rPr>
              <a:t>President Biden signed on Nov. 15.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solidFill>
                  <a:prstClr val="black"/>
                </a:solidFill>
              </a:rPr>
              <a:t>Includes reauthorization of surface transportation programs for FFY 2022 to FFY 2026.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solidFill>
                  <a:prstClr val="black"/>
                </a:solidFill>
              </a:rPr>
              <a:t>Includes $550 billion in new funding with half going to transportation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solidFill>
                  <a:prstClr val="black"/>
                </a:solidFill>
              </a:rPr>
              <a:t>Operating under a continuing resolution through Feb. 18, 2022, for FY 2022</a:t>
            </a:r>
          </a:p>
          <a:p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Infrastructure Bill Status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E76F8EA-DF58-4B5E-9CD8-AAE5C1ECAE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00" y="152400"/>
            <a:ext cx="2517866" cy="46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019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2441228"/>
            <a:ext cx="8143056" cy="422813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Passage of Infrastructure Bill: 11/21 </a:t>
            </a:r>
            <a:r>
              <a:rPr lang="en-US" sz="2400" i="1" dirty="0">
                <a:solidFill>
                  <a:srgbClr val="FF0000"/>
                </a:solidFill>
              </a:rPr>
              <a:t>(FAST Act: 12/15)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Iowa DOT review and assessment </a:t>
            </a:r>
            <a:r>
              <a:rPr lang="en-US" sz="2400" i="1" dirty="0">
                <a:solidFill>
                  <a:srgbClr val="FF0000"/>
                </a:solidFill>
              </a:rPr>
              <a:t>(FAST Act: 12/15 to 1/16)</a:t>
            </a:r>
            <a:endParaRPr lang="en-US" i="1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Iowa DOT overview to Commission </a:t>
            </a:r>
            <a:r>
              <a:rPr lang="en-US" sz="2400" i="1" dirty="0">
                <a:solidFill>
                  <a:srgbClr val="FF0000"/>
                </a:solidFill>
              </a:rPr>
              <a:t>(FAST Act: 2/16)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Stakeholder input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City/County/RPA/MPO Committee </a:t>
            </a:r>
            <a:r>
              <a:rPr lang="en-US" sz="2100" i="1" dirty="0">
                <a:solidFill>
                  <a:srgbClr val="FF0000"/>
                </a:solidFill>
              </a:rPr>
              <a:t>(FAST Act: 3/16)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All stakeholders </a:t>
            </a:r>
            <a:r>
              <a:rPr lang="en-US" sz="2100" i="1" dirty="0">
                <a:solidFill>
                  <a:srgbClr val="FF0000"/>
                </a:solidFill>
              </a:rPr>
              <a:t>(FAST Act: 4/16 to 6/16)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Summary of input to Commission </a:t>
            </a:r>
            <a:r>
              <a:rPr lang="en-US" sz="2400" i="1" dirty="0">
                <a:solidFill>
                  <a:srgbClr val="FF0000"/>
                </a:solidFill>
              </a:rPr>
              <a:t>(FAST Act: 7/16)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Recommendations to Commission </a:t>
            </a:r>
            <a:r>
              <a:rPr lang="en-US" sz="2400" i="1" dirty="0">
                <a:solidFill>
                  <a:srgbClr val="FF0000"/>
                </a:solidFill>
              </a:rPr>
              <a:t>(FAST Act: 8/16)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Commission action </a:t>
            </a:r>
            <a:r>
              <a:rPr lang="en-US" sz="2400" i="1" dirty="0">
                <a:solidFill>
                  <a:srgbClr val="FF0000"/>
                </a:solidFill>
              </a:rPr>
              <a:t>(FAST Act: 9/16)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Next Steps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74D7596-2511-48FC-ACB1-09AA2FB3BA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00" y="152400"/>
            <a:ext cx="2517866" cy="46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442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4624" y="591671"/>
            <a:ext cx="7886700" cy="965523"/>
          </a:xfrm>
        </p:spPr>
        <p:txBody>
          <a:bodyPr>
            <a:normAutofit/>
          </a:bodyPr>
          <a:lstStyle/>
          <a:p>
            <a:r>
              <a:rPr lang="en-US" sz="2000" b="1" dirty="0">
                <a:solidFill>
                  <a:srgbClr val="000000"/>
                </a:solidFill>
              </a:rPr>
              <a:t>Highway Formula Programs (millions)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EB9E740A-DB73-4769-A3F4-3DF2E35DF74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24117" y="1281288"/>
          <a:ext cx="8695762" cy="5576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7197">
                  <a:extLst>
                    <a:ext uri="{9D8B030D-6E8A-4147-A177-3AD203B41FA5}">
                      <a16:colId xmlns:a16="http://schemas.microsoft.com/office/drawing/2014/main" val="3672562254"/>
                    </a:ext>
                  </a:extLst>
                </a:gridCol>
                <a:gridCol w="1220457">
                  <a:extLst>
                    <a:ext uri="{9D8B030D-6E8A-4147-A177-3AD203B41FA5}">
                      <a16:colId xmlns:a16="http://schemas.microsoft.com/office/drawing/2014/main" val="4208044880"/>
                    </a:ext>
                  </a:extLst>
                </a:gridCol>
                <a:gridCol w="1067902">
                  <a:extLst>
                    <a:ext uri="{9D8B030D-6E8A-4147-A177-3AD203B41FA5}">
                      <a16:colId xmlns:a16="http://schemas.microsoft.com/office/drawing/2014/main" val="4226126784"/>
                    </a:ext>
                  </a:extLst>
                </a:gridCol>
                <a:gridCol w="991622">
                  <a:extLst>
                    <a:ext uri="{9D8B030D-6E8A-4147-A177-3AD203B41FA5}">
                      <a16:colId xmlns:a16="http://schemas.microsoft.com/office/drawing/2014/main" val="3076819871"/>
                    </a:ext>
                  </a:extLst>
                </a:gridCol>
                <a:gridCol w="991622">
                  <a:extLst>
                    <a:ext uri="{9D8B030D-6E8A-4147-A177-3AD203B41FA5}">
                      <a16:colId xmlns:a16="http://schemas.microsoft.com/office/drawing/2014/main" val="2709896629"/>
                    </a:ext>
                  </a:extLst>
                </a:gridCol>
                <a:gridCol w="991622">
                  <a:extLst>
                    <a:ext uri="{9D8B030D-6E8A-4147-A177-3AD203B41FA5}">
                      <a16:colId xmlns:a16="http://schemas.microsoft.com/office/drawing/2014/main" val="3262359039"/>
                    </a:ext>
                  </a:extLst>
                </a:gridCol>
                <a:gridCol w="915340">
                  <a:extLst>
                    <a:ext uri="{9D8B030D-6E8A-4147-A177-3AD203B41FA5}">
                      <a16:colId xmlns:a16="http://schemas.microsoft.com/office/drawing/2014/main" val="1676766501"/>
                    </a:ext>
                  </a:extLst>
                </a:gridCol>
              </a:tblGrid>
              <a:tr h="458964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2021 (actual)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2026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1016584"/>
                  </a:ext>
                </a:extLst>
              </a:tr>
              <a:tr h="458964">
                <a:tc>
                  <a:txBody>
                    <a:bodyPr/>
                    <a:lstStyle/>
                    <a:p>
                      <a:r>
                        <a:rPr lang="en-US" sz="1200" dirty="0"/>
                        <a:t>National Highway Performance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307.4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365.8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373.1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380.6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388.2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395.9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92251787"/>
                  </a:ext>
                </a:extLst>
              </a:tr>
              <a:tr h="458964">
                <a:tc>
                  <a:txBody>
                    <a:bodyPr/>
                    <a:lstStyle/>
                    <a:p>
                      <a:r>
                        <a:rPr lang="en-US" sz="1200" dirty="0"/>
                        <a:t>Surface Transportation Block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177.9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181.5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188.8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192.6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30607910"/>
                  </a:ext>
                </a:extLst>
              </a:tr>
              <a:tr h="458964">
                <a:tc>
                  <a:txBody>
                    <a:bodyPr/>
                    <a:lstStyle/>
                    <a:p>
                      <a:r>
                        <a:rPr lang="en-US" sz="1200" dirty="0"/>
                        <a:t>Highway Safety Improvement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60366446"/>
                  </a:ext>
                </a:extLst>
              </a:tr>
              <a:tr h="458964">
                <a:tc>
                  <a:txBody>
                    <a:bodyPr/>
                    <a:lstStyle/>
                    <a:p>
                      <a:r>
                        <a:rPr lang="en-US" sz="1200" dirty="0"/>
                        <a:t>Rail-Highway Crossings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02071173"/>
                  </a:ext>
                </a:extLst>
              </a:tr>
              <a:tr h="458964">
                <a:tc>
                  <a:txBody>
                    <a:bodyPr/>
                    <a:lstStyle/>
                    <a:p>
                      <a:r>
                        <a:rPr lang="en-US" sz="1200" dirty="0"/>
                        <a:t>Congestion Mitigation/Air Qual.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26143826"/>
                  </a:ext>
                </a:extLst>
              </a:tr>
              <a:tr h="458964">
                <a:tc>
                  <a:txBody>
                    <a:bodyPr/>
                    <a:lstStyle/>
                    <a:p>
                      <a:r>
                        <a:rPr lang="en-US" sz="1200" dirty="0"/>
                        <a:t>National Highway Freight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35969220"/>
                  </a:ext>
                </a:extLst>
              </a:tr>
              <a:tr h="269979">
                <a:tc>
                  <a:txBody>
                    <a:bodyPr/>
                    <a:lstStyle/>
                    <a:p>
                      <a:r>
                        <a:rPr lang="en-US" sz="1200" dirty="0"/>
                        <a:t>Metro Planning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06454750"/>
                  </a:ext>
                </a:extLst>
              </a:tr>
              <a:tr h="458964">
                <a:tc>
                  <a:txBody>
                    <a:bodyPr/>
                    <a:lstStyle/>
                    <a:p>
                      <a:r>
                        <a:rPr lang="en-US" sz="1200" dirty="0"/>
                        <a:t>State Planning and Research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04871689"/>
                  </a:ext>
                </a:extLst>
              </a:tr>
              <a:tr h="269979">
                <a:tc>
                  <a:txBody>
                    <a:bodyPr/>
                    <a:lstStyle/>
                    <a:p>
                      <a:r>
                        <a:rPr lang="en-US" sz="1200" dirty="0"/>
                        <a:t>Highway Infra/Bridge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4452054"/>
                  </a:ext>
                </a:extLst>
              </a:tr>
              <a:tr h="269979">
                <a:tc>
                  <a:txBody>
                    <a:bodyPr/>
                    <a:lstStyle/>
                    <a:p>
                      <a:r>
                        <a:rPr lang="en-US" sz="1200" dirty="0"/>
                        <a:t>Bridge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86.3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68356786"/>
                  </a:ext>
                </a:extLst>
              </a:tr>
              <a:tr h="269979">
                <a:tc>
                  <a:txBody>
                    <a:bodyPr/>
                    <a:lstStyle/>
                    <a:p>
                      <a:r>
                        <a:rPr lang="en-US" sz="1200" dirty="0"/>
                        <a:t>Carbon Reduction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47821267"/>
                  </a:ext>
                </a:extLst>
              </a:tr>
              <a:tr h="269979">
                <a:tc>
                  <a:txBody>
                    <a:bodyPr/>
                    <a:lstStyle/>
                    <a:p>
                      <a:r>
                        <a:rPr lang="en-US" sz="1200" dirty="0"/>
                        <a:t>PROTECT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06615163"/>
                  </a:ext>
                </a:extLst>
              </a:tr>
              <a:tr h="269979">
                <a:tc>
                  <a:txBody>
                    <a:bodyPr/>
                    <a:lstStyle/>
                    <a:p>
                      <a:r>
                        <a:rPr lang="en-US" sz="12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584.7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737.4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750.4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763.7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777.3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791.1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11362673"/>
                  </a:ext>
                </a:extLst>
              </a:tr>
              <a:tr h="242981">
                <a:tc>
                  <a:txBody>
                    <a:bodyPr/>
                    <a:lstStyle/>
                    <a:p>
                      <a:r>
                        <a:rPr lang="en-US" sz="1100" i="1" dirty="0"/>
                        <a:t>National EV Charging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i="1" dirty="0"/>
                        <a:t>10.3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i="1" dirty="0"/>
                        <a:t>10.3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i="1" dirty="0"/>
                        <a:t>10.3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i="1" dirty="0"/>
                        <a:t>10.3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i="1" dirty="0"/>
                        <a:t>10.3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28641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3272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4624" y="591671"/>
            <a:ext cx="7886700" cy="965523"/>
          </a:xfrm>
        </p:spPr>
        <p:txBody>
          <a:bodyPr>
            <a:normAutofit/>
          </a:bodyPr>
          <a:lstStyle/>
          <a:p>
            <a:r>
              <a:rPr lang="en-US" sz="2000" b="1" dirty="0">
                <a:solidFill>
                  <a:srgbClr val="000000"/>
                </a:solidFill>
              </a:rPr>
              <a:t>Highway Formula Programs (millions)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EB9E740A-DB73-4769-A3F4-3DF2E35DF7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0848144"/>
              </p:ext>
            </p:extLst>
          </p:nvPr>
        </p:nvGraphicFramePr>
        <p:xfrm>
          <a:off x="224117" y="1281288"/>
          <a:ext cx="8695762" cy="2294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7197">
                  <a:extLst>
                    <a:ext uri="{9D8B030D-6E8A-4147-A177-3AD203B41FA5}">
                      <a16:colId xmlns:a16="http://schemas.microsoft.com/office/drawing/2014/main" val="3672562254"/>
                    </a:ext>
                  </a:extLst>
                </a:gridCol>
                <a:gridCol w="1220457">
                  <a:extLst>
                    <a:ext uri="{9D8B030D-6E8A-4147-A177-3AD203B41FA5}">
                      <a16:colId xmlns:a16="http://schemas.microsoft.com/office/drawing/2014/main" val="4208044880"/>
                    </a:ext>
                  </a:extLst>
                </a:gridCol>
                <a:gridCol w="1067902">
                  <a:extLst>
                    <a:ext uri="{9D8B030D-6E8A-4147-A177-3AD203B41FA5}">
                      <a16:colId xmlns:a16="http://schemas.microsoft.com/office/drawing/2014/main" val="4226126784"/>
                    </a:ext>
                  </a:extLst>
                </a:gridCol>
                <a:gridCol w="991622">
                  <a:extLst>
                    <a:ext uri="{9D8B030D-6E8A-4147-A177-3AD203B41FA5}">
                      <a16:colId xmlns:a16="http://schemas.microsoft.com/office/drawing/2014/main" val="3076819871"/>
                    </a:ext>
                  </a:extLst>
                </a:gridCol>
                <a:gridCol w="991622">
                  <a:extLst>
                    <a:ext uri="{9D8B030D-6E8A-4147-A177-3AD203B41FA5}">
                      <a16:colId xmlns:a16="http://schemas.microsoft.com/office/drawing/2014/main" val="2709896629"/>
                    </a:ext>
                  </a:extLst>
                </a:gridCol>
                <a:gridCol w="991622">
                  <a:extLst>
                    <a:ext uri="{9D8B030D-6E8A-4147-A177-3AD203B41FA5}">
                      <a16:colId xmlns:a16="http://schemas.microsoft.com/office/drawing/2014/main" val="3262359039"/>
                    </a:ext>
                  </a:extLst>
                </a:gridCol>
                <a:gridCol w="915340">
                  <a:extLst>
                    <a:ext uri="{9D8B030D-6E8A-4147-A177-3AD203B41FA5}">
                      <a16:colId xmlns:a16="http://schemas.microsoft.com/office/drawing/2014/main" val="1676766501"/>
                    </a:ext>
                  </a:extLst>
                </a:gridCol>
              </a:tblGrid>
              <a:tr h="458964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2021 (actual)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2026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1016584"/>
                  </a:ext>
                </a:extLst>
              </a:tr>
              <a:tr h="458964">
                <a:tc>
                  <a:txBody>
                    <a:bodyPr/>
                    <a:lstStyle/>
                    <a:p>
                      <a:r>
                        <a:rPr lang="en-US" sz="1200" dirty="0"/>
                        <a:t>Total (minus Carbon Red/Protect/EV)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584.7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703.5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715.8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728.4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741.4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754.4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92251787"/>
                  </a:ext>
                </a:extLst>
              </a:tr>
              <a:tr h="458964">
                <a:tc>
                  <a:txBody>
                    <a:bodyPr/>
                    <a:lstStyle/>
                    <a:p>
                      <a:r>
                        <a:rPr lang="en-US" sz="1200" dirty="0"/>
                        <a:t>Increase over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169.7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30607910"/>
                  </a:ext>
                </a:extLst>
              </a:tr>
              <a:tr h="458964">
                <a:tc>
                  <a:txBody>
                    <a:bodyPr/>
                    <a:lstStyle/>
                    <a:p>
                      <a:r>
                        <a:rPr lang="en-US" sz="1200" dirty="0"/>
                        <a:t>90 percent obligation limitation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106.9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152.7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60366446"/>
                  </a:ext>
                </a:extLst>
              </a:tr>
              <a:tr h="458964">
                <a:tc>
                  <a:txBody>
                    <a:bodyPr/>
                    <a:lstStyle/>
                    <a:p>
                      <a:r>
                        <a:rPr lang="en-US" sz="1200" dirty="0"/>
                        <a:t>2/3 Allocation to DOT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101.8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020711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4195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ChangeArrowheads="1"/>
          </p:cNvSpPr>
          <p:nvPr/>
        </p:nvSpPr>
        <p:spPr bwMode="auto">
          <a:xfrm>
            <a:off x="0" y="1991897"/>
            <a:ext cx="9144000" cy="3084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Projected Funds as of March 2021	754.7	687.0	715.5	707.5	701.4	 701.4 	 701.4 	 701.4 	 701.4 	 701.4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Highway Program Components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Interstate Stewardship	 199.1	157.9	151.5	149.9	149.0	175.0	180.0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Pavement Modernization 	 148.1	140.0	145.0	150.0	155.0	165.0	175.0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Bridge Modernization 	 64.5	101.7	110.6	125.8	140.3	155.0	170.0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Safety Specific 	31.9	31.0	32.0	33.0	34.0	35.0	36.0	37.0	38.0	39.0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Capacity/System Enhancement	 158.3	178.4	267.4	141.2 	156.1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Des Moines N of Mediapolis to N of IA 78					 	0.4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30 Missouri Valley bypass 					 	21.6	6.7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1 mi N of IA 78 to 2 mi S of IA 92					 	49.2	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63 NW Oskaloosa bypass						0.2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75 Plymouth: Hinton						6.1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Major Interstate Capacity/System Enhancement	 177.1	90.0	80.2	177.2	117.2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I-35 Polk/Story						1.2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Scott Mississippi River Bridge					 	50.0 	50.0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I-80 Pottawattamie Madison Avenue						20.7	24.8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Highway Program Balance  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 (24.3)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(12.0)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(71.2)	(69.6)	(50.2)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22.0	58.9	109.4	93.4 	77.4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1535917"/>
            <a:ext cx="9144000" cy="4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                Proposed Highway Program		        	        Extended Highway Program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	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2022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2023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2024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2025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2026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2027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2028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2029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2030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2031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4462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Char char="w"/>
            </a:pPr>
            <a:endParaRPr lang="en-US" altLang="en-US" sz="1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2022-2031 Highway Program Analysis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2053" name="Line 9"/>
          <p:cNvSpPr>
            <a:spLocks noChangeShapeType="1"/>
          </p:cNvSpPr>
          <p:nvPr/>
        </p:nvSpPr>
        <p:spPr bwMode="auto">
          <a:xfrm>
            <a:off x="0" y="2326906"/>
            <a:ext cx="8910636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H="1" flipV="1">
            <a:off x="6167161" y="1527208"/>
            <a:ext cx="28366" cy="359529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Line 9"/>
          <p:cNvSpPr>
            <a:spLocks noChangeShapeType="1"/>
          </p:cNvSpPr>
          <p:nvPr/>
        </p:nvSpPr>
        <p:spPr bwMode="auto">
          <a:xfrm>
            <a:off x="0" y="4707691"/>
            <a:ext cx="89106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6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5" name="TextBox 28">
            <a:extLst>
              <a:ext uri="{FF2B5EF4-FFF2-40B4-BE49-F238E27FC236}">
                <a16:creationId xmlns:a16="http://schemas.microsoft.com/office/drawing/2014/main" id="{FF54D9AD-B488-45D1-B76F-B8274833A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37583"/>
            <a:ext cx="3498574" cy="510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Black:  Previous discussion</a:t>
            </a:r>
          </a:p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(   ):  Indicates Highway Program is over-programmed</a:t>
            </a:r>
          </a:p>
          <a:p>
            <a:pPr marL="0" lvl="2" eaLnBrk="1" hangingPunct="1">
              <a:buNone/>
            </a:pPr>
            <a:r>
              <a:rPr lang="en-US" altLang="en-US" sz="8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Green:  Changes since previous discussion</a:t>
            </a: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endParaRPr lang="en-US" altLang="en-US" sz="800" dirty="0">
              <a:solidFill>
                <a:srgbClr val="008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BA50C2B5-4204-4426-AA24-A8B878DED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7757" y="152400"/>
            <a:ext cx="2042643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December 14, 2021</a:t>
            </a:r>
          </a:p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as presented April 12, 2021</a:t>
            </a:r>
          </a:p>
        </p:txBody>
      </p:sp>
      <p:sp>
        <p:nvSpPr>
          <p:cNvPr id="12" name="TextBox 28">
            <a:extLst>
              <a:ext uri="{FF2B5EF4-FFF2-40B4-BE49-F238E27FC236}">
                <a16:creationId xmlns:a16="http://schemas.microsoft.com/office/drawing/2014/main" id="{AB5E8DEA-8B90-41FB-9986-59141A7C7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900" y="109758"/>
            <a:ext cx="2259964" cy="1809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Changes to Projected Funds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FY 2021 Projects Rescheduled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Rescheduling and cost changes of projects programmed in years 2022 to 2025, add 2026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Added highlighted projects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Additional project schedule changes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Adjustment for final non-Interstate pavement modernization costs</a:t>
            </a:r>
          </a:p>
          <a:p>
            <a:pPr marL="171450" lvl="2" indent="-171450" eaLnBrk="1" hangingPunct="1">
              <a:buClr>
                <a:schemeClr val="tx1"/>
              </a:buClr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171450" lvl="2" indent="-171450" eaLnBrk="1" hangingPunct="1">
              <a:buClr>
                <a:schemeClr val="tx1"/>
              </a:buClr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9556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ChangeArrowheads="1"/>
          </p:cNvSpPr>
          <p:nvPr/>
        </p:nvSpPr>
        <p:spPr bwMode="auto">
          <a:xfrm>
            <a:off x="0" y="1432059"/>
            <a:ext cx="9144000" cy="366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Projected Funds as of March 2021	754.7	687.0	715.5	707.5	701.4	 701.4 	 701.4 	 701.4 	 701.4 	 701.4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Infrastructure Bill	50.0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900" dirty="0">
              <a:solidFill>
                <a:srgbClr val="008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900" dirty="0">
                <a:solidFill>
                  <a:srgbClr val="008000"/>
                </a:solidFill>
                <a:latin typeface="Helvetica" pitchFamily="34" charset="0"/>
              </a:rPr>
              <a:t>Projected Funds	804.7	687.0	715.5	707.5	701.4	701.4	701.4	701.4	701.4	701.4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Highway Program Components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Interstate Stewardship	 199.1	157.9	151.5	149.9	149.0	175.0	180.0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Pavement Modernization 	 148.1	140.0	145.0	150.0	155.0	165.0	175.0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Bridge Modernization 	 64.5	101.7	110.6	125.8	140.3	155.0	170.0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Safety Specific 	31.9	31.0	32.0	33.0	34.0	35.0	36.0	37.0	38.0	39.0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Capacity/System Enhancement	 158.3	178.4	267.4	141.2 	156.1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Des Moines N of Mediapolis to N of IA 78					 	0.4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30 Missouri Valley bypass 					 	21.6	6.7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1 mi N of IA 78 to 2 mi S of IA 92					 	49.2	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63 NW Oskaloosa bypass						0.2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75 Plymouth: Hinton						6.1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Major Interstate Capacity/System Enhancement	 177.1	90.0	80.2	177.2	117.2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I-35 Polk/Story						1.2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Scott Mississippi River Bridge					 	50.0 	50.0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I-80 Pottawattamie Madison Avenue						20.7	24.8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Highway Program Balance  	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 25.7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(12.0)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(71.2)	(69.6)	(50.2)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22.0	58.9	109.4	93.4 	77.4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901436"/>
            <a:ext cx="9144000" cy="4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                Proposed Highway Program		        	        Extended Highway Program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	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2022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2023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2024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2025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2026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2027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2028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2029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2030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2031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4462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Char char="w"/>
            </a:pPr>
            <a:endParaRPr lang="en-US" altLang="en-US" sz="1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2022-2031 Highway Program Analysis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2053" name="Line 9"/>
          <p:cNvSpPr>
            <a:spLocks noChangeShapeType="1"/>
          </p:cNvSpPr>
          <p:nvPr/>
        </p:nvSpPr>
        <p:spPr bwMode="auto">
          <a:xfrm>
            <a:off x="0" y="2225825"/>
            <a:ext cx="8910636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H="1" flipV="1">
            <a:off x="6157830" y="1079338"/>
            <a:ext cx="14370" cy="469916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Line 9"/>
          <p:cNvSpPr>
            <a:spLocks noChangeShapeType="1"/>
          </p:cNvSpPr>
          <p:nvPr/>
        </p:nvSpPr>
        <p:spPr bwMode="auto">
          <a:xfrm>
            <a:off x="0" y="4712356"/>
            <a:ext cx="89106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7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5" name="TextBox 28">
            <a:extLst>
              <a:ext uri="{FF2B5EF4-FFF2-40B4-BE49-F238E27FC236}">
                <a16:creationId xmlns:a16="http://schemas.microsoft.com/office/drawing/2014/main" id="{FF54D9AD-B488-45D1-B76F-B8274833A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37583"/>
            <a:ext cx="3498574" cy="510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Black:  Previous discussion</a:t>
            </a:r>
          </a:p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(   ):  Indicates Highway Program is over-programmed</a:t>
            </a:r>
          </a:p>
          <a:p>
            <a:pPr marL="0" lvl="2" eaLnBrk="1" hangingPunct="1">
              <a:buNone/>
            </a:pPr>
            <a:r>
              <a:rPr lang="en-US" altLang="en-US" sz="8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Green:  Changes since previous discussion</a:t>
            </a: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endParaRPr lang="en-US" altLang="en-US" sz="800" dirty="0">
              <a:solidFill>
                <a:srgbClr val="008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BA50C2B5-4204-4426-AA24-A8B878DED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7757" y="152400"/>
            <a:ext cx="204264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December 14, 2021</a:t>
            </a:r>
          </a:p>
        </p:txBody>
      </p:sp>
      <p:sp>
        <p:nvSpPr>
          <p:cNvPr id="12" name="TextBox 28">
            <a:extLst>
              <a:ext uri="{FF2B5EF4-FFF2-40B4-BE49-F238E27FC236}">
                <a16:creationId xmlns:a16="http://schemas.microsoft.com/office/drawing/2014/main" id="{AB5E8DEA-8B90-41FB-9986-59141A7C7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900" y="109758"/>
            <a:ext cx="2259964" cy="397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Changes to Projected Funds</a:t>
            </a: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171450" lvl="2" indent="-171450" eaLnBrk="1" hangingPunct="1">
              <a:buClr>
                <a:schemeClr val="tx1"/>
              </a:buClr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6515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2952"/>
          <p:cNvSpPr txBox="1">
            <a:spLocks noChangeArrowheads="1"/>
          </p:cNvSpPr>
          <p:nvPr/>
        </p:nvSpPr>
        <p:spPr bwMode="auto">
          <a:xfrm>
            <a:off x="25400" y="418781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2000" dirty="0">
                <a:latin typeface="Helvetica" pitchFamily="34" charset="0"/>
                <a:cs typeface="Helvetica" pitchFamily="34" charset="0"/>
              </a:rPr>
              <a:t>Proposed FY 2022 Iowa Highway Program Revisions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7636838" y="152400"/>
            <a:ext cx="130356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December 14, 2021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8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57C4E945-542B-4813-AF58-B6A4B8EA09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4266474"/>
              </p:ext>
            </p:extLst>
          </p:nvPr>
        </p:nvGraphicFramePr>
        <p:xfrm>
          <a:off x="328613" y="842963"/>
          <a:ext cx="8486775" cy="5172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Worksheet" r:id="rId3" imgW="8486804" imgH="5171956" progId="Excel.Sheet.12">
                  <p:embed/>
                </p:oleObj>
              </mc:Choice>
              <mc:Fallback>
                <p:oleObj name="Worksheet" r:id="rId3" imgW="8486804" imgH="5171956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8613" y="842963"/>
                        <a:ext cx="8486775" cy="5172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ChangeArrowheads="1"/>
          </p:cNvSpPr>
          <p:nvPr/>
        </p:nvSpPr>
        <p:spPr bwMode="auto">
          <a:xfrm>
            <a:off x="0" y="1432059"/>
            <a:ext cx="9144000" cy="4392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Projected Funds as of March 2021	754.7	687.0	715.5	707.5	701.4	 701.4 	 701.4 	 701.4 	 701.4 	 701.4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Infrastructure Bill	50.0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900" dirty="0">
                <a:latin typeface="Helvetica" pitchFamily="34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900" dirty="0">
                <a:latin typeface="Helvetica" pitchFamily="34" charset="0"/>
              </a:rPr>
              <a:t>Projected Funds	804.7	687.0	715.5	707.5	701.4	701.4	701.4	701.4	701.4	701.4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Highway Program Components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Interstate Stewardship	 199.1	157.9	151.5	149.9	149.0	175.0	180.0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Pavement Modernization 	 148.1	140.0	145.0	150.0	155.0	165.0	175.0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 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Non-Interstate Pavement Modernization 	 51.3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Bridge Modernization 	 64.5	101.7	110.6	125.8	140.3	155.0	170.0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Safety Specific 	31.9	31.0	32.0	33.0	34.0	35.0	36.0	37.0	38.0	39.0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Safety Specific 	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Capacity/System Enhancement	 158.3	178.4	267.4	141.2 	156.1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Des Moines N of Mediapolis to N of IA 78					 	0.4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30 Missouri Valley bypass 					 	21.6	6.7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1 mi N of IA 78 to 2 mi S of IA 92					 	49.2	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63 NW Oskaloosa bypass						0.2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75 Plymouth: Hinton						6.1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Major Interstate Capacity/System Enhancement	 177.1	90.0	80.2	177.2	117.2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I-35 Polk/Story						1.2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Scott Mississippi River Bridge					 	50.0 	50.0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I-80 Pottawattamie Madison Avenue						20.7	24.8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I-80 Pottawattamie Madison Avenue 	(5.0)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Highway Program Balance  	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 (25.6)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(12.0)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(71.2)	(69.6)	(50.2)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22.0	58.9	109.4	93.4 	77.4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901436"/>
            <a:ext cx="9144000" cy="4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                Proposed Highway Program		        	        Extended Highway Program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	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2022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2023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2024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2025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2026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2027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2028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2029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2030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2031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4462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Char char="w"/>
            </a:pPr>
            <a:endParaRPr lang="en-US" altLang="en-US" sz="1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2022-2031 Highway Program Analysis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2053" name="Line 9"/>
          <p:cNvSpPr>
            <a:spLocks noChangeShapeType="1"/>
          </p:cNvSpPr>
          <p:nvPr/>
        </p:nvSpPr>
        <p:spPr bwMode="auto">
          <a:xfrm>
            <a:off x="0" y="2216495"/>
            <a:ext cx="8910636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H="1" flipV="1">
            <a:off x="6157830" y="1079337"/>
            <a:ext cx="9705" cy="529347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Line 9"/>
          <p:cNvSpPr>
            <a:spLocks noChangeShapeType="1"/>
          </p:cNvSpPr>
          <p:nvPr/>
        </p:nvSpPr>
        <p:spPr bwMode="auto">
          <a:xfrm>
            <a:off x="0" y="5150896"/>
            <a:ext cx="89106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9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5" name="TextBox 28">
            <a:extLst>
              <a:ext uri="{FF2B5EF4-FFF2-40B4-BE49-F238E27FC236}">
                <a16:creationId xmlns:a16="http://schemas.microsoft.com/office/drawing/2014/main" id="{FF54D9AD-B488-45D1-B76F-B8274833A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37583"/>
            <a:ext cx="3498574" cy="510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Black:  Previous discussion</a:t>
            </a:r>
          </a:p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(   ):  Indicates Highway Program is over-programmed</a:t>
            </a:r>
          </a:p>
          <a:p>
            <a:pPr marL="0" lvl="2" eaLnBrk="1" hangingPunct="1">
              <a:buNone/>
            </a:pPr>
            <a:r>
              <a:rPr lang="en-US" altLang="en-US" sz="8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Green:  Changes since previous discussion</a:t>
            </a: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endParaRPr lang="en-US" altLang="en-US" sz="800" dirty="0">
              <a:solidFill>
                <a:srgbClr val="008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BA50C2B5-4204-4426-AA24-A8B878DED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7757" y="152400"/>
            <a:ext cx="204264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December 14, 2021</a:t>
            </a:r>
          </a:p>
        </p:txBody>
      </p:sp>
      <p:sp>
        <p:nvSpPr>
          <p:cNvPr id="12" name="TextBox 28">
            <a:extLst>
              <a:ext uri="{FF2B5EF4-FFF2-40B4-BE49-F238E27FC236}">
                <a16:creationId xmlns:a16="http://schemas.microsoft.com/office/drawing/2014/main" id="{AB5E8DEA-8B90-41FB-9986-59141A7C7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900" y="109758"/>
            <a:ext cx="2259964" cy="72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Changes to Projected Funds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Project Additions/Deletions</a:t>
            </a:r>
          </a:p>
          <a:p>
            <a:pPr marL="0" lvl="2" eaLnBrk="1" hangingPunct="1">
              <a:buClr>
                <a:schemeClr val="tx1"/>
              </a:buClr>
              <a:buNone/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171450" lvl="2" indent="-171450" eaLnBrk="1" hangingPunct="1">
              <a:buClr>
                <a:schemeClr val="tx1"/>
              </a:buClr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1843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40452</TotalTime>
  <Words>1773</Words>
  <Application>Microsoft Office PowerPoint</Application>
  <PresentationFormat>On-screen Show (4:3)</PresentationFormat>
  <Paragraphs>269</Paragraphs>
  <Slides>10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Century Gothic</vt:lpstr>
      <vt:lpstr>Helvetica</vt:lpstr>
      <vt:lpstr>Times New Roman</vt:lpstr>
      <vt:lpstr>Wingdings</vt:lpstr>
      <vt:lpstr>Office Theme</vt:lpstr>
      <vt:lpstr>Worksheet</vt:lpstr>
      <vt:lpstr>Proposed FY 2022 Highway Program Amendment  December 14, 2021 </vt:lpstr>
      <vt:lpstr>Infrastructure Bill Status</vt:lpstr>
      <vt:lpstr>Next Steps</vt:lpstr>
      <vt:lpstr>Highway Formula Programs (millions)</vt:lpstr>
      <vt:lpstr>Highway Formula Programs (millions)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Anderson, Stuart</cp:lastModifiedBy>
  <cp:revision>1951</cp:revision>
  <cp:lastPrinted>2021-11-29T17:45:27Z</cp:lastPrinted>
  <dcterms:created xsi:type="dcterms:W3CDTF">2001-05-04T13:55:51Z</dcterms:created>
  <dcterms:modified xsi:type="dcterms:W3CDTF">2021-12-08T16:12:43Z</dcterms:modified>
</cp:coreProperties>
</file>