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11"/>
  </p:notesMasterIdLst>
  <p:sldIdLst>
    <p:sldId id="259" r:id="rId2"/>
    <p:sldId id="258" r:id="rId3"/>
    <p:sldId id="270" r:id="rId4"/>
    <p:sldId id="908" r:id="rId5"/>
    <p:sldId id="905" r:id="rId6"/>
    <p:sldId id="906" r:id="rId7"/>
    <p:sldId id="907" r:id="rId8"/>
    <p:sldId id="909" r:id="rId9"/>
    <p:sldId id="268" r:id="rId10"/>
  </p:sldIdLst>
  <p:sldSz cx="9144000" cy="6858000" type="screen4x3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798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247272E-3A81-4341-993A-7FE4FF7472CF}" type="datetimeFigureOut">
              <a:rPr lang="en-US" smtClean="0"/>
              <a:t>12/7/2022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14463" y="1162050"/>
            <a:ext cx="4181475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73575"/>
            <a:ext cx="5607050" cy="36607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F0A3482-355C-41A6-8FCE-9A33430808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29769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0D2EAA-3DF7-41BA-968A-C3988113B7FF}" type="datetime1">
              <a:rPr lang="en-US" smtClean="0"/>
              <a:t>12/7/2022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2670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3B3468-CD19-430A-8BEF-8C061D9E285C}" type="datetime1">
              <a:rPr lang="en-US" smtClean="0"/>
              <a:t>12/7/2022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90805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D47850-D74F-484C-BBE0-66A04F9E9051}" type="datetime1">
              <a:rPr lang="en-US" smtClean="0"/>
              <a:t>12/7/2022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18391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29380-00CD-4107-8A00-F549AE73870F}" type="datetime1">
              <a:rPr lang="en-US" smtClean="0"/>
              <a:t>12/7/2022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44197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049CF5-4416-4CF9-B172-C207AFD8FF4E}" type="datetime1">
              <a:rPr lang="en-US" smtClean="0"/>
              <a:t>12/7/2022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39834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D2B7-F278-43C6-8529-3A2A28AA7245}" type="datetime1">
              <a:rPr lang="en-US" smtClean="0"/>
              <a:t>12/7/2022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09503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4F4FD-4F8E-400A-A349-3386AA4E0AEE}" type="datetime1">
              <a:rPr lang="en-US" smtClean="0"/>
              <a:t>12/7/2022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67266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3A2683-39E4-4F8A-A961-2E3DBBB421AA}" type="datetime1">
              <a:rPr lang="en-US" smtClean="0"/>
              <a:t>12/7/2022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63622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2BDD5-BFB6-4C87-A4EA-006A23F41F8F}" type="datetime1">
              <a:rPr lang="en-US" smtClean="0"/>
              <a:t>12/7/2022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12423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7A7E2-9AEE-4F2B-9960-7F2D1A163FE7}" type="datetime1">
              <a:rPr lang="en-US" smtClean="0"/>
              <a:t>12/7/2022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15032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C660F4-F4CA-4D77-A751-BD339C2811C5}" type="datetime1">
              <a:rPr lang="en-US" smtClean="0"/>
              <a:t>12/7/2022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93633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033D0F-0DC6-4BEF-8268-B399B65914CB}" type="datetime1">
              <a:rPr lang="en-US" smtClean="0"/>
              <a:t>12/7/2022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3C6C5F-5CDA-4B3A-BA0A-4D4634CC5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2219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EEE200-F8A1-45F9-AA5E-98035DC9781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720026"/>
            <a:ext cx="8912352" cy="3108262"/>
          </a:xfrm>
        </p:spPr>
        <p:txBody>
          <a:bodyPr>
            <a:noAutofit/>
          </a:bodyPr>
          <a:lstStyle/>
          <a:p>
            <a:r>
              <a:rPr lang="en-US" sz="4000" dirty="0"/>
              <a:t>Transportation Trends Update</a:t>
            </a:r>
            <a:br>
              <a:rPr lang="en-US" sz="4000" dirty="0"/>
            </a:br>
            <a:endParaRPr lang="en-US" sz="40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D1E7DC9-BD3B-41E4-BCB9-416CD0854AE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45464" y="4748086"/>
            <a:ext cx="6858000" cy="1655762"/>
          </a:xfrm>
        </p:spPr>
        <p:txBody>
          <a:bodyPr/>
          <a:lstStyle/>
          <a:p>
            <a:r>
              <a:rPr lang="en-US" dirty="0"/>
              <a:t>Transportation Commission Workshop</a:t>
            </a:r>
          </a:p>
          <a:p>
            <a:r>
              <a:rPr lang="en-US" dirty="0"/>
              <a:t>December 13, 2022</a:t>
            </a:r>
          </a:p>
        </p:txBody>
      </p:sp>
    </p:spTree>
    <p:extLst>
      <p:ext uri="{BB962C8B-B14F-4D97-AF65-F5344CB8AC3E}">
        <p14:creationId xmlns:p14="http://schemas.microsoft.com/office/powerpoint/2010/main" val="14691347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FB250D-8783-4D7D-A519-6B9F786322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</p:spPr>
        <p:txBody>
          <a:bodyPr/>
          <a:lstStyle/>
          <a:p>
            <a:r>
              <a:rPr lang="en-US" dirty="0"/>
              <a:t>Overview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691E54-5EE3-45B1-8343-2378986915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615900"/>
            <a:ext cx="7886700" cy="4351338"/>
          </a:xfrm>
        </p:spPr>
        <p:txBody>
          <a:bodyPr>
            <a:normAutofit/>
          </a:bodyPr>
          <a:lstStyle/>
          <a:p>
            <a:r>
              <a:rPr lang="en-US" dirty="0"/>
              <a:t>US total rail carloads</a:t>
            </a:r>
          </a:p>
          <a:p>
            <a:r>
              <a:rPr lang="en-US" dirty="0"/>
              <a:t>Commercial air service passenger counts</a:t>
            </a:r>
          </a:p>
          <a:p>
            <a:r>
              <a:rPr lang="en-US" dirty="0"/>
              <a:t>Vehicular traffic</a:t>
            </a:r>
          </a:p>
          <a:p>
            <a:r>
              <a:rPr lang="en-US" dirty="0"/>
              <a:t>Mississippi River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52AEB9B-3844-4E91-B440-C7A33BFEC5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</p:spPr>
        <p:txBody>
          <a:bodyPr/>
          <a:lstStyle/>
          <a:p>
            <a:fld id="{1E3C6C5F-5CDA-4B3A-BA0A-4D4634CC5643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00157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15F18ED5-2687-4ECA-ACC0-424DAC2E825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78487"/>
            <a:ext cx="9144000" cy="6501025"/>
          </a:xfrm>
          <a:prstGeom prst="rect">
            <a:avLst/>
          </a:prstGeom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4FCB6C6-9917-4BF0-AA63-6349604039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71203" y="6442490"/>
            <a:ext cx="20574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fld id="{1E3C6C5F-5CDA-4B3A-BA0A-4D4634CC5643}" type="slidenum">
              <a:rPr lang="en-US" smtClean="0"/>
              <a:pPr defTabSz="914400">
                <a:spcAft>
                  <a:spcPts val="600"/>
                </a:spcAft>
              </a:pPr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5352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D26189-B3FE-4A9D-A08C-DE24C77E11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Railroad/Labor Issue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D21E4F-D34E-4DB0-9271-153BB4963B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5896" y="1438763"/>
            <a:ext cx="7864719" cy="4926867"/>
          </a:xfrm>
        </p:spPr>
        <p:txBody>
          <a:bodyPr>
            <a:normAutofit/>
          </a:bodyPr>
          <a:lstStyle/>
          <a:p>
            <a:r>
              <a:rPr lang="en-US" dirty="0"/>
              <a:t>Legislation signed on Dec. 2, 2022, to impose labor agreement</a:t>
            </a:r>
          </a:p>
          <a:p>
            <a:r>
              <a:rPr lang="en-US" dirty="0"/>
              <a:t>Language based on tentative agreement negotiated in September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4912991-E681-419D-8E04-58E303C02E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62767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C786639-532C-4A2D-A65F-10DB770DD0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5</a:t>
            </a:fld>
            <a:endParaRPr lang="en-US" dirty="0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82AC2157-B774-4666-A690-125E8E2E8B6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3374" y="520117"/>
            <a:ext cx="9159391" cy="58806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85036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E8D8FE8-7F52-4E62-9A2F-1A5EA6C8E6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6</a:t>
            </a:fld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29B19307-1433-4CCA-9FFD-507C54419E5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21067"/>
            <a:ext cx="9144000" cy="62158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2915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FB250D-8783-4D7D-A519-6B9F786322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</p:spPr>
        <p:txBody>
          <a:bodyPr/>
          <a:lstStyle/>
          <a:p>
            <a:r>
              <a:rPr lang="en-US" dirty="0"/>
              <a:t>Mississippi River - Drought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691E54-5EE3-45B1-8343-2378986915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2074" y="1359867"/>
            <a:ext cx="7886700" cy="4978331"/>
          </a:xfrm>
        </p:spPr>
        <p:txBody>
          <a:bodyPr>
            <a:normAutofit lnSpcReduction="10000"/>
          </a:bodyPr>
          <a:lstStyle/>
          <a:p>
            <a:r>
              <a:rPr lang="en-US" dirty="0"/>
              <a:t>Drought causing lower Mississippi River water levels to approach record lows</a:t>
            </a:r>
          </a:p>
          <a:p>
            <a:pPr lvl="1"/>
            <a:r>
              <a:rPr lang="en-US" dirty="0"/>
              <a:t>Fewer barges per tow</a:t>
            </a:r>
          </a:p>
          <a:p>
            <a:pPr lvl="1"/>
            <a:r>
              <a:rPr lang="en-US" dirty="0"/>
              <a:t>Barges filled with less grain</a:t>
            </a:r>
          </a:p>
          <a:p>
            <a:pPr lvl="1"/>
            <a:r>
              <a:rPr lang="en-US" dirty="0"/>
              <a:t>One-way traffic - bottlenecks</a:t>
            </a:r>
          </a:p>
          <a:p>
            <a:r>
              <a:rPr lang="en-US" dirty="0"/>
              <a:t>About 60 percent of all corn and grain exports traverse the Mississippi River</a:t>
            </a:r>
          </a:p>
          <a:p>
            <a:r>
              <a:rPr lang="en-US" dirty="0"/>
              <a:t>Increasing transportation costs</a:t>
            </a:r>
          </a:p>
          <a:p>
            <a:pPr lvl="1"/>
            <a:r>
              <a:rPr lang="en-US" dirty="0"/>
              <a:t>Nearly tripling of rates</a:t>
            </a:r>
          </a:p>
          <a:p>
            <a:pPr lvl="1"/>
            <a:r>
              <a:rPr lang="en-US" dirty="0"/>
              <a:t>Less competitive on export market</a:t>
            </a:r>
          </a:p>
          <a:p>
            <a:r>
              <a:rPr lang="en-US" dirty="0"/>
              <a:t>Lower prices given increased supplies</a:t>
            </a:r>
          </a:p>
          <a:p>
            <a:r>
              <a:rPr lang="en-US" dirty="0"/>
              <a:t>Potential impact on fertilizer transport in spring</a:t>
            </a:r>
          </a:p>
          <a:p>
            <a:pPr lvl="1"/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52AEB9B-3844-4E91-B440-C7A33BFEC5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</p:spPr>
        <p:txBody>
          <a:bodyPr/>
          <a:lstStyle/>
          <a:p>
            <a:fld id="{1E3C6C5F-5CDA-4B3A-BA0A-4D4634CC5643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058616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FB250D-8783-4D7D-A519-6B9F786322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</p:spPr>
        <p:txBody>
          <a:bodyPr/>
          <a:lstStyle/>
          <a:p>
            <a:r>
              <a:rPr lang="en-US" dirty="0"/>
              <a:t>Mississippi River - Status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691E54-5EE3-45B1-8343-2378986915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2074" y="1359867"/>
            <a:ext cx="7886700" cy="4978331"/>
          </a:xfrm>
        </p:spPr>
        <p:txBody>
          <a:bodyPr>
            <a:normAutofit/>
          </a:bodyPr>
          <a:lstStyle/>
          <a:p>
            <a:r>
              <a:rPr lang="en-US" dirty="0"/>
              <a:t>Recent rains over the last month have provided some relief in the south</a:t>
            </a:r>
          </a:p>
          <a:p>
            <a:r>
              <a:rPr lang="en-US" dirty="0"/>
              <a:t>Continuous dredging is maintaining workable riverbed depths</a:t>
            </a:r>
          </a:p>
          <a:p>
            <a:r>
              <a:rPr lang="en-US" dirty="0"/>
              <a:t>Above-normal precipitation forecasts for parts of the watershed could help to improve conditions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marL="0" indent="0">
              <a:buNone/>
            </a:pPr>
            <a:r>
              <a:rPr lang="en-US" sz="1800" dirty="0"/>
              <a:t>Source: Mississippi River Basin Ag &amp; Water Desk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52AEB9B-3844-4E91-B440-C7A33BFEC5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</p:spPr>
        <p:txBody>
          <a:bodyPr/>
          <a:lstStyle/>
          <a:p>
            <a:fld id="{1E3C6C5F-5CDA-4B3A-BA0A-4D4634CC5643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847173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C1CAF3-749A-4FB7-9F3F-11E96EA7ED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Questions?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8D9DD06-ED9B-4F83-AE2B-ACCEBE7714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03488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26529</TotalTime>
  <Words>171</Words>
  <Application>Microsoft Office PowerPoint</Application>
  <PresentationFormat>On-screen Show (4:3)</PresentationFormat>
  <Paragraphs>39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 Theme</vt:lpstr>
      <vt:lpstr>Transportation Trends Update </vt:lpstr>
      <vt:lpstr>Overview</vt:lpstr>
      <vt:lpstr>PowerPoint Presentation</vt:lpstr>
      <vt:lpstr>Railroad/Labor Issue</vt:lpstr>
      <vt:lpstr>PowerPoint Presentation</vt:lpstr>
      <vt:lpstr>PowerPoint Presentation</vt:lpstr>
      <vt:lpstr>Mississippi River - Drought</vt:lpstr>
      <vt:lpstr>Mississippi River - Status</vt:lpstr>
      <vt:lpstr>Questions?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Anderson, Stuart</dc:creator>
  <cp:lastModifiedBy>Anderson, Stuart</cp:lastModifiedBy>
  <cp:revision>212</cp:revision>
  <cp:lastPrinted>2022-10-06T13:06:52Z</cp:lastPrinted>
  <dcterms:created xsi:type="dcterms:W3CDTF">2020-06-02T12:58:37Z</dcterms:created>
  <dcterms:modified xsi:type="dcterms:W3CDTF">2022-12-07T20:44:46Z</dcterms:modified>
</cp:coreProperties>
</file>