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9" r:id="rId2"/>
    <p:sldId id="258" r:id="rId3"/>
    <p:sldId id="270" r:id="rId4"/>
    <p:sldId id="908" r:id="rId5"/>
    <p:sldId id="905" r:id="rId6"/>
    <p:sldId id="906" r:id="rId7"/>
    <p:sldId id="907" r:id="rId8"/>
    <p:sldId id="909" r:id="rId9"/>
    <p:sldId id="268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79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12/7/2022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12/7/2022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Transportation Trends Update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December 13, 2022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US total rail carloads</a:t>
            </a:r>
          </a:p>
          <a:p>
            <a:r>
              <a:rPr lang="en-US" dirty="0"/>
              <a:t>Commercial air service passenger counts</a:t>
            </a:r>
          </a:p>
          <a:p>
            <a:r>
              <a:rPr lang="en-US" dirty="0"/>
              <a:t>Vehicular traffic</a:t>
            </a:r>
          </a:p>
          <a:p>
            <a:r>
              <a:rPr lang="en-US" dirty="0"/>
              <a:t>Mississippi River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5F18ED5-2687-4ECA-ACC0-424DAC2E82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8487"/>
            <a:ext cx="9144000" cy="650102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1203" y="644249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26189-B3FE-4A9D-A08C-DE24C77E1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Railroad/Labor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21E4F-D34E-4DB0-9271-153BB4963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896" y="1438763"/>
            <a:ext cx="7864719" cy="4926867"/>
          </a:xfrm>
        </p:spPr>
        <p:txBody>
          <a:bodyPr>
            <a:normAutofit/>
          </a:bodyPr>
          <a:lstStyle/>
          <a:p>
            <a:r>
              <a:rPr lang="en-US" dirty="0"/>
              <a:t>Legislation signed on Dec. 2, 2022, to impose labor agreement</a:t>
            </a:r>
          </a:p>
          <a:p>
            <a:r>
              <a:rPr lang="en-US" dirty="0"/>
              <a:t>Language based on tentative agreement negotiated in September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912991-E681-419D-8E04-58E303C02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76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2AC2157-B774-4666-A690-125E8E2E8B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74" y="520117"/>
            <a:ext cx="9159391" cy="588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8D8FE8-7F52-4E62-9A2F-1A5EA6C8E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B19307-1433-4CCA-9FFD-507C54419E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1067"/>
            <a:ext cx="9144000" cy="621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91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Mississippi River - Drought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74" y="1359867"/>
            <a:ext cx="7886700" cy="497833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Drought causing lower Mississippi River water levels to approach record lows</a:t>
            </a:r>
          </a:p>
          <a:p>
            <a:pPr lvl="1"/>
            <a:r>
              <a:rPr lang="en-US" dirty="0"/>
              <a:t>Fewer barges per tow</a:t>
            </a:r>
          </a:p>
          <a:p>
            <a:pPr lvl="1"/>
            <a:r>
              <a:rPr lang="en-US" dirty="0"/>
              <a:t>Barges filled with less grain</a:t>
            </a:r>
          </a:p>
          <a:p>
            <a:pPr lvl="1"/>
            <a:r>
              <a:rPr lang="en-US" dirty="0"/>
              <a:t>One-way traffic - bottlenecks</a:t>
            </a:r>
          </a:p>
          <a:p>
            <a:r>
              <a:rPr lang="en-US" dirty="0"/>
              <a:t>About 60 percent of all corn and grain exports traverse the Mississippi River</a:t>
            </a:r>
          </a:p>
          <a:p>
            <a:r>
              <a:rPr lang="en-US" dirty="0"/>
              <a:t>Increasing transportation costs</a:t>
            </a:r>
          </a:p>
          <a:p>
            <a:pPr lvl="1"/>
            <a:r>
              <a:rPr lang="en-US" dirty="0"/>
              <a:t>Nearly tripling of rates</a:t>
            </a:r>
          </a:p>
          <a:p>
            <a:pPr lvl="1"/>
            <a:r>
              <a:rPr lang="en-US" dirty="0"/>
              <a:t>Less competitive on export market</a:t>
            </a:r>
          </a:p>
          <a:p>
            <a:r>
              <a:rPr lang="en-US" dirty="0"/>
              <a:t>Lower prices given increased supplies</a:t>
            </a:r>
          </a:p>
          <a:p>
            <a:r>
              <a:rPr lang="en-US" dirty="0"/>
              <a:t>Potential impact on fertilizer transport in spring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86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Mississippi River -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74" y="1359867"/>
            <a:ext cx="7886700" cy="4978331"/>
          </a:xfrm>
        </p:spPr>
        <p:txBody>
          <a:bodyPr>
            <a:normAutofit/>
          </a:bodyPr>
          <a:lstStyle/>
          <a:p>
            <a:r>
              <a:rPr lang="en-US" dirty="0"/>
              <a:t>Recent rains over the last month have provided some relief in the south</a:t>
            </a:r>
          </a:p>
          <a:p>
            <a:r>
              <a:rPr lang="en-US" dirty="0"/>
              <a:t>Continuous dredging is maintaining workable riverbed depths</a:t>
            </a:r>
          </a:p>
          <a:p>
            <a:r>
              <a:rPr lang="en-US" dirty="0"/>
              <a:t>Above-normal precipitation forecasts for parts of the watershed could help to improve conditions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800" dirty="0"/>
              <a:t>Source: Mississippi River Basin Ag &amp; Water Desk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71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26529</TotalTime>
  <Words>171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Transportation Trends Update </vt:lpstr>
      <vt:lpstr>Overview</vt:lpstr>
      <vt:lpstr>PowerPoint Presentation</vt:lpstr>
      <vt:lpstr>Railroad/Labor Issue</vt:lpstr>
      <vt:lpstr>PowerPoint Presentation</vt:lpstr>
      <vt:lpstr>PowerPoint Presentation</vt:lpstr>
      <vt:lpstr>Mississippi River - Drought</vt:lpstr>
      <vt:lpstr>Mississippi River - Status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212</cp:revision>
  <cp:lastPrinted>2022-10-06T13:06:52Z</cp:lastPrinted>
  <dcterms:created xsi:type="dcterms:W3CDTF">2020-06-02T12:58:37Z</dcterms:created>
  <dcterms:modified xsi:type="dcterms:W3CDTF">2022-12-07T20:44:46Z</dcterms:modified>
</cp:coreProperties>
</file>