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7" r:id="rId2"/>
    <p:sldId id="332" r:id="rId3"/>
    <p:sldId id="334" r:id="rId4"/>
    <p:sldId id="368" r:id="rId5"/>
    <p:sldId id="369" r:id="rId6"/>
    <p:sldId id="337" r:id="rId7"/>
    <p:sldId id="367" r:id="rId8"/>
    <p:sldId id="370" r:id="rId9"/>
    <p:sldId id="287" r:id="rId10"/>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17F"/>
    <a:srgbClr val="FF9966"/>
    <a:srgbClr val="9BF5FF"/>
    <a:srgbClr val="B1B3B3"/>
    <a:srgbClr val="871721"/>
    <a:srgbClr val="34495E"/>
    <a:srgbClr val="B55813"/>
    <a:srgbClr val="53565A"/>
    <a:srgbClr val="FF0066"/>
    <a:srgbClr val="6968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3" autoAdjust="0"/>
    <p:restoredTop sz="78496" autoAdjust="0"/>
  </p:normalViewPr>
  <p:slideViewPr>
    <p:cSldViewPr>
      <p:cViewPr varScale="1">
        <p:scale>
          <a:sx n="89" d="100"/>
          <a:sy n="89" d="100"/>
        </p:scale>
        <p:origin x="1842" y="90"/>
      </p:cViewPr>
      <p:guideLst>
        <p:guide orient="horz" pos="2160"/>
        <p:guide pos="2880"/>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100" d="100"/>
        <a:sy n="100" d="100"/>
      </p:scale>
      <p:origin x="0" y="299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3" tIns="46477" rIns="92953" bIns="46477" rtlCol="0"/>
          <a:lstStyle>
            <a:lvl1pPr algn="l">
              <a:defRPr sz="1200"/>
            </a:lvl1pPr>
          </a:lstStyle>
          <a:p>
            <a:endParaRPr lang="en-US" dirty="0"/>
          </a:p>
        </p:txBody>
      </p:sp>
      <p:sp>
        <p:nvSpPr>
          <p:cNvPr id="3" name="Date Placeholder 2"/>
          <p:cNvSpPr>
            <a:spLocks noGrp="1"/>
          </p:cNvSpPr>
          <p:nvPr>
            <p:ph type="dt" idx="1"/>
          </p:nvPr>
        </p:nvSpPr>
        <p:spPr>
          <a:xfrm>
            <a:off x="3956551" y="0"/>
            <a:ext cx="3026833" cy="464185"/>
          </a:xfrm>
          <a:prstGeom prst="rect">
            <a:avLst/>
          </a:prstGeom>
        </p:spPr>
        <p:txBody>
          <a:bodyPr vert="horz" lIns="92953" tIns="46477" rIns="92953" bIns="46477" rtlCol="0"/>
          <a:lstStyle>
            <a:lvl1pPr algn="r">
              <a:defRPr sz="1200"/>
            </a:lvl1pPr>
          </a:lstStyle>
          <a:p>
            <a:fld id="{9BA43C6D-E55F-4BE5-8554-C22BB859EDE9}" type="datetimeFigureOut">
              <a:rPr lang="en-US" smtClean="0"/>
              <a:t>12/6/2022</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2953" tIns="46477" rIns="92953" bIns="46477" rtlCol="0" anchor="ctr"/>
          <a:lstStyle/>
          <a:p>
            <a:endParaRPr lang="en-US" dirty="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3" tIns="46477" rIns="92953" bIns="4647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4185"/>
          </a:xfrm>
          <a:prstGeom prst="rect">
            <a:avLst/>
          </a:prstGeom>
        </p:spPr>
        <p:txBody>
          <a:bodyPr vert="horz" lIns="92953" tIns="46477" rIns="92953" bIns="4647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551" y="8817904"/>
            <a:ext cx="3026833" cy="464185"/>
          </a:xfrm>
          <a:prstGeom prst="rect">
            <a:avLst/>
          </a:prstGeom>
        </p:spPr>
        <p:txBody>
          <a:bodyPr vert="horz" lIns="92953" tIns="46477" rIns="92953" bIns="46477" rtlCol="0" anchor="b"/>
          <a:lstStyle>
            <a:lvl1pPr algn="r">
              <a:defRPr sz="1200"/>
            </a:lvl1pPr>
          </a:lstStyle>
          <a:p>
            <a:fld id="{50B73208-77F4-453B-8852-C4844F8BB3D9}" type="slidenum">
              <a:rPr lang="en-US" smtClean="0"/>
              <a:t>‹#›</a:t>
            </a:fld>
            <a:endParaRPr lang="en-US" dirty="0"/>
          </a:p>
        </p:txBody>
      </p:sp>
    </p:spTree>
    <p:extLst>
      <p:ext uri="{BB962C8B-B14F-4D97-AF65-F5344CB8AC3E}">
        <p14:creationId xmlns:p14="http://schemas.microsoft.com/office/powerpoint/2010/main" val="1595623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73208-77F4-453B-8852-C4844F8BB3D9}" type="slidenum">
              <a:rPr lang="en-US" smtClean="0"/>
              <a:t>1</a:t>
            </a:fld>
            <a:endParaRPr lang="en-US" dirty="0"/>
          </a:p>
        </p:txBody>
      </p:sp>
    </p:spTree>
    <p:extLst>
      <p:ext uri="{BB962C8B-B14F-4D97-AF65-F5344CB8AC3E}">
        <p14:creationId xmlns:p14="http://schemas.microsoft.com/office/powerpoint/2010/main" val="3812948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73208-77F4-453B-8852-C4844F8BB3D9}" type="slidenum">
              <a:rPr lang="en-US" smtClean="0"/>
              <a:t>2</a:t>
            </a:fld>
            <a:endParaRPr lang="en-US" dirty="0"/>
          </a:p>
        </p:txBody>
      </p:sp>
    </p:spTree>
    <p:extLst>
      <p:ext uri="{BB962C8B-B14F-4D97-AF65-F5344CB8AC3E}">
        <p14:creationId xmlns:p14="http://schemas.microsoft.com/office/powerpoint/2010/main" val="580764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50B73208-77F4-453B-8852-C4844F8BB3D9}" type="slidenum">
              <a:rPr lang="en-US" smtClean="0"/>
              <a:t>3</a:t>
            </a:fld>
            <a:endParaRPr lang="en-US" dirty="0"/>
          </a:p>
        </p:txBody>
      </p:sp>
    </p:spTree>
    <p:extLst>
      <p:ext uri="{BB962C8B-B14F-4D97-AF65-F5344CB8AC3E}">
        <p14:creationId xmlns:p14="http://schemas.microsoft.com/office/powerpoint/2010/main" val="858939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50B73208-77F4-453B-8852-C4844F8BB3D9}" type="slidenum">
              <a:rPr lang="en-US" smtClean="0"/>
              <a:t>4</a:t>
            </a:fld>
            <a:endParaRPr lang="en-US" dirty="0"/>
          </a:p>
        </p:txBody>
      </p:sp>
    </p:spTree>
    <p:extLst>
      <p:ext uri="{BB962C8B-B14F-4D97-AF65-F5344CB8AC3E}">
        <p14:creationId xmlns:p14="http://schemas.microsoft.com/office/powerpoint/2010/main" val="2593880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50B73208-77F4-453B-8852-C4844F8BB3D9}" type="slidenum">
              <a:rPr lang="en-US" smtClean="0"/>
              <a:t>5</a:t>
            </a:fld>
            <a:endParaRPr lang="en-US" dirty="0"/>
          </a:p>
        </p:txBody>
      </p:sp>
    </p:spTree>
    <p:extLst>
      <p:ext uri="{BB962C8B-B14F-4D97-AF65-F5344CB8AC3E}">
        <p14:creationId xmlns:p14="http://schemas.microsoft.com/office/powerpoint/2010/main" val="350748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tx1"/>
              </a:buClr>
              <a:buSzTx/>
              <a:buFontTx/>
              <a:buNone/>
              <a:tabLst/>
              <a:defRPr/>
            </a:pPr>
            <a:r>
              <a:rPr lang="en-US" sz="1000" dirty="0">
                <a:latin typeface="PT Sans" panose="020B0503020203020204"/>
              </a:rPr>
              <a:t>The Commission approved the FY 23 RRLG projects on October 11, 2022.  Webster County submitted a planning study application in September, after project recommendations for FY 23 had been considered.  With the change in accepting and funding planning studies at anytime during the year, we are recommending funding this planning study.  </a:t>
            </a:r>
          </a:p>
          <a:p>
            <a:pPr marL="0" marR="0" lvl="0" indent="0" algn="l" defTabSz="914400" rtl="0" eaLnBrk="1" fontAlgn="auto" latinLnBrk="0" hangingPunct="1">
              <a:lnSpc>
                <a:spcPct val="100000"/>
              </a:lnSpc>
              <a:spcBef>
                <a:spcPts val="0"/>
              </a:spcBef>
              <a:spcAft>
                <a:spcPts val="0"/>
              </a:spcAft>
              <a:buClr>
                <a:schemeClr val="tx1"/>
              </a:buClr>
              <a:buSzTx/>
              <a:buFontTx/>
              <a:buNone/>
              <a:tabLst/>
              <a:defRPr/>
            </a:pPr>
            <a:endParaRPr lang="en-US" sz="1000" dirty="0">
              <a:highlight>
                <a:srgbClr val="FF00FF"/>
              </a:highlight>
              <a:latin typeface="PT Sans" panose="020B0503020203020204"/>
              <a:cs typeface="Arial" pitchFamily="34" charset="0"/>
            </a:endParaRPr>
          </a:p>
          <a:p>
            <a:pPr marL="0" marR="0" lvl="0" indent="0" algn="l" defTabSz="914400" rtl="0" eaLnBrk="1" fontAlgn="auto" latinLnBrk="0" hangingPunct="1">
              <a:lnSpc>
                <a:spcPct val="100000"/>
              </a:lnSpc>
              <a:spcBef>
                <a:spcPts val="0"/>
              </a:spcBef>
              <a:spcAft>
                <a:spcPts val="0"/>
              </a:spcAft>
              <a:buClr>
                <a:schemeClr val="tx1"/>
              </a:buClr>
              <a:buSzTx/>
              <a:buFontTx/>
              <a:buNone/>
              <a:tabLst/>
              <a:defRPr/>
            </a:pPr>
            <a:r>
              <a:rPr lang="en-US" sz="1000" dirty="0">
                <a:highlight>
                  <a:srgbClr val="FF00FF"/>
                </a:highlight>
                <a:latin typeface="PT Sans" panose="020B0503020203020204"/>
                <a:cs typeface="Arial" pitchFamily="34" charset="0"/>
              </a:rPr>
              <a:t>Total study cost $200,000</a:t>
            </a:r>
          </a:p>
          <a:p>
            <a:pPr>
              <a:buClr>
                <a:schemeClr val="tx1"/>
              </a:buClr>
              <a:defRPr/>
            </a:pPr>
            <a:r>
              <a:rPr lang="en-US" sz="1000" dirty="0">
                <a:latin typeface="PT Sans" panose="020B0503020203020204"/>
                <a:cs typeface="Arial" pitchFamily="34" charset="0"/>
              </a:rPr>
              <a:t>Grant Requested:   $100,000 (50%)</a:t>
            </a:r>
          </a:p>
          <a:p>
            <a:pPr>
              <a:buClr>
                <a:schemeClr val="tx1"/>
              </a:buClr>
              <a:defRPr/>
            </a:pPr>
            <a:r>
              <a:rPr lang="en-US" sz="1000" dirty="0">
                <a:latin typeface="PT Sans" panose="020B0503020203020204"/>
                <a:cs typeface="Arial" pitchFamily="34" charset="0"/>
              </a:rPr>
              <a:t>Staff recommends a full grant award of $100,000(50%)</a:t>
            </a:r>
          </a:p>
          <a:p>
            <a:pPr>
              <a:buClr>
                <a:schemeClr val="tx1"/>
              </a:buClr>
              <a:defRPr/>
            </a:pPr>
            <a:endParaRPr lang="en-US" sz="1000" dirty="0">
              <a:latin typeface="PT Sans" panose="020B0503020203020204"/>
              <a:cs typeface="Arial" pitchFamily="34" charset="0"/>
            </a:endParaRPr>
          </a:p>
          <a:p>
            <a:pPr defTabSz="912205">
              <a:defRPr/>
            </a:pPr>
            <a:endParaRPr lang="en-US" sz="1000" dirty="0">
              <a:latin typeface="PT Sans" panose="020B0503020203020204"/>
            </a:endParaRPr>
          </a:p>
        </p:txBody>
      </p:sp>
      <p:sp>
        <p:nvSpPr>
          <p:cNvPr id="4" name="Slide Number Placeholder 3"/>
          <p:cNvSpPr>
            <a:spLocks noGrp="1"/>
          </p:cNvSpPr>
          <p:nvPr>
            <p:ph type="sldNum" sz="quarter" idx="10"/>
          </p:nvPr>
        </p:nvSpPr>
        <p:spPr/>
        <p:txBody>
          <a:bodyPr/>
          <a:lstStyle/>
          <a:p>
            <a:fld id="{50B73208-77F4-453B-8852-C4844F8BB3D9}" type="slidenum">
              <a:rPr lang="en-US" smtClean="0"/>
              <a:t>6</a:t>
            </a:fld>
            <a:endParaRPr lang="en-US" dirty="0"/>
          </a:p>
        </p:txBody>
      </p:sp>
    </p:spTree>
    <p:extLst>
      <p:ext uri="{BB962C8B-B14F-4D97-AF65-F5344CB8AC3E}">
        <p14:creationId xmlns:p14="http://schemas.microsoft.com/office/powerpoint/2010/main" val="1567541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project area includes two Class 1 RR’s, UPRR and CN.  The area is primed with industrial agricultural companies and existing rail facilities.  The study will review the potential for expanding the rail capabilities of the area and add benefit by constructing a rail port transload facility to transfer products between truck and train freight movement systems and provide dual rail service to companies served.  </a:t>
            </a:r>
          </a:p>
        </p:txBody>
      </p:sp>
      <p:sp>
        <p:nvSpPr>
          <p:cNvPr id="4" name="Slide Number Placeholder 3"/>
          <p:cNvSpPr>
            <a:spLocks noGrp="1"/>
          </p:cNvSpPr>
          <p:nvPr>
            <p:ph type="sldNum" sz="quarter" idx="5"/>
          </p:nvPr>
        </p:nvSpPr>
        <p:spPr/>
        <p:txBody>
          <a:bodyPr/>
          <a:lstStyle/>
          <a:p>
            <a:fld id="{50B73208-77F4-453B-8852-C4844F8BB3D9}" type="slidenum">
              <a:rPr lang="en-US" smtClean="0"/>
              <a:t>7</a:t>
            </a:fld>
            <a:endParaRPr lang="en-US" dirty="0"/>
          </a:p>
        </p:txBody>
      </p:sp>
    </p:spTree>
    <p:extLst>
      <p:ext uri="{BB962C8B-B14F-4D97-AF65-F5344CB8AC3E}">
        <p14:creationId xmlns:p14="http://schemas.microsoft.com/office/powerpoint/2010/main" val="776449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B73208-77F4-453B-8852-C4844F8BB3D9}" type="slidenum">
              <a:rPr lang="en-US" smtClean="0"/>
              <a:t>8</a:t>
            </a:fld>
            <a:endParaRPr lang="en-US" dirty="0"/>
          </a:p>
        </p:txBody>
      </p:sp>
    </p:spTree>
    <p:extLst>
      <p:ext uri="{BB962C8B-B14F-4D97-AF65-F5344CB8AC3E}">
        <p14:creationId xmlns:p14="http://schemas.microsoft.com/office/powerpoint/2010/main" val="3107767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73208-77F4-453B-8852-C4844F8BB3D9}" type="slidenum">
              <a:rPr lang="en-US" smtClean="0"/>
              <a:t>9</a:t>
            </a:fld>
            <a:endParaRPr lang="en-US" dirty="0"/>
          </a:p>
        </p:txBody>
      </p:sp>
    </p:spTree>
    <p:extLst>
      <p:ext uri="{BB962C8B-B14F-4D97-AF65-F5344CB8AC3E}">
        <p14:creationId xmlns:p14="http://schemas.microsoft.com/office/powerpoint/2010/main" val="27426527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F3753E7-0F11-4D0E-8960-9E1C8FCC4C52}"/>
              </a:ext>
            </a:extLst>
          </p:cNvPr>
          <p:cNvSpPr/>
          <p:nvPr userDrawn="1"/>
        </p:nvSpPr>
        <p:spPr>
          <a:xfrm>
            <a:off x="0" y="0"/>
            <a:ext cx="9144000" cy="953344"/>
          </a:xfrm>
          <a:prstGeom prst="rect">
            <a:avLst/>
          </a:prstGeom>
          <a:gradFill flip="none" rotWithShape="1">
            <a:gsLst>
              <a:gs pos="0">
                <a:schemeClr val="bg1">
                  <a:lumMod val="95000"/>
                  <a:shade val="67500"/>
                  <a:satMod val="115000"/>
                </a:schemeClr>
              </a:gs>
              <a:gs pos="52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5C18299-3EBF-4651-B028-9D1F61A7FE89}"/>
              </a:ext>
            </a:extLst>
          </p:cNvPr>
          <p:cNvSpPr/>
          <p:nvPr userDrawn="1"/>
        </p:nvSpPr>
        <p:spPr>
          <a:xfrm>
            <a:off x="0" y="953344"/>
            <a:ext cx="9144000" cy="45719"/>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62933723-4C4E-4953-9B73-759969B5897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75742" y="147581"/>
            <a:ext cx="2488746" cy="689131"/>
          </a:xfrm>
          <a:prstGeom prst="rect">
            <a:avLst/>
          </a:prstGeom>
        </p:spPr>
      </p:pic>
      <p:pic>
        <p:nvPicPr>
          <p:cNvPr id="9" name="Picture 8">
            <a:extLst>
              <a:ext uri="{FF2B5EF4-FFF2-40B4-BE49-F238E27FC236}">
                <a16:creationId xmlns:a16="http://schemas.microsoft.com/office/drawing/2014/main" id="{6D07DB7A-A277-47F1-B420-6EB252894AE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38273" y="4651364"/>
            <a:ext cx="3427833" cy="1657956"/>
          </a:xfrm>
          <a:prstGeom prst="rect">
            <a:avLst/>
          </a:prstGeom>
        </p:spPr>
      </p:pic>
      <p:pic>
        <p:nvPicPr>
          <p:cNvPr id="10" name="Picture 9">
            <a:extLst>
              <a:ext uri="{FF2B5EF4-FFF2-40B4-BE49-F238E27FC236}">
                <a16:creationId xmlns:a16="http://schemas.microsoft.com/office/drawing/2014/main" id="{2C9ED19C-16BB-4E11-A2E2-5E3DE3CF1B1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70" y="4651364"/>
            <a:ext cx="5758220" cy="1657956"/>
          </a:xfrm>
          <a:prstGeom prst="rect">
            <a:avLst/>
          </a:prstGeom>
        </p:spPr>
      </p:pic>
    </p:spTree>
    <p:extLst>
      <p:ext uri="{BB962C8B-B14F-4D97-AF65-F5344CB8AC3E}">
        <p14:creationId xmlns:p14="http://schemas.microsoft.com/office/powerpoint/2010/main" val="184984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1940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E0F805B-ABC8-4A8B-B9D4-5845341EB6C9}"/>
              </a:ext>
            </a:extLst>
          </p:cNvPr>
          <p:cNvSpPr txBox="1"/>
          <p:nvPr userDrawn="1"/>
        </p:nvSpPr>
        <p:spPr>
          <a:xfrm>
            <a:off x="827584" y="667435"/>
            <a:ext cx="3738563" cy="338554"/>
          </a:xfrm>
          <a:prstGeom prst="rect">
            <a:avLst/>
          </a:prstGeom>
          <a:noFill/>
        </p:spPr>
        <p:txBody>
          <a:bodyPr wrap="square" rtlCol="0">
            <a:spAutoFit/>
          </a:bodyPr>
          <a:lstStyle/>
          <a:p>
            <a:r>
              <a:rPr lang="en-US" sz="1600" dirty="0">
                <a:solidFill>
                  <a:schemeClr val="tx1"/>
                </a:solidFill>
                <a:latin typeface="Century Gothic" panose="020B0502020202020204" pitchFamily="34" charset="0"/>
                <a:cs typeface="Arial" panose="020B0604020202020204" pitchFamily="34" charset="0"/>
              </a:rPr>
              <a:t>NAME OF PRESENTATION</a:t>
            </a:r>
          </a:p>
        </p:txBody>
      </p:sp>
      <p:sp>
        <p:nvSpPr>
          <p:cNvPr id="8" name="Rectangle 7">
            <a:extLst>
              <a:ext uri="{FF2B5EF4-FFF2-40B4-BE49-F238E27FC236}">
                <a16:creationId xmlns:a16="http://schemas.microsoft.com/office/drawing/2014/main" id="{245A3183-73DB-40B2-B6C8-E0DE1DE1D6DB}"/>
              </a:ext>
            </a:extLst>
          </p:cNvPr>
          <p:cNvSpPr/>
          <p:nvPr userDrawn="1"/>
        </p:nvSpPr>
        <p:spPr>
          <a:xfrm>
            <a:off x="0" y="764704"/>
            <a:ext cx="79208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36ABBA2-AA3C-4D81-BF82-C5B05E586B69}"/>
              </a:ext>
            </a:extLst>
          </p:cNvPr>
          <p:cNvSpPr/>
          <p:nvPr userDrawn="1"/>
        </p:nvSpPr>
        <p:spPr>
          <a:xfrm>
            <a:off x="0" y="836712"/>
            <a:ext cx="792088"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E2792F5-6345-4BA3-96B5-3BBA9D667573}"/>
              </a:ext>
            </a:extLst>
          </p:cNvPr>
          <p:cNvSpPr/>
          <p:nvPr userDrawn="1"/>
        </p:nvSpPr>
        <p:spPr>
          <a:xfrm>
            <a:off x="0" y="908720"/>
            <a:ext cx="7920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087D8D79-94B8-46B0-BEA5-ADFB594F66F5}"/>
              </a:ext>
            </a:extLst>
          </p:cNvPr>
          <p:cNvSpPr txBox="1"/>
          <p:nvPr userDrawn="1"/>
        </p:nvSpPr>
        <p:spPr>
          <a:xfrm>
            <a:off x="8460432" y="6457890"/>
            <a:ext cx="792088" cy="369332"/>
          </a:xfrm>
          <a:prstGeom prst="rect">
            <a:avLst/>
          </a:prstGeom>
          <a:noFill/>
        </p:spPr>
        <p:txBody>
          <a:bodyPr wrap="square" rtlCol="0">
            <a:spAutoFit/>
          </a:bodyPr>
          <a:lstStyle/>
          <a:p>
            <a:pPr algn="ctr"/>
            <a:fld id="{5EF72394-20AE-4583-8A01-A144B1C77253}" type="slidenum">
              <a:rPr lang="en-US" sz="1800">
                <a:solidFill>
                  <a:schemeClr val="bg2"/>
                </a:solidFill>
                <a:latin typeface="PT Sans" panose="020B0503020203020204" pitchFamily="34" charset="0"/>
              </a:rPr>
              <a:pPr algn="ctr"/>
              <a:t>‹#›</a:t>
            </a:fld>
            <a:endParaRPr lang="en-US" sz="2000" dirty="0">
              <a:solidFill>
                <a:schemeClr val="bg2"/>
              </a:solidFill>
              <a:latin typeface="PT Sans" panose="020B0503020203020204" pitchFamily="34" charset="0"/>
            </a:endParaRPr>
          </a:p>
        </p:txBody>
      </p:sp>
    </p:spTree>
    <p:extLst>
      <p:ext uri="{BB962C8B-B14F-4D97-AF65-F5344CB8AC3E}">
        <p14:creationId xmlns:p14="http://schemas.microsoft.com/office/powerpoint/2010/main" val="768281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E0F805B-ABC8-4A8B-B9D4-5845341EB6C9}"/>
              </a:ext>
            </a:extLst>
          </p:cNvPr>
          <p:cNvSpPr txBox="1"/>
          <p:nvPr userDrawn="1"/>
        </p:nvSpPr>
        <p:spPr>
          <a:xfrm>
            <a:off x="827584" y="260648"/>
            <a:ext cx="4680520" cy="338554"/>
          </a:xfrm>
          <a:prstGeom prst="rect">
            <a:avLst/>
          </a:prstGeom>
          <a:noFill/>
        </p:spPr>
        <p:txBody>
          <a:bodyPr wrap="square" rtlCol="0">
            <a:spAutoFit/>
          </a:bodyPr>
          <a:lstStyle/>
          <a:p>
            <a:r>
              <a:rPr lang="en-US" sz="1600" dirty="0">
                <a:solidFill>
                  <a:schemeClr val="tx1"/>
                </a:solidFill>
                <a:latin typeface="Century Gothic" panose="020B0502020202020204" pitchFamily="34" charset="0"/>
                <a:cs typeface="Arial" panose="020B0604020202020204" pitchFamily="34" charset="0"/>
              </a:rPr>
              <a:t>Railroad Revolving Loan and Grant Program</a:t>
            </a:r>
          </a:p>
        </p:txBody>
      </p:sp>
      <p:sp>
        <p:nvSpPr>
          <p:cNvPr id="8" name="Rectangle 7">
            <a:extLst>
              <a:ext uri="{FF2B5EF4-FFF2-40B4-BE49-F238E27FC236}">
                <a16:creationId xmlns:a16="http://schemas.microsoft.com/office/drawing/2014/main" id="{245A3183-73DB-40B2-B6C8-E0DE1DE1D6DB}"/>
              </a:ext>
            </a:extLst>
          </p:cNvPr>
          <p:cNvSpPr/>
          <p:nvPr userDrawn="1"/>
        </p:nvSpPr>
        <p:spPr>
          <a:xfrm>
            <a:off x="0" y="357917"/>
            <a:ext cx="79208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36ABBA2-AA3C-4D81-BF82-C5B05E586B69}"/>
              </a:ext>
            </a:extLst>
          </p:cNvPr>
          <p:cNvSpPr/>
          <p:nvPr userDrawn="1"/>
        </p:nvSpPr>
        <p:spPr>
          <a:xfrm>
            <a:off x="0" y="429925"/>
            <a:ext cx="792088"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E2792F5-6345-4BA3-96B5-3BBA9D667573}"/>
              </a:ext>
            </a:extLst>
          </p:cNvPr>
          <p:cNvSpPr/>
          <p:nvPr userDrawn="1"/>
        </p:nvSpPr>
        <p:spPr>
          <a:xfrm>
            <a:off x="0" y="501933"/>
            <a:ext cx="7920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C9BAE6B-4BEF-472C-8DFA-A9B7788CA52B}"/>
              </a:ext>
            </a:extLst>
          </p:cNvPr>
          <p:cNvSpPr txBox="1"/>
          <p:nvPr userDrawn="1"/>
        </p:nvSpPr>
        <p:spPr>
          <a:xfrm>
            <a:off x="8460432" y="6457890"/>
            <a:ext cx="792088" cy="369332"/>
          </a:xfrm>
          <a:prstGeom prst="rect">
            <a:avLst/>
          </a:prstGeom>
          <a:noFill/>
        </p:spPr>
        <p:txBody>
          <a:bodyPr wrap="square" rtlCol="0">
            <a:spAutoFit/>
          </a:bodyPr>
          <a:lstStyle/>
          <a:p>
            <a:pPr algn="ctr"/>
            <a:fld id="{5EF72394-20AE-4583-8A01-A144B1C77253}" type="slidenum">
              <a:rPr lang="en-US" sz="1800">
                <a:solidFill>
                  <a:schemeClr val="bg2"/>
                </a:solidFill>
                <a:latin typeface="PT Sans" panose="020B0503020203020204" pitchFamily="34" charset="0"/>
              </a:rPr>
              <a:pPr algn="ctr"/>
              <a:t>‹#›</a:t>
            </a:fld>
            <a:endParaRPr lang="en-US" sz="2000" dirty="0">
              <a:solidFill>
                <a:schemeClr val="bg2"/>
              </a:solidFill>
              <a:latin typeface="PT Sans" panose="020B0503020203020204" pitchFamily="34" charset="0"/>
            </a:endParaRPr>
          </a:p>
        </p:txBody>
      </p:sp>
      <p:sp>
        <p:nvSpPr>
          <p:cNvPr id="12" name="Title Placeholder 1">
            <a:extLst>
              <a:ext uri="{FF2B5EF4-FFF2-40B4-BE49-F238E27FC236}">
                <a16:creationId xmlns:a16="http://schemas.microsoft.com/office/drawing/2014/main" id="{54EF32B2-C520-493E-859D-A9D077D086E1}"/>
              </a:ext>
            </a:extLst>
          </p:cNvPr>
          <p:cNvSpPr>
            <a:spLocks noGrp="1"/>
          </p:cNvSpPr>
          <p:nvPr>
            <p:ph type="title"/>
          </p:nvPr>
        </p:nvSpPr>
        <p:spPr>
          <a:xfrm>
            <a:off x="467544" y="1340768"/>
            <a:ext cx="7886700" cy="965523"/>
          </a:xfrm>
          <a:prstGeom prst="rect">
            <a:avLst/>
          </a:prstGeom>
        </p:spPr>
        <p:txBody>
          <a:bodyPr vert="horz" lIns="91440" tIns="45720" rIns="91440" bIns="45720" rtlCol="0" anchor="ctr">
            <a:normAutofit/>
          </a:bodyPr>
          <a:lstStyle>
            <a:lvl1pPr>
              <a:defRPr>
                <a:latin typeface="PT Sans" panose="020B0503020203020204" pitchFamily="34" charset="0"/>
              </a:defRPr>
            </a:lvl1pPr>
          </a:lstStyle>
          <a:p>
            <a:r>
              <a:rPr lang="en-US" dirty="0"/>
              <a:t>Click to edit Master title style</a:t>
            </a:r>
          </a:p>
        </p:txBody>
      </p:sp>
      <p:sp>
        <p:nvSpPr>
          <p:cNvPr id="13" name="Text Placeholder 2">
            <a:extLst>
              <a:ext uri="{FF2B5EF4-FFF2-40B4-BE49-F238E27FC236}">
                <a16:creationId xmlns:a16="http://schemas.microsoft.com/office/drawing/2014/main" id="{BFB340FD-E5C8-40FB-8FFA-E3B74A3978E7}"/>
              </a:ext>
            </a:extLst>
          </p:cNvPr>
          <p:cNvSpPr>
            <a:spLocks noGrp="1"/>
          </p:cNvSpPr>
          <p:nvPr>
            <p:ph idx="1"/>
          </p:nvPr>
        </p:nvSpPr>
        <p:spPr>
          <a:xfrm>
            <a:off x="467544" y="2441228"/>
            <a:ext cx="7886700" cy="4228132"/>
          </a:xfrm>
          <a:prstGeom prst="rect">
            <a:avLst/>
          </a:prstGeom>
        </p:spPr>
        <p:txBody>
          <a:bodyPr vert="horz" lIns="91440" tIns="45720" rIns="91440" bIns="45720" rtlCol="0">
            <a:normAutofit/>
          </a:bodyPr>
          <a:lstStyle>
            <a:lvl1pPr>
              <a:defRPr>
                <a:latin typeface="PT Sans" panose="020B0503020203020204" pitchFamily="34" charset="0"/>
              </a:defRPr>
            </a:lvl1pPr>
            <a:lvl2pPr>
              <a:defRPr>
                <a:latin typeface="PT Sans" panose="020B0503020203020204" pitchFamily="34" charset="0"/>
              </a:defRPr>
            </a:lvl2pPr>
            <a:lvl3pPr>
              <a:defRPr>
                <a:latin typeface="PT Sans" panose="020B0503020203020204" pitchFamily="34" charset="0"/>
              </a:defRPr>
            </a:lvl3pPr>
            <a:lvl4pPr>
              <a:defRPr>
                <a:latin typeface="PT Sans" panose="020B0503020203020204" pitchFamily="34" charset="0"/>
              </a:defRPr>
            </a:lvl4pPr>
            <a:lvl5pPr>
              <a:defRPr>
                <a:latin typeface="PT Sans" panose="020B05030202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9641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rgbClr val="87172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42763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70007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97667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62221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2">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34078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5">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53359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7218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51" r:id="rId4"/>
    <p:sldLayoutId id="2147483654" r:id="rId5"/>
    <p:sldLayoutId id="2147483655" r:id="rId6"/>
    <p:sldLayoutId id="2147483652" r:id="rId7"/>
    <p:sldLayoutId id="2147483653" r:id="rId8"/>
    <p:sldLayoutId id="2147483656" r:id="rId9"/>
    <p:sldLayoutId id="2147483658"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image" Target="../media/image6.png"/><Relationship Id="rId4" Type="http://schemas.openxmlformats.org/officeDocument/2006/relationships/slide" Target="slide5.xml"/></Relationships>
</file>

<file path=ppt/slides/_rels/slide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8.xml"/><Relationship Id="rId1" Type="http://schemas.openxmlformats.org/officeDocument/2006/relationships/slideLayout" Target="../slideLayouts/slideLayout10.xml"/><Relationship Id="rId5" Type="http://schemas.openxmlformats.org/officeDocument/2006/relationships/image" Target="../media/image7.jpg"/><Relationship Id="rId4" Type="http://schemas.openxmlformats.org/officeDocument/2006/relationships/slide" Target="slide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0000"/>
            <a:lum/>
          </a:blip>
          <a:srcRect/>
          <a:stretch>
            <a:fillRect/>
          </a:stretch>
        </a:blipFill>
        <a:effectLst/>
      </p:bgPr>
    </p:bg>
    <p:spTree>
      <p:nvGrpSpPr>
        <p:cNvPr id="1" name=""/>
        <p:cNvGrpSpPr/>
        <p:nvPr/>
      </p:nvGrpSpPr>
      <p:grpSpPr>
        <a:xfrm>
          <a:off x="0" y="0"/>
          <a:ext cx="0" cy="0"/>
          <a:chOff x="0" y="0"/>
          <a:chExt cx="0" cy="0"/>
        </a:xfrm>
      </p:grpSpPr>
      <p:sp>
        <p:nvSpPr>
          <p:cNvPr id="15" name="Rectangle 14"/>
          <p:cNvSpPr/>
          <p:nvPr/>
        </p:nvSpPr>
        <p:spPr>
          <a:xfrm>
            <a:off x="0" y="0"/>
            <a:ext cx="9144000" cy="953344"/>
          </a:xfrm>
          <a:prstGeom prst="rect">
            <a:avLst/>
          </a:prstGeom>
          <a:gradFill flip="none" rotWithShape="1">
            <a:gsLst>
              <a:gs pos="0">
                <a:schemeClr val="bg1">
                  <a:lumMod val="95000"/>
                  <a:shade val="67500"/>
                  <a:satMod val="115000"/>
                </a:schemeClr>
              </a:gs>
              <a:gs pos="52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5742" y="147581"/>
            <a:ext cx="2488746" cy="689131"/>
          </a:xfrm>
          <a:prstGeom prst="rect">
            <a:avLst/>
          </a:prstGeom>
        </p:spPr>
      </p:pic>
      <p:sp>
        <p:nvSpPr>
          <p:cNvPr id="7" name="TextBox 6">
            <a:extLst>
              <a:ext uri="{FF2B5EF4-FFF2-40B4-BE49-F238E27FC236}">
                <a16:creationId xmlns:a16="http://schemas.microsoft.com/office/drawing/2014/main" id="{9EEEC4D6-EA04-4B21-A205-B47603995269}"/>
              </a:ext>
            </a:extLst>
          </p:cNvPr>
          <p:cNvSpPr txBox="1"/>
          <p:nvPr/>
        </p:nvSpPr>
        <p:spPr>
          <a:xfrm>
            <a:off x="107504" y="4869160"/>
            <a:ext cx="6192688" cy="1692771"/>
          </a:xfrm>
          <a:prstGeom prst="rect">
            <a:avLst/>
          </a:prstGeom>
          <a:noFill/>
        </p:spPr>
        <p:txBody>
          <a:bodyPr wrap="square" rtlCol="0">
            <a:spAutoFit/>
          </a:bodyPr>
          <a:lstStyle/>
          <a:p>
            <a:r>
              <a:rPr lang="en-US" sz="2000" b="1" dirty="0">
                <a:solidFill>
                  <a:schemeClr val="bg1"/>
                </a:solidFill>
                <a:latin typeface="PT Sans" panose="020B0503020203020204" pitchFamily="34" charset="0"/>
              </a:rPr>
              <a:t>Railroad Revolving Loan and Grant Program</a:t>
            </a:r>
            <a:br>
              <a:rPr lang="en-US" sz="2000" b="1" dirty="0">
                <a:solidFill>
                  <a:schemeClr val="bg1"/>
                </a:solidFill>
                <a:latin typeface="PT Sans" panose="020B0503020203020204" pitchFamily="34" charset="0"/>
              </a:rPr>
            </a:br>
            <a:r>
              <a:rPr lang="en-US" dirty="0">
                <a:solidFill>
                  <a:schemeClr val="bg1"/>
                </a:solidFill>
                <a:latin typeface="PT Sans" panose="020B0503020203020204" pitchFamily="34" charset="0"/>
              </a:rPr>
              <a:t>Policy Adjustment and Planning Study recommendation</a:t>
            </a:r>
          </a:p>
          <a:p>
            <a:r>
              <a:rPr lang="en-US" sz="2000" dirty="0">
                <a:solidFill>
                  <a:schemeClr val="bg1"/>
                </a:solidFill>
                <a:latin typeface="PT Sans" panose="020B0503020203020204" pitchFamily="34" charset="0"/>
              </a:rPr>
              <a:t>December 13, 2022</a:t>
            </a:r>
          </a:p>
          <a:p>
            <a:r>
              <a:rPr lang="en-US" sz="2000" dirty="0">
                <a:solidFill>
                  <a:schemeClr val="bg1"/>
                </a:solidFill>
                <a:latin typeface="PT Sans" panose="020B0503020203020204" pitchFamily="34" charset="0"/>
              </a:rPr>
              <a:t>Commission Workshop</a:t>
            </a:r>
          </a:p>
          <a:p>
            <a:endParaRPr lang="en-US" sz="2600" dirty="0">
              <a:solidFill>
                <a:schemeClr val="bg1"/>
              </a:solidFill>
              <a:latin typeface="PT Sans" panose="020B0503020203020204" pitchFamily="34" charset="0"/>
            </a:endParaRPr>
          </a:p>
        </p:txBody>
      </p:sp>
    </p:spTree>
    <p:extLst>
      <p:ext uri="{BB962C8B-B14F-4D97-AF65-F5344CB8AC3E}">
        <p14:creationId xmlns:p14="http://schemas.microsoft.com/office/powerpoint/2010/main" val="2135147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683568" y="1772816"/>
            <a:ext cx="7776864" cy="5085184"/>
          </a:xfrm>
          <a:prstGeom prst="rect">
            <a:avLst/>
          </a:prstGeom>
        </p:spPr>
        <p:txBody>
          <a:bodyPr vert="horz" lIns="91440" tIns="45720" rIns="91440" bIns="45720" rtlCol="0">
            <a:normAutofit/>
          </a:bodyPr>
          <a:lstStyle/>
          <a:p>
            <a:pPr lvl="0">
              <a:spcAft>
                <a:spcPts val="1200"/>
              </a:spcAft>
            </a:pPr>
            <a:r>
              <a:rPr lang="en-US" sz="2400" dirty="0">
                <a:latin typeface="PT Sans" panose="020B0503020203020204"/>
              </a:rPr>
              <a:t>Created by legislation in 2005</a:t>
            </a:r>
          </a:p>
          <a:p>
            <a:pPr>
              <a:spcAft>
                <a:spcPts val="1200"/>
              </a:spcAft>
            </a:pPr>
            <a:r>
              <a:rPr lang="en-US" sz="2400" dirty="0">
                <a:latin typeface="PT Sans" panose="020B0503020203020204"/>
              </a:rPr>
              <a:t>Purpose: </a:t>
            </a:r>
            <a:r>
              <a:rPr lang="en-US" altLang="en-US" sz="2400" dirty="0">
                <a:latin typeface="PT Sans" panose="020B0503020203020204"/>
                <a:cs typeface="Arial" panose="020B0604020202020204" pitchFamily="34" charset="0"/>
              </a:rPr>
              <a:t>To provide loans and grants for railroad related improvement projects to benefit Iowa.</a:t>
            </a:r>
          </a:p>
          <a:p>
            <a:pPr>
              <a:spcAft>
                <a:spcPts val="1200"/>
              </a:spcAft>
            </a:pPr>
            <a:r>
              <a:rPr lang="en-US" altLang="en-US" sz="2400" dirty="0">
                <a:latin typeface="PT Sans" panose="020B0503020203020204"/>
                <a:cs typeface="Arial" panose="020B0604020202020204" pitchFamily="34" charset="0"/>
              </a:rPr>
              <a:t>Funded by loan repayments and appropriations by the Iowa Legislature.  Funding is available to cities, counties, economic development organizations, businesses, rail companies and alliances of such organizations.  </a:t>
            </a:r>
          </a:p>
        </p:txBody>
      </p:sp>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179512" y="1124744"/>
            <a:ext cx="8712967" cy="360040"/>
          </a:xfrm>
        </p:spPr>
        <p:txBody>
          <a:bodyPr>
            <a:noAutofit/>
          </a:bodyPr>
          <a:lstStyle/>
          <a:p>
            <a:r>
              <a:rPr lang="en-US" sz="3000" b="1" dirty="0">
                <a:solidFill>
                  <a:schemeClr val="tx2"/>
                </a:solidFill>
              </a:rPr>
              <a:t>Railroad Revolving Loan and Grant Program</a:t>
            </a:r>
          </a:p>
        </p:txBody>
      </p:sp>
    </p:spTree>
    <p:extLst>
      <p:ext uri="{BB962C8B-B14F-4D97-AF65-F5344CB8AC3E}">
        <p14:creationId xmlns:p14="http://schemas.microsoft.com/office/powerpoint/2010/main" val="1626982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683568" y="1618034"/>
            <a:ext cx="7776864" cy="5117672"/>
          </a:xfrm>
          <a:prstGeom prst="rect">
            <a:avLst/>
          </a:prstGeom>
        </p:spPr>
        <p:txBody>
          <a:bodyPr vert="horz" lIns="91440" tIns="45720" rIns="91440" bIns="45720" rtlCol="0">
            <a:normAutofit/>
          </a:bodyPr>
          <a:lstStyle/>
          <a:p>
            <a:pPr lvl="0"/>
            <a:endParaRPr lang="en-US" sz="1100" b="1" dirty="0"/>
          </a:p>
          <a:p>
            <a:pPr lvl="0"/>
            <a:r>
              <a:rPr lang="en-US" sz="3100" b="1" dirty="0"/>
              <a:t>Applications are evaluated annually (one funding cycle per year)</a:t>
            </a:r>
          </a:p>
          <a:p>
            <a:pPr lvl="0"/>
            <a:r>
              <a:rPr lang="en-US" sz="3100" b="1" dirty="0"/>
              <a:t>All 3 eligible projects types are reviewed </a:t>
            </a:r>
          </a:p>
          <a:p>
            <a:pPr marL="0" lvl="0" indent="0">
              <a:buNone/>
            </a:pPr>
            <a:endParaRPr lang="en-US" sz="600" b="1" dirty="0"/>
          </a:p>
          <a:p>
            <a:pPr lvl="1">
              <a:spcAft>
                <a:spcPts val="1200"/>
              </a:spcAft>
            </a:pPr>
            <a:r>
              <a:rPr lang="en-US" dirty="0"/>
              <a:t>Targeted Job Creation</a:t>
            </a:r>
          </a:p>
          <a:p>
            <a:pPr lvl="1">
              <a:spcAft>
                <a:spcPts val="1200"/>
              </a:spcAft>
            </a:pPr>
            <a:r>
              <a:rPr lang="en-US" dirty="0"/>
              <a:t>Rail Network Improvements</a:t>
            </a:r>
          </a:p>
          <a:p>
            <a:pPr lvl="1">
              <a:spcAft>
                <a:spcPts val="1200"/>
              </a:spcAft>
            </a:pPr>
            <a:r>
              <a:rPr lang="en-US" dirty="0"/>
              <a:t>Rail Port Planning and Development</a:t>
            </a:r>
          </a:p>
        </p:txBody>
      </p:sp>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107505" y="1124744"/>
            <a:ext cx="8928991" cy="360040"/>
          </a:xfrm>
        </p:spPr>
        <p:txBody>
          <a:bodyPr>
            <a:noAutofit/>
          </a:bodyPr>
          <a:lstStyle/>
          <a:p>
            <a:r>
              <a:rPr lang="en-US" sz="3400" b="1" dirty="0">
                <a:solidFill>
                  <a:schemeClr val="tx2"/>
                </a:solidFill>
              </a:rPr>
              <a:t>Current Program Timeline</a:t>
            </a:r>
          </a:p>
        </p:txBody>
      </p:sp>
    </p:spTree>
    <p:extLst>
      <p:ext uri="{BB962C8B-B14F-4D97-AF65-F5344CB8AC3E}">
        <p14:creationId xmlns:p14="http://schemas.microsoft.com/office/powerpoint/2010/main" val="1828061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683568" y="1618034"/>
            <a:ext cx="7776864" cy="5117672"/>
          </a:xfrm>
          <a:prstGeom prst="rect">
            <a:avLst/>
          </a:prstGeom>
        </p:spPr>
        <p:txBody>
          <a:bodyPr vert="horz" lIns="91440" tIns="45720" rIns="91440" bIns="45720" rtlCol="0">
            <a:normAutofit fontScale="85000" lnSpcReduction="20000"/>
          </a:bodyPr>
          <a:lstStyle/>
          <a:p>
            <a:pPr lvl="0"/>
            <a:endParaRPr lang="en-US" sz="1200" b="1" dirty="0"/>
          </a:p>
          <a:p>
            <a:pPr lvl="0"/>
            <a:r>
              <a:rPr lang="en-US" sz="3100" b="1" dirty="0"/>
              <a:t>Rail Port Planning and Development Studies be evaluated as they are received</a:t>
            </a:r>
          </a:p>
          <a:p>
            <a:pPr lvl="0"/>
            <a:endParaRPr lang="en-US" sz="500" b="1" dirty="0"/>
          </a:p>
          <a:p>
            <a:pPr marL="0" lvl="0" indent="0">
              <a:buNone/>
            </a:pPr>
            <a:endParaRPr lang="en-US" sz="600" b="1" dirty="0"/>
          </a:p>
          <a:p>
            <a:pPr lvl="0"/>
            <a:r>
              <a:rPr lang="en-US" sz="3100" b="1" dirty="0"/>
              <a:t> Why do this?</a:t>
            </a:r>
          </a:p>
          <a:p>
            <a:pPr lvl="1"/>
            <a:r>
              <a:rPr lang="en-US" sz="2700" dirty="0"/>
              <a:t>Helps serve customer needs more timely. </a:t>
            </a:r>
          </a:p>
          <a:p>
            <a:pPr lvl="1"/>
            <a:r>
              <a:rPr lang="en-US" sz="2700" dirty="0"/>
              <a:t>Allows planning projects to be funded at any time.  </a:t>
            </a:r>
          </a:p>
          <a:p>
            <a:pPr lvl="1"/>
            <a:r>
              <a:rPr lang="en-US" sz="2700" dirty="0">
                <a:solidFill>
                  <a:schemeClr val="tx1">
                    <a:lumMod val="75000"/>
                  </a:schemeClr>
                </a:solidFill>
              </a:rPr>
              <a:t>Facilitates projects with economic development opportunities to be advanced without delays due to the annual funding cycle. </a:t>
            </a:r>
          </a:p>
          <a:p>
            <a:pPr lvl="0"/>
            <a:r>
              <a:rPr lang="en-US" sz="3100" b="1" dirty="0"/>
              <a:t>How will changes be made?</a:t>
            </a:r>
          </a:p>
          <a:p>
            <a:pPr marL="0" lvl="0" indent="0">
              <a:buNone/>
            </a:pPr>
            <a:endParaRPr lang="en-US" sz="600" b="1" dirty="0"/>
          </a:p>
          <a:p>
            <a:pPr lvl="1">
              <a:lnSpc>
                <a:spcPct val="120000"/>
              </a:lnSpc>
              <a:spcBef>
                <a:spcPts val="0"/>
              </a:spcBef>
            </a:pPr>
            <a:r>
              <a:rPr lang="en-US" sz="2700" dirty="0"/>
              <a:t>Accept planning study applications at any time and be considered for funding, based on funding availability.</a:t>
            </a:r>
          </a:p>
          <a:p>
            <a:pPr lvl="1">
              <a:lnSpc>
                <a:spcPct val="120000"/>
              </a:lnSpc>
              <a:spcBef>
                <a:spcPts val="0"/>
              </a:spcBef>
            </a:pPr>
            <a:r>
              <a:rPr lang="en-US" sz="2700" dirty="0"/>
              <a:t>RRLG Program Guidance will be updated and posted on website.</a:t>
            </a:r>
            <a:r>
              <a:rPr lang="en-US" dirty="0"/>
              <a:t>	</a:t>
            </a:r>
          </a:p>
          <a:p>
            <a:pPr marL="457200" lvl="1" indent="0">
              <a:spcAft>
                <a:spcPts val="1200"/>
              </a:spcAft>
              <a:buNone/>
            </a:pPr>
            <a:endParaRPr lang="en-US" dirty="0"/>
          </a:p>
        </p:txBody>
      </p:sp>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107505" y="1124744"/>
            <a:ext cx="8928991" cy="360040"/>
          </a:xfrm>
        </p:spPr>
        <p:txBody>
          <a:bodyPr>
            <a:noAutofit/>
          </a:bodyPr>
          <a:lstStyle/>
          <a:p>
            <a:r>
              <a:rPr lang="en-US" sz="3400" b="1" dirty="0">
                <a:solidFill>
                  <a:schemeClr val="tx2"/>
                </a:solidFill>
              </a:rPr>
              <a:t>Proposed Adjustment</a:t>
            </a:r>
          </a:p>
        </p:txBody>
      </p:sp>
    </p:spTree>
    <p:extLst>
      <p:ext uri="{BB962C8B-B14F-4D97-AF65-F5344CB8AC3E}">
        <p14:creationId xmlns:p14="http://schemas.microsoft.com/office/powerpoint/2010/main" val="2014375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683568" y="1618034"/>
            <a:ext cx="7776864" cy="5117672"/>
          </a:xfrm>
          <a:prstGeom prst="rect">
            <a:avLst/>
          </a:prstGeom>
        </p:spPr>
        <p:txBody>
          <a:bodyPr vert="horz" lIns="91440" tIns="45720" rIns="91440" bIns="45720" rtlCol="0">
            <a:normAutofit fontScale="92500" lnSpcReduction="10000"/>
          </a:bodyPr>
          <a:lstStyle/>
          <a:p>
            <a:pPr lvl="0"/>
            <a:endParaRPr lang="en-US" sz="1200" b="1" dirty="0"/>
          </a:p>
          <a:p>
            <a:pPr lvl="0"/>
            <a:endParaRPr lang="en-US" sz="500" b="1" dirty="0"/>
          </a:p>
          <a:p>
            <a:pPr marL="0" lvl="0" indent="0">
              <a:buNone/>
            </a:pPr>
            <a:endParaRPr lang="en-US" sz="600" b="1" dirty="0"/>
          </a:p>
          <a:p>
            <a:pPr marL="457200" lvl="1" indent="0">
              <a:spcAft>
                <a:spcPts val="1200"/>
              </a:spcAft>
              <a:buNone/>
            </a:pPr>
            <a:r>
              <a:rPr lang="en-US" dirty="0"/>
              <a:t>(1)Submission. Applications may be submitted at any time and will be held until the next evaluation cycle.</a:t>
            </a:r>
          </a:p>
          <a:p>
            <a:pPr marL="457200" lvl="1" indent="0">
              <a:spcAft>
                <a:spcPts val="1200"/>
              </a:spcAft>
              <a:buNone/>
            </a:pPr>
            <a:r>
              <a:rPr lang="en-US" dirty="0"/>
              <a:t>a. A notice of funding availability will be published on the department's website when funding is available. The notice will include the approximate amount of funding available and a deadline for consideration of applications.</a:t>
            </a:r>
          </a:p>
          <a:p>
            <a:pPr marL="457200" lvl="1" indent="0">
              <a:spcAft>
                <a:spcPts val="1200"/>
              </a:spcAft>
              <a:buNone/>
            </a:pPr>
            <a:endParaRPr lang="en-US" dirty="0"/>
          </a:p>
          <a:p>
            <a:pPr marL="457200" lvl="1" indent="0">
              <a:spcAft>
                <a:spcPts val="1200"/>
              </a:spcAft>
              <a:buNone/>
            </a:pPr>
            <a:r>
              <a:rPr lang="en-US" dirty="0"/>
              <a:t>Iowa Admin. Code r. 761-822.10</a:t>
            </a:r>
          </a:p>
        </p:txBody>
      </p:sp>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107505" y="1124744"/>
            <a:ext cx="8928991" cy="360040"/>
          </a:xfrm>
        </p:spPr>
        <p:txBody>
          <a:bodyPr>
            <a:noAutofit/>
          </a:bodyPr>
          <a:lstStyle/>
          <a:p>
            <a:r>
              <a:rPr lang="en-US" sz="3400" b="1" dirty="0">
                <a:solidFill>
                  <a:schemeClr val="tx2"/>
                </a:solidFill>
              </a:rPr>
              <a:t>This change is allowable with current Administrative Rules</a:t>
            </a:r>
          </a:p>
        </p:txBody>
      </p:sp>
    </p:spTree>
    <p:extLst>
      <p:ext uri="{BB962C8B-B14F-4D97-AF65-F5344CB8AC3E}">
        <p14:creationId xmlns:p14="http://schemas.microsoft.com/office/powerpoint/2010/main" val="791999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628650" y="529664"/>
            <a:ext cx="7886700" cy="834346"/>
          </a:xfrm>
        </p:spPr>
        <p:txBody>
          <a:bodyPr>
            <a:noAutofit/>
          </a:bodyPr>
          <a:lstStyle/>
          <a:p>
            <a:r>
              <a:rPr lang="en-US" sz="2500" b="1" dirty="0">
                <a:solidFill>
                  <a:schemeClr val="tx2"/>
                </a:solidFill>
              </a:rPr>
              <a:t>FY 23 Program Modification Recommendation</a:t>
            </a:r>
          </a:p>
        </p:txBody>
      </p:sp>
      <p:grpSp>
        <p:nvGrpSpPr>
          <p:cNvPr id="41" name="Group 40">
            <a:extLst>
              <a:ext uri="{FF2B5EF4-FFF2-40B4-BE49-F238E27FC236}">
                <a16:creationId xmlns:a16="http://schemas.microsoft.com/office/drawing/2014/main" id="{E73D3D84-8A0C-4548-8191-65283A100ACA}"/>
              </a:ext>
            </a:extLst>
          </p:cNvPr>
          <p:cNvGrpSpPr/>
          <p:nvPr/>
        </p:nvGrpSpPr>
        <p:grpSpPr>
          <a:xfrm>
            <a:off x="116457" y="2388587"/>
            <a:ext cx="8678363" cy="929242"/>
            <a:chOff x="172363" y="1993127"/>
            <a:chExt cx="8839205" cy="929242"/>
          </a:xfrm>
        </p:grpSpPr>
        <p:grpSp>
          <p:nvGrpSpPr>
            <p:cNvPr id="42" name="Group 41">
              <a:extLst>
                <a:ext uri="{FF2B5EF4-FFF2-40B4-BE49-F238E27FC236}">
                  <a16:creationId xmlns:a16="http://schemas.microsoft.com/office/drawing/2014/main" id="{8B606E1A-6755-4CE3-ADE4-63AF353AF27D}"/>
                </a:ext>
              </a:extLst>
            </p:cNvPr>
            <p:cNvGrpSpPr/>
            <p:nvPr/>
          </p:nvGrpSpPr>
          <p:grpSpPr>
            <a:xfrm>
              <a:off x="172363" y="1993127"/>
              <a:ext cx="8839205" cy="929242"/>
              <a:chOff x="173245" y="2922038"/>
              <a:chExt cx="8839205" cy="929242"/>
            </a:xfrm>
          </p:grpSpPr>
          <p:sp>
            <p:nvSpPr>
              <p:cNvPr id="45" name="Rectangle 44">
                <a:extLst>
                  <a:ext uri="{FF2B5EF4-FFF2-40B4-BE49-F238E27FC236}">
                    <a16:creationId xmlns:a16="http://schemas.microsoft.com/office/drawing/2014/main" id="{EAECB6B8-43CD-4E29-B2B9-8E9FFC30B6C0}"/>
                  </a:ext>
                </a:extLst>
              </p:cNvPr>
              <p:cNvSpPr/>
              <p:nvPr/>
            </p:nvSpPr>
            <p:spPr>
              <a:xfrm>
                <a:off x="7453916" y="2962504"/>
                <a:ext cx="1518602" cy="84461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7663A7C2-2CC7-450F-B897-4DFBE2DAC8F8}"/>
                  </a:ext>
                </a:extLst>
              </p:cNvPr>
              <p:cNvSpPr txBox="1"/>
              <p:nvPr/>
            </p:nvSpPr>
            <p:spPr>
              <a:xfrm>
                <a:off x="7401984" y="2958728"/>
                <a:ext cx="1610466" cy="892552"/>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RECOMMENDED</a:t>
                </a:r>
                <a:r>
                  <a:rPr lang="en-US" sz="1300" dirty="0">
                    <a:solidFill>
                      <a:schemeClr val="bg1"/>
                    </a:solidFill>
                    <a:latin typeface="Century Gothic" panose="020B0502020202020204" pitchFamily="34" charset="0"/>
                  </a:rPr>
                  <a:t> </a:t>
                </a:r>
                <a:r>
                  <a:rPr lang="en-US" sz="1300" b="1" dirty="0">
                    <a:solidFill>
                      <a:schemeClr val="bg1"/>
                    </a:solidFill>
                    <a:latin typeface="Century Gothic" panose="020B0502020202020204" pitchFamily="34" charset="0"/>
                  </a:rPr>
                  <a:t>AMOUNT</a:t>
                </a:r>
              </a:p>
              <a:p>
                <a:pPr algn="ctr"/>
                <a:r>
                  <a:rPr lang="en-US" sz="1300" b="1" dirty="0">
                    <a:solidFill>
                      <a:schemeClr val="bg1"/>
                    </a:solidFill>
                    <a:latin typeface="Century Gothic" panose="020B0502020202020204" pitchFamily="34" charset="0"/>
                  </a:rPr>
                  <a:t>(% of Total Project Cost)</a:t>
                </a:r>
              </a:p>
            </p:txBody>
          </p:sp>
          <p:sp>
            <p:nvSpPr>
              <p:cNvPr id="47" name="Rectangle 46">
                <a:extLst>
                  <a:ext uri="{FF2B5EF4-FFF2-40B4-BE49-F238E27FC236}">
                    <a16:creationId xmlns:a16="http://schemas.microsoft.com/office/drawing/2014/main" id="{EE6B6DD9-3974-4EA7-9DA2-E18883A6A704}"/>
                  </a:ext>
                </a:extLst>
              </p:cNvPr>
              <p:cNvSpPr/>
              <p:nvPr/>
            </p:nvSpPr>
            <p:spPr>
              <a:xfrm>
                <a:off x="173245" y="2962504"/>
                <a:ext cx="1447310" cy="844612"/>
              </a:xfrm>
              <a:prstGeom prst="rect">
                <a:avLst/>
              </a:prstGeom>
              <a:solidFill>
                <a:srgbClr val="871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18AF576-6CE6-4813-ABB5-93B7219FC795}"/>
                  </a:ext>
                </a:extLst>
              </p:cNvPr>
              <p:cNvSpPr txBox="1"/>
              <p:nvPr/>
            </p:nvSpPr>
            <p:spPr>
              <a:xfrm>
                <a:off x="173246" y="3212976"/>
                <a:ext cx="1447308" cy="292388"/>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PROJECT NAME</a:t>
                </a:r>
              </a:p>
            </p:txBody>
          </p:sp>
          <p:sp>
            <p:nvSpPr>
              <p:cNvPr id="49" name="Rectangle 48">
                <a:extLst>
                  <a:ext uri="{FF2B5EF4-FFF2-40B4-BE49-F238E27FC236}">
                    <a16:creationId xmlns:a16="http://schemas.microsoft.com/office/drawing/2014/main" id="{37154010-751C-4B0C-8C76-9BE96E75AB70}"/>
                  </a:ext>
                </a:extLst>
              </p:cNvPr>
              <p:cNvSpPr/>
              <p:nvPr/>
            </p:nvSpPr>
            <p:spPr>
              <a:xfrm>
                <a:off x="1637545" y="2962504"/>
                <a:ext cx="1443569" cy="84461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614E0DA6-023C-4CE4-9ADE-332E169A452B}"/>
                  </a:ext>
                </a:extLst>
              </p:cNvPr>
              <p:cNvSpPr/>
              <p:nvPr/>
            </p:nvSpPr>
            <p:spPr>
              <a:xfrm>
                <a:off x="5685655" y="2962833"/>
                <a:ext cx="1768261" cy="84461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CFA76900-557B-48F5-8F26-62217602126D}"/>
                  </a:ext>
                </a:extLst>
              </p:cNvPr>
              <p:cNvSpPr txBox="1"/>
              <p:nvPr/>
            </p:nvSpPr>
            <p:spPr>
              <a:xfrm>
                <a:off x="5970515" y="2922038"/>
                <a:ext cx="1252728" cy="892552"/>
              </a:xfrm>
              <a:prstGeom prst="rect">
                <a:avLst/>
              </a:prstGeom>
              <a:noFill/>
            </p:spPr>
            <p:txBody>
              <a:bodyPr wrap="square" rtlCol="0" anchor="ctr">
                <a:spAutoFit/>
              </a:bodyPr>
              <a:lstStyle/>
              <a:p>
                <a:pPr algn="ctr"/>
                <a:r>
                  <a:rPr lang="en-US" sz="1300" b="1" dirty="0">
                    <a:solidFill>
                      <a:schemeClr val="bg1"/>
                    </a:solidFill>
                    <a:latin typeface="Century Gothic" panose="020B0502020202020204" pitchFamily="34" charset="0"/>
                  </a:rPr>
                  <a:t>REQUESTED</a:t>
                </a:r>
                <a:r>
                  <a:rPr lang="en-US" sz="1300" dirty="0">
                    <a:solidFill>
                      <a:schemeClr val="bg1"/>
                    </a:solidFill>
                    <a:latin typeface="Century Gothic" panose="020B0502020202020204" pitchFamily="34" charset="0"/>
                  </a:rPr>
                  <a:t> </a:t>
                </a:r>
                <a:r>
                  <a:rPr lang="en-US" sz="1300" b="1" dirty="0">
                    <a:solidFill>
                      <a:schemeClr val="bg1"/>
                    </a:solidFill>
                    <a:latin typeface="Century Gothic" panose="020B0502020202020204" pitchFamily="34" charset="0"/>
                  </a:rPr>
                  <a:t>AMOUNT</a:t>
                </a:r>
              </a:p>
              <a:p>
                <a:pPr algn="ctr"/>
                <a:r>
                  <a:rPr lang="en-US" sz="1300" b="1" dirty="0">
                    <a:solidFill>
                      <a:schemeClr val="bg1"/>
                    </a:solidFill>
                    <a:latin typeface="Century Gothic" panose="020B0502020202020204" pitchFamily="34" charset="0"/>
                  </a:rPr>
                  <a:t>(% of Total Project Cost)</a:t>
                </a:r>
              </a:p>
            </p:txBody>
          </p:sp>
          <p:sp>
            <p:nvSpPr>
              <p:cNvPr id="52" name="Rectangle 51">
                <a:extLst>
                  <a:ext uri="{FF2B5EF4-FFF2-40B4-BE49-F238E27FC236}">
                    <a16:creationId xmlns:a16="http://schemas.microsoft.com/office/drawing/2014/main" id="{60D03A09-73F8-41EA-8329-045B2D43436B}"/>
                  </a:ext>
                </a:extLst>
              </p:cNvPr>
              <p:cNvSpPr/>
              <p:nvPr/>
            </p:nvSpPr>
            <p:spPr>
              <a:xfrm>
                <a:off x="3100697" y="2962504"/>
                <a:ext cx="1332229" cy="84461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F5D5810-496F-41F4-A4AF-BF1D1FC7B058}"/>
                  </a:ext>
                </a:extLst>
              </p:cNvPr>
              <p:cNvSpPr txBox="1"/>
              <p:nvPr/>
            </p:nvSpPr>
            <p:spPr>
              <a:xfrm>
                <a:off x="1638843" y="3214927"/>
                <a:ext cx="1443568" cy="292388"/>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SPONSOR</a:t>
                </a:r>
              </a:p>
            </p:txBody>
          </p:sp>
          <p:sp>
            <p:nvSpPr>
              <p:cNvPr id="54" name="TextBox 53">
                <a:extLst>
                  <a:ext uri="{FF2B5EF4-FFF2-40B4-BE49-F238E27FC236}">
                    <a16:creationId xmlns:a16="http://schemas.microsoft.com/office/drawing/2014/main" id="{1D86F087-3B7E-4BD9-B8A7-09CCB8685617}"/>
                  </a:ext>
                </a:extLst>
              </p:cNvPr>
              <p:cNvSpPr txBox="1"/>
              <p:nvPr/>
            </p:nvSpPr>
            <p:spPr>
              <a:xfrm>
                <a:off x="3099401" y="3222120"/>
                <a:ext cx="1473281" cy="292388"/>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SCORE</a:t>
                </a:r>
              </a:p>
            </p:txBody>
          </p:sp>
        </p:grpSp>
        <p:sp>
          <p:nvSpPr>
            <p:cNvPr id="43" name="Rectangle 42">
              <a:extLst>
                <a:ext uri="{FF2B5EF4-FFF2-40B4-BE49-F238E27FC236}">
                  <a16:creationId xmlns:a16="http://schemas.microsoft.com/office/drawing/2014/main" id="{F98B5425-AD17-4F05-84D1-BE208B8F96A4}"/>
                </a:ext>
              </a:extLst>
            </p:cNvPr>
            <p:cNvSpPr/>
            <p:nvPr/>
          </p:nvSpPr>
          <p:spPr>
            <a:xfrm>
              <a:off x="4432044" y="2033593"/>
              <a:ext cx="1252728" cy="844612"/>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340A6006-DEB6-4BAD-A35C-C792B91712D8}"/>
                </a:ext>
              </a:extLst>
            </p:cNvPr>
            <p:cNvSpPr txBox="1"/>
            <p:nvPr/>
          </p:nvSpPr>
          <p:spPr>
            <a:xfrm>
              <a:off x="4509073" y="2110393"/>
              <a:ext cx="1092722" cy="692497"/>
            </a:xfrm>
            <a:prstGeom prst="rect">
              <a:avLst/>
            </a:prstGeom>
            <a:noFill/>
          </p:spPr>
          <p:txBody>
            <a:bodyPr wrap="square" rtlCol="0" anchor="ctr">
              <a:spAutoFit/>
            </a:bodyPr>
            <a:lstStyle/>
            <a:p>
              <a:pPr algn="ctr"/>
              <a:r>
                <a:rPr lang="en-US" sz="1300" b="1" dirty="0">
                  <a:solidFill>
                    <a:schemeClr val="bg1"/>
                  </a:solidFill>
                  <a:latin typeface="Century Gothic" panose="020B0502020202020204" pitchFamily="34" charset="0"/>
                </a:rPr>
                <a:t>TOTAL RAIL PROJECT COST</a:t>
              </a:r>
            </a:p>
          </p:txBody>
        </p:sp>
      </p:grpSp>
      <p:graphicFrame>
        <p:nvGraphicFramePr>
          <p:cNvPr id="2" name="Table 1">
            <a:extLst>
              <a:ext uri="{FF2B5EF4-FFF2-40B4-BE49-F238E27FC236}">
                <a16:creationId xmlns:a16="http://schemas.microsoft.com/office/drawing/2014/main" id="{24B46991-606E-4EA2-A605-C924CF16AC86}"/>
              </a:ext>
            </a:extLst>
          </p:cNvPr>
          <p:cNvGraphicFramePr>
            <a:graphicFrameLocks noGrp="1"/>
          </p:cNvGraphicFramePr>
          <p:nvPr>
            <p:extLst>
              <p:ext uri="{D42A27DB-BD31-4B8C-83A1-F6EECF244321}">
                <p14:modId xmlns:p14="http://schemas.microsoft.com/office/powerpoint/2010/main" val="110139718"/>
              </p:ext>
            </p:extLst>
          </p:nvPr>
        </p:nvGraphicFramePr>
        <p:xfrm>
          <a:off x="132057" y="3273665"/>
          <a:ext cx="8964488" cy="1813560"/>
        </p:xfrm>
        <a:graphic>
          <a:graphicData uri="http://schemas.openxmlformats.org/drawingml/2006/table">
            <a:tbl>
              <a:tblPr firstRow="1" bandRow="1">
                <a:tableStyleId>{9D7B26C5-4107-4FEC-AEDC-1716B250A1EF}</a:tableStyleId>
              </a:tblPr>
              <a:tblGrid>
                <a:gridCol w="1402605">
                  <a:extLst>
                    <a:ext uri="{9D8B030D-6E8A-4147-A177-3AD203B41FA5}">
                      <a16:colId xmlns:a16="http://schemas.microsoft.com/office/drawing/2014/main" val="641829594"/>
                    </a:ext>
                  </a:extLst>
                </a:gridCol>
                <a:gridCol w="1486831">
                  <a:extLst>
                    <a:ext uri="{9D8B030D-6E8A-4147-A177-3AD203B41FA5}">
                      <a16:colId xmlns:a16="http://schemas.microsoft.com/office/drawing/2014/main" val="3471399425"/>
                    </a:ext>
                  </a:extLst>
                </a:gridCol>
                <a:gridCol w="1300246">
                  <a:extLst>
                    <a:ext uri="{9D8B030D-6E8A-4147-A177-3AD203B41FA5}">
                      <a16:colId xmlns:a16="http://schemas.microsoft.com/office/drawing/2014/main" val="2034757416"/>
                    </a:ext>
                  </a:extLst>
                </a:gridCol>
                <a:gridCol w="1228010">
                  <a:extLst>
                    <a:ext uri="{9D8B030D-6E8A-4147-A177-3AD203B41FA5}">
                      <a16:colId xmlns:a16="http://schemas.microsoft.com/office/drawing/2014/main" val="3376693019"/>
                    </a:ext>
                  </a:extLst>
                </a:gridCol>
                <a:gridCol w="1733661">
                  <a:extLst>
                    <a:ext uri="{9D8B030D-6E8A-4147-A177-3AD203B41FA5}">
                      <a16:colId xmlns:a16="http://schemas.microsoft.com/office/drawing/2014/main" val="496692930"/>
                    </a:ext>
                  </a:extLst>
                </a:gridCol>
                <a:gridCol w="1813135">
                  <a:extLst>
                    <a:ext uri="{9D8B030D-6E8A-4147-A177-3AD203B41FA5}">
                      <a16:colId xmlns:a16="http://schemas.microsoft.com/office/drawing/2014/main" val="2983676684"/>
                    </a:ext>
                  </a:extLst>
                </a:gridCol>
              </a:tblGrid>
              <a:tr h="9242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dirty="0">
                        <a:solidFill>
                          <a:schemeClr val="tx2"/>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dirty="0">
                        <a:solidFill>
                          <a:schemeClr val="tx2"/>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dirty="0">
                        <a:solidFill>
                          <a:schemeClr val="tx2"/>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dirty="0">
                        <a:solidFill>
                          <a:schemeClr val="tx2"/>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dirty="0">
                        <a:solidFill>
                          <a:schemeClr val="tx2"/>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dirty="0">
                        <a:solidFill>
                          <a:schemeClr val="tx2"/>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dirty="0">
                        <a:solidFill>
                          <a:schemeClr val="tx2"/>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dirty="0">
                        <a:solidFill>
                          <a:schemeClr val="tx2"/>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dirty="0">
                        <a:solidFill>
                          <a:schemeClr val="tx2"/>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dirty="0">
                        <a:solidFill>
                          <a:schemeClr val="tx2"/>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dirty="0">
                        <a:solidFill>
                          <a:schemeClr val="tx2"/>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dirty="0">
                        <a:solidFill>
                          <a:schemeClr val="tx2"/>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dirty="0">
                        <a:solidFill>
                          <a:schemeClr val="tx2"/>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dirty="0">
                        <a:solidFill>
                          <a:schemeClr val="tx2"/>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dirty="0">
                        <a:solidFill>
                          <a:schemeClr val="tx2"/>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2"/>
                          </a:solidFill>
                          <a:latin typeface="PT Sans" panose="020B0503020203020204" pitchFamily="34" charset="0"/>
                        </a:rPr>
                        <a:t>Iowa Crossroads of Global Innovation Dual Rail and Transload Study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chemeClr val="tx2"/>
                        </a:solidFill>
                        <a:latin typeface="PT Sans" panose="020B0503020203020204" pitchFamily="34" charset="0"/>
                      </a:endParaRPr>
                    </a:p>
                  </a:txBody>
                  <a:tcPr anchor="ctr">
                    <a:lnL>
                      <a:noFill/>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PT Sans" panose="020B0503020203020204" pitchFamily="34" charset="0"/>
                        </a:rPr>
                        <a:t>Webster County</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accent3">
                              <a:lumMod val="75000"/>
                            </a:schemeClr>
                          </a:solidFill>
                          <a:latin typeface="PT Sans" panose="020B0503020203020204" pitchFamily="34" charset="0"/>
                        </a:rPr>
                        <a:t>Not Applicable</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34495E"/>
                          </a:solidFill>
                          <a:latin typeface="PT Sans" panose="020B0503020203020204" pitchFamily="34" charset="0"/>
                        </a:rPr>
                        <a:t>$200,000</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accent2">
                              <a:lumMod val="75000"/>
                            </a:schemeClr>
                          </a:solidFill>
                          <a:latin typeface="PT Sans" panose="020B0503020203020204" pitchFamily="34" charset="0"/>
                        </a:rPr>
                        <a:t>Grant: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accent2">
                              <a:lumMod val="75000"/>
                            </a:schemeClr>
                          </a:solidFill>
                          <a:latin typeface="PT Sans" panose="020B0503020203020204" pitchFamily="34" charset="0"/>
                        </a:rPr>
                        <a:t>$100,000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accent2">
                              <a:lumMod val="75000"/>
                            </a:schemeClr>
                          </a:solidFill>
                          <a:latin typeface="PT Sans" panose="020B0503020203020204" pitchFamily="34" charset="0"/>
                        </a:rPr>
                        <a:t> (50%)</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00717F"/>
                          </a:solidFill>
                          <a:latin typeface="PT Sans" panose="020B0503020203020204" pitchFamily="34" charset="0"/>
                        </a:rPr>
                        <a:t>Grant: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00717F"/>
                          </a:solidFill>
                          <a:latin typeface="PT Sans" panose="020B0503020203020204" pitchFamily="34" charset="0"/>
                        </a:rPr>
                        <a:t>$100,000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00717F"/>
                          </a:solidFill>
                          <a:latin typeface="PT Sans" panose="020B0503020203020204" pitchFamily="34" charset="0"/>
                        </a:rPr>
                        <a:t> (50%)</a:t>
                      </a:r>
                    </a:p>
                  </a:txBody>
                  <a:tcPr anchor="ctr">
                    <a:lnL w="12700" cap="flat" cmpd="sng" algn="ctr">
                      <a:solidFill>
                        <a:schemeClr val="bg2"/>
                      </a:solidFill>
                      <a:prstDash val="solid"/>
                      <a:round/>
                      <a:headEnd type="none" w="med" len="med"/>
                      <a:tailEnd type="none" w="med" len="med"/>
                    </a:lnL>
                    <a:lnR>
                      <a:noFill/>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66129512"/>
                  </a:ext>
                </a:extLst>
              </a:tr>
            </a:tbl>
          </a:graphicData>
        </a:graphic>
      </p:graphicFrame>
    </p:spTree>
    <p:extLst>
      <p:ext uri="{BB962C8B-B14F-4D97-AF65-F5344CB8AC3E}">
        <p14:creationId xmlns:p14="http://schemas.microsoft.com/office/powerpoint/2010/main" val="1407965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1F6EFE52-0DD2-4C32-8DB1-FF0C467E8A44}"/>
              </a:ext>
            </a:extLst>
          </p:cNvPr>
          <p:cNvSpPr txBox="1">
            <a:spLocks/>
          </p:cNvSpPr>
          <p:nvPr/>
        </p:nvSpPr>
        <p:spPr>
          <a:xfrm>
            <a:off x="473245" y="312412"/>
            <a:ext cx="8197510" cy="1676428"/>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Clr>
                <a:schemeClr val="tx1"/>
              </a:buClr>
              <a:buNone/>
              <a:defRPr/>
            </a:pPr>
            <a:r>
              <a:rPr lang="en-US" sz="1800" b="1" dirty="0">
                <a:latin typeface="PT Sans" panose="020B0503020203020204"/>
                <a:cs typeface="Arial" pitchFamily="34" charset="0"/>
              </a:rPr>
              <a:t>Iowa Crossroads of Global Innovation Dual Rail and Transload Study</a:t>
            </a:r>
          </a:p>
          <a:p>
            <a:pPr marL="0" indent="0">
              <a:spcBef>
                <a:spcPts val="0"/>
              </a:spcBef>
              <a:buClr>
                <a:schemeClr val="tx1"/>
              </a:buClr>
              <a:buNone/>
              <a:defRPr/>
            </a:pPr>
            <a:r>
              <a:rPr lang="en-US" sz="1800" dirty="0">
                <a:latin typeface="PT Sans" panose="020B0503020203020204"/>
                <a:cs typeface="Arial" pitchFamily="34" charset="0"/>
              </a:rPr>
              <a:t>The purpose of the study is to determine the feasibility of a transload facility to serve Webster County. The study will determine the current and future needs of the area and prepare a plan for an efficient rail transportation to meet those needs.</a:t>
            </a:r>
          </a:p>
          <a:p>
            <a:pPr marL="0" indent="0">
              <a:spcBef>
                <a:spcPts val="0"/>
              </a:spcBef>
              <a:buClr>
                <a:schemeClr val="tx1"/>
              </a:buClr>
              <a:buNone/>
              <a:defRPr/>
            </a:pPr>
            <a:r>
              <a:rPr lang="en-US" sz="1800" dirty="0">
                <a:latin typeface="PT Sans" panose="020B0503020203020204"/>
                <a:cs typeface="Arial" pitchFamily="34" charset="0"/>
              </a:rPr>
              <a:t>Total Cost:     $200,000</a:t>
            </a:r>
          </a:p>
          <a:p>
            <a:pPr marL="0" indent="0">
              <a:spcBef>
                <a:spcPts val="0"/>
              </a:spcBef>
              <a:buClr>
                <a:schemeClr val="tx1"/>
              </a:buClr>
              <a:buNone/>
              <a:defRPr/>
            </a:pPr>
            <a:r>
              <a:rPr lang="en-US" sz="1800" dirty="0">
                <a:latin typeface="PT Sans" panose="020B0503020203020204"/>
                <a:cs typeface="Arial" pitchFamily="34" charset="0"/>
              </a:rPr>
              <a:t>Requested:   $100,000    Recommended:  $100,000</a:t>
            </a:r>
          </a:p>
          <a:p>
            <a:pPr marL="0" indent="0">
              <a:spcBef>
                <a:spcPts val="0"/>
              </a:spcBef>
              <a:buClr>
                <a:schemeClr val="tx1"/>
              </a:buClr>
              <a:buNone/>
              <a:defRPr/>
            </a:pPr>
            <a:endParaRPr lang="en-US" sz="2400" dirty="0">
              <a:latin typeface="PT Sans" panose="020B0503020203020204"/>
              <a:cs typeface="Arial" pitchFamily="34" charset="0"/>
            </a:endParaRPr>
          </a:p>
        </p:txBody>
      </p:sp>
      <p:sp>
        <p:nvSpPr>
          <p:cNvPr id="3" name="TextBox 2">
            <a:hlinkClick r:id="rId3" action="ppaction://hlinksldjump"/>
            <a:extLst>
              <a:ext uri="{FF2B5EF4-FFF2-40B4-BE49-F238E27FC236}">
                <a16:creationId xmlns:a16="http://schemas.microsoft.com/office/drawing/2014/main" id="{F9B32C9F-F173-4187-A7EC-AF8A9EB515E8}"/>
              </a:ext>
            </a:extLst>
          </p:cNvPr>
          <p:cNvSpPr txBox="1"/>
          <p:nvPr/>
        </p:nvSpPr>
        <p:spPr>
          <a:xfrm>
            <a:off x="323528" y="6545588"/>
            <a:ext cx="4712392" cy="276999"/>
          </a:xfrm>
          <a:prstGeom prst="rect">
            <a:avLst/>
          </a:prstGeom>
          <a:noFill/>
        </p:spPr>
        <p:txBody>
          <a:bodyPr wrap="square" rtlCol="0">
            <a:spAutoFit/>
          </a:bodyPr>
          <a:lstStyle/>
          <a:p>
            <a:r>
              <a:rPr lang="en-US" sz="1200" b="1" dirty="0">
                <a:latin typeface="PT Sans" panose="020B0503020203020204"/>
                <a:hlinkClick r:id="rId4" action="ppaction://hlinksldjump"/>
              </a:rPr>
              <a:t>Return to Recommendation Summary</a:t>
            </a:r>
            <a:endParaRPr lang="en-US" sz="1200" b="1" dirty="0">
              <a:latin typeface="PT Sans" panose="020B0503020203020204"/>
            </a:endParaRPr>
          </a:p>
        </p:txBody>
      </p:sp>
      <p:pic>
        <p:nvPicPr>
          <p:cNvPr id="5" name="Picture 4">
            <a:extLst>
              <a:ext uri="{FF2B5EF4-FFF2-40B4-BE49-F238E27FC236}">
                <a16:creationId xmlns:a16="http://schemas.microsoft.com/office/drawing/2014/main" id="{3A215515-DF38-4F21-9C15-0C7876B5B01B}"/>
              </a:ext>
            </a:extLst>
          </p:cNvPr>
          <p:cNvPicPr>
            <a:picLocks noChangeAspect="1"/>
          </p:cNvPicPr>
          <p:nvPr/>
        </p:nvPicPr>
        <p:blipFill>
          <a:blip r:embed="rId5"/>
          <a:stretch>
            <a:fillRect/>
          </a:stretch>
        </p:blipFill>
        <p:spPr>
          <a:xfrm>
            <a:off x="1043608" y="1986916"/>
            <a:ext cx="6786739" cy="4604673"/>
          </a:xfrm>
          <a:prstGeom prst="rect">
            <a:avLst/>
          </a:prstGeom>
        </p:spPr>
      </p:pic>
    </p:spTree>
    <p:extLst>
      <p:ext uri="{BB962C8B-B14F-4D97-AF65-F5344CB8AC3E}">
        <p14:creationId xmlns:p14="http://schemas.microsoft.com/office/powerpoint/2010/main" val="4089358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1F6EFE52-0DD2-4C32-8DB1-FF0C467E8A44}"/>
              </a:ext>
            </a:extLst>
          </p:cNvPr>
          <p:cNvSpPr txBox="1">
            <a:spLocks/>
          </p:cNvSpPr>
          <p:nvPr/>
        </p:nvSpPr>
        <p:spPr>
          <a:xfrm>
            <a:off x="473245" y="268521"/>
            <a:ext cx="8197510" cy="4241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Clr>
                <a:schemeClr val="tx1"/>
              </a:buClr>
              <a:buNone/>
              <a:defRPr/>
            </a:pPr>
            <a:r>
              <a:rPr lang="en-US" sz="1800" b="1" dirty="0">
                <a:latin typeface="PT Sans" panose="020B0503020203020204"/>
                <a:cs typeface="Arial" pitchFamily="34" charset="0"/>
              </a:rPr>
              <a:t>Iowa Crossroads of Global Innovation Dual Rail and Transload Study</a:t>
            </a:r>
          </a:p>
          <a:p>
            <a:pPr marL="0" indent="0">
              <a:spcBef>
                <a:spcPts val="0"/>
              </a:spcBef>
              <a:buClr>
                <a:schemeClr val="tx1"/>
              </a:buClr>
              <a:buNone/>
              <a:defRPr/>
            </a:pPr>
            <a:endParaRPr lang="en-US" sz="1800" dirty="0">
              <a:latin typeface="PT Sans" panose="020B0503020203020204"/>
              <a:cs typeface="Arial" pitchFamily="34" charset="0"/>
            </a:endParaRPr>
          </a:p>
          <a:p>
            <a:pPr marL="0" indent="0">
              <a:spcBef>
                <a:spcPts val="0"/>
              </a:spcBef>
              <a:buClr>
                <a:schemeClr val="tx1"/>
              </a:buClr>
              <a:buNone/>
              <a:defRPr/>
            </a:pPr>
            <a:endParaRPr lang="en-US" sz="2400" dirty="0">
              <a:latin typeface="PT Sans" panose="020B0503020203020204"/>
              <a:cs typeface="Arial" pitchFamily="34" charset="0"/>
            </a:endParaRPr>
          </a:p>
        </p:txBody>
      </p:sp>
      <p:sp>
        <p:nvSpPr>
          <p:cNvPr id="3" name="TextBox 2">
            <a:hlinkClick r:id="rId3" action="ppaction://hlinksldjump"/>
            <a:extLst>
              <a:ext uri="{FF2B5EF4-FFF2-40B4-BE49-F238E27FC236}">
                <a16:creationId xmlns:a16="http://schemas.microsoft.com/office/drawing/2014/main" id="{F9B32C9F-F173-4187-A7EC-AF8A9EB515E8}"/>
              </a:ext>
            </a:extLst>
          </p:cNvPr>
          <p:cNvSpPr txBox="1"/>
          <p:nvPr/>
        </p:nvSpPr>
        <p:spPr>
          <a:xfrm>
            <a:off x="323528" y="6545588"/>
            <a:ext cx="4712392" cy="276999"/>
          </a:xfrm>
          <a:prstGeom prst="rect">
            <a:avLst/>
          </a:prstGeom>
          <a:noFill/>
        </p:spPr>
        <p:txBody>
          <a:bodyPr wrap="square" rtlCol="0">
            <a:spAutoFit/>
          </a:bodyPr>
          <a:lstStyle/>
          <a:p>
            <a:r>
              <a:rPr lang="en-US" sz="1200" b="1" dirty="0">
                <a:latin typeface="PT Sans" panose="020B0503020203020204"/>
                <a:hlinkClick r:id="rId4" action="ppaction://hlinksldjump"/>
              </a:rPr>
              <a:t>Return to Recommendation Summary</a:t>
            </a:r>
            <a:endParaRPr lang="en-US" sz="1200" b="1" dirty="0">
              <a:latin typeface="PT Sans" panose="020B0503020203020204"/>
            </a:endParaRPr>
          </a:p>
        </p:txBody>
      </p:sp>
      <p:pic>
        <p:nvPicPr>
          <p:cNvPr id="6" name="Picture 5" descr="A picture containing diagram&#10;&#10;Description automatically generated">
            <a:extLst>
              <a:ext uri="{FF2B5EF4-FFF2-40B4-BE49-F238E27FC236}">
                <a16:creationId xmlns:a16="http://schemas.microsoft.com/office/drawing/2014/main" id="{77F6CC9D-8456-45C9-AAA0-CA3F11A932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528" y="726826"/>
            <a:ext cx="8496944" cy="5792910"/>
          </a:xfrm>
          <a:prstGeom prst="rect">
            <a:avLst/>
          </a:prstGeom>
        </p:spPr>
      </p:pic>
      <p:sp>
        <p:nvSpPr>
          <p:cNvPr id="7" name="Oval 6">
            <a:extLst>
              <a:ext uri="{FF2B5EF4-FFF2-40B4-BE49-F238E27FC236}">
                <a16:creationId xmlns:a16="http://schemas.microsoft.com/office/drawing/2014/main" id="{96EA7948-F611-4625-8096-57423186E722}"/>
              </a:ext>
            </a:extLst>
          </p:cNvPr>
          <p:cNvSpPr/>
          <p:nvPr/>
        </p:nvSpPr>
        <p:spPr>
          <a:xfrm>
            <a:off x="3275856" y="2780928"/>
            <a:ext cx="216024" cy="216024"/>
          </a:xfrm>
          <a:prstGeom prst="ellipse">
            <a:avLst/>
          </a:prstGeom>
          <a:solidFill>
            <a:srgbClr val="FF00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71995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61864" y="4066456"/>
            <a:ext cx="2286000" cy="370656"/>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347864" y="4066456"/>
            <a:ext cx="2286000" cy="370656"/>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5633864" y="4066456"/>
            <a:ext cx="2286000" cy="370656"/>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330624" y="5517232"/>
            <a:ext cx="4320480" cy="954107"/>
          </a:xfrm>
          <a:prstGeom prst="rect">
            <a:avLst/>
          </a:prstGeom>
          <a:noFill/>
        </p:spPr>
        <p:txBody>
          <a:bodyPr wrap="square" rtlCol="0">
            <a:spAutoFit/>
          </a:bodyPr>
          <a:lstStyle/>
          <a:p>
            <a:r>
              <a:rPr lang="en-US" sz="1400" b="1" dirty="0">
                <a:solidFill>
                  <a:schemeClr val="bg1">
                    <a:lumMod val="50000"/>
                  </a:schemeClr>
                </a:solidFill>
                <a:latin typeface="Century Gothic" panose="020B0502020202020204" pitchFamily="34" charset="0"/>
                <a:cs typeface="Arial" panose="020B0604020202020204" pitchFamily="34" charset="0"/>
              </a:rPr>
              <a:t>Tammy Nicholson,</a:t>
            </a:r>
          </a:p>
          <a:p>
            <a:r>
              <a:rPr lang="en-US" sz="1400" b="1" dirty="0">
                <a:solidFill>
                  <a:schemeClr val="bg1">
                    <a:lumMod val="50000"/>
                  </a:schemeClr>
                </a:solidFill>
                <a:latin typeface="Century Gothic" panose="020B0502020202020204" pitchFamily="34" charset="0"/>
                <a:cs typeface="Arial" panose="020B0604020202020204" pitchFamily="34" charset="0"/>
              </a:rPr>
              <a:t>Modal Transportation Bureau</a:t>
            </a:r>
          </a:p>
          <a:p>
            <a:r>
              <a:rPr lang="en-US" sz="1400" b="1" dirty="0">
                <a:solidFill>
                  <a:schemeClr val="bg1">
                    <a:lumMod val="50000"/>
                  </a:schemeClr>
                </a:solidFill>
                <a:latin typeface="Century Gothic" panose="020B0502020202020204" pitchFamily="34" charset="0"/>
                <a:cs typeface="Arial" panose="020B0604020202020204" pitchFamily="34" charset="0"/>
              </a:rPr>
              <a:t>Tamara.nicholson@iowadot.us</a:t>
            </a:r>
          </a:p>
          <a:p>
            <a:r>
              <a:rPr lang="en-US" sz="1400" b="1" dirty="0">
                <a:solidFill>
                  <a:schemeClr val="bg1">
                    <a:lumMod val="50000"/>
                  </a:schemeClr>
                </a:solidFill>
                <a:latin typeface="Century Gothic" panose="020B0502020202020204" pitchFamily="34" charset="0"/>
                <a:cs typeface="Arial" panose="020B0604020202020204" pitchFamily="34" charset="0"/>
              </a:rPr>
              <a:t>515-239-1052</a:t>
            </a:r>
          </a:p>
        </p:txBody>
      </p:sp>
      <p:sp>
        <p:nvSpPr>
          <p:cNvPr id="28" name="TextBox 27">
            <a:extLst>
              <a:ext uri="{FF2B5EF4-FFF2-40B4-BE49-F238E27FC236}">
                <a16:creationId xmlns:a16="http://schemas.microsoft.com/office/drawing/2014/main" id="{20B11247-CDAF-4DD5-BE81-B56FBF4D67D9}"/>
              </a:ext>
            </a:extLst>
          </p:cNvPr>
          <p:cNvSpPr txBox="1"/>
          <p:nvPr/>
        </p:nvSpPr>
        <p:spPr>
          <a:xfrm>
            <a:off x="107504" y="3573016"/>
            <a:ext cx="9036496" cy="369332"/>
          </a:xfrm>
          <a:prstGeom prst="rect">
            <a:avLst/>
          </a:prstGeom>
          <a:noFill/>
        </p:spPr>
        <p:txBody>
          <a:bodyPr wrap="square" rtlCol="0">
            <a:spAutoFit/>
          </a:bodyPr>
          <a:lstStyle/>
          <a:p>
            <a:pPr algn="ctr"/>
            <a:r>
              <a:rPr lang="en-US" dirty="0">
                <a:latin typeface="Century Gothic" panose="020B0502020202020204" pitchFamily="34" charset="0"/>
                <a:cs typeface="Arial" panose="020B0604020202020204" pitchFamily="34" charset="0"/>
              </a:rPr>
              <a:t>QUESTIONS?</a:t>
            </a:r>
          </a:p>
        </p:txBody>
      </p:sp>
      <p:pic>
        <p:nvPicPr>
          <p:cNvPr id="5" name="Picture 4">
            <a:extLst>
              <a:ext uri="{FF2B5EF4-FFF2-40B4-BE49-F238E27FC236}">
                <a16:creationId xmlns:a16="http://schemas.microsoft.com/office/drawing/2014/main" id="{90A748D6-E5EE-44F0-BED6-59197E46CA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5293" y="983876"/>
            <a:ext cx="2471142" cy="2021844"/>
          </a:xfrm>
          <a:prstGeom prst="rect">
            <a:avLst/>
          </a:prstGeom>
        </p:spPr>
      </p:pic>
    </p:spTree>
    <p:extLst>
      <p:ext uri="{BB962C8B-B14F-4D97-AF65-F5344CB8AC3E}">
        <p14:creationId xmlns:p14="http://schemas.microsoft.com/office/powerpoint/2010/main" val="3398219772"/>
      </p:ext>
    </p:extLst>
  </p:cSld>
  <p:clrMapOvr>
    <a:masterClrMapping/>
  </p:clrMapOvr>
</p:sld>
</file>

<file path=ppt/theme/theme1.xml><?xml version="1.0" encoding="utf-8"?>
<a:theme xmlns:a="http://schemas.openxmlformats.org/drawingml/2006/main" name="Office Theme">
  <a:themeElements>
    <a:clrScheme name="Custom 15">
      <a:dk1>
        <a:srgbClr val="53565A"/>
      </a:dk1>
      <a:lt1>
        <a:sysClr val="window" lastClr="FFFFFF"/>
      </a:lt1>
      <a:dk2>
        <a:srgbClr val="7C2529"/>
      </a:dk2>
      <a:lt2>
        <a:srgbClr val="B1B3B3"/>
      </a:lt2>
      <a:accent1>
        <a:srgbClr val="0097A9"/>
      </a:accent1>
      <a:accent2>
        <a:srgbClr val="E87722"/>
      </a:accent2>
      <a:accent3>
        <a:srgbClr val="FFC72C"/>
      </a:accent3>
      <a:accent4>
        <a:srgbClr val="5E366E"/>
      </a:accent4>
      <a:accent5>
        <a:srgbClr val="719949"/>
      </a:accent5>
      <a:accent6>
        <a:srgbClr val="4698CB"/>
      </a:accent6>
      <a:hlink>
        <a:srgbClr val="2C739F"/>
      </a:hlink>
      <a:folHlink>
        <a:srgbClr val="53565A"/>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95000"/>
            <a:lumOff val="5000"/>
            <a:alpha val="9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36595</TotalTime>
  <Words>596</Words>
  <Application>Microsoft Office PowerPoint</Application>
  <PresentationFormat>On-screen Show (4:3)</PresentationFormat>
  <Paragraphs>97</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Century Gothic</vt:lpstr>
      <vt:lpstr>PT Sans</vt:lpstr>
      <vt:lpstr>Office Theme</vt:lpstr>
      <vt:lpstr>PowerPoint Presentation</vt:lpstr>
      <vt:lpstr>Railroad Revolving Loan and Grant Program</vt:lpstr>
      <vt:lpstr>Current Program Timeline</vt:lpstr>
      <vt:lpstr>Proposed Adjustment</vt:lpstr>
      <vt:lpstr>This change is allowable with current Administrative Rules</vt:lpstr>
      <vt:lpstr>FY 23 Program Modification Recommendation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Mihalchev</dc:creator>
  <cp:lastModifiedBy>Nicholson, Tamara</cp:lastModifiedBy>
  <cp:revision>376</cp:revision>
  <cp:lastPrinted>2022-12-06T17:00:50Z</cp:lastPrinted>
  <dcterms:created xsi:type="dcterms:W3CDTF">2014-05-10T08:44:16Z</dcterms:created>
  <dcterms:modified xsi:type="dcterms:W3CDTF">2022-12-06T17:01:10Z</dcterms:modified>
</cp:coreProperties>
</file>