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32" r:id="rId3"/>
    <p:sldId id="347" r:id="rId4"/>
    <p:sldId id="349" r:id="rId5"/>
    <p:sldId id="337" r:id="rId6"/>
    <p:sldId id="367" r:id="rId7"/>
    <p:sldId id="336" r:id="rId8"/>
    <p:sldId id="355" r:id="rId9"/>
    <p:sldId id="287" r:id="rId10"/>
    <p:sldId id="370" r:id="rId11"/>
    <p:sldId id="371" r:id="rId12"/>
    <p:sldId id="372" r:id="rId13"/>
    <p:sldId id="373" r:id="rId14"/>
    <p:sldId id="369" r:id="rId15"/>
    <p:sldId id="374" r:id="rId16"/>
    <p:sldId id="375" r:id="rId17"/>
    <p:sldId id="37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F"/>
    <a:srgbClr val="B55813"/>
    <a:srgbClr val="B1B3B3"/>
    <a:srgbClr val="53565A"/>
    <a:srgbClr val="871721"/>
    <a:srgbClr val="FF9966"/>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5550" autoAdjust="0"/>
  </p:normalViewPr>
  <p:slideViewPr>
    <p:cSldViewPr>
      <p:cViewPr varScale="1">
        <p:scale>
          <a:sx n="60" d="100"/>
          <a:sy n="60" d="100"/>
        </p:scale>
        <p:origin x="62" y="72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12/5/2022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a:p>
        </p:txBody>
      </p:sp>
    </p:spTree>
    <p:extLst>
      <p:ext uri="{BB962C8B-B14F-4D97-AF65-F5344CB8AC3E}">
        <p14:creationId xmlns:p14="http://schemas.microsoft.com/office/powerpoint/2010/main" val="274265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16</a:t>
            </a:fld>
            <a:endParaRPr lang="en-US"/>
          </a:p>
        </p:txBody>
      </p:sp>
    </p:spTree>
    <p:extLst>
      <p:ext uri="{BB962C8B-B14F-4D97-AF65-F5344CB8AC3E}">
        <p14:creationId xmlns:p14="http://schemas.microsoft.com/office/powerpoint/2010/main" val="201441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17</a:t>
            </a:fld>
            <a:endParaRPr lang="en-US"/>
          </a:p>
        </p:txBody>
      </p:sp>
    </p:spTree>
    <p:extLst>
      <p:ext uri="{BB962C8B-B14F-4D97-AF65-F5344CB8AC3E}">
        <p14:creationId xmlns:p14="http://schemas.microsoft.com/office/powerpoint/2010/main" val="1243389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5472608"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Iowa’s Clean Air Attainment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4" r:id="rId4"/>
    <p:sldLayoutId id="2147483655" r:id="rId5"/>
    <p:sldLayoutId id="2147483652" r:id="rId6"/>
    <p:sldLayoutId id="2147483653" r:id="rId7"/>
    <p:sldLayoutId id="2147483656"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slide" Target="slide6.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6.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6" name="TextBox 5">
            <a:extLst>
              <a:ext uri="{FF2B5EF4-FFF2-40B4-BE49-F238E27FC236}">
                <a16:creationId xmlns:a16="http://schemas.microsoft.com/office/drawing/2014/main" id="{CB023F2D-63D7-4790-8BDE-2DFA6C8EF409}"/>
              </a:ext>
            </a:extLst>
          </p:cNvPr>
          <p:cNvSpPr txBox="1"/>
          <p:nvPr/>
        </p:nvSpPr>
        <p:spPr>
          <a:xfrm>
            <a:off x="323528" y="5301208"/>
            <a:ext cx="8496944" cy="646331"/>
          </a:xfrm>
          <a:prstGeom prst="rect">
            <a:avLst/>
          </a:prstGeom>
          <a:noFill/>
        </p:spPr>
        <p:txBody>
          <a:bodyPr wrap="square" rtlCol="0">
            <a:spAutoFit/>
          </a:bodyPr>
          <a:lstStyle/>
          <a:p>
            <a:r>
              <a:rPr lang="en-US" sz="3600" b="1" dirty="0">
                <a:solidFill>
                  <a:schemeClr val="bg1"/>
                </a:solidFill>
                <a:latin typeface="PT Sans" panose="020B0503020203020204" pitchFamily="34" charset="0"/>
              </a:rPr>
              <a:t>Funding Recommendation</a:t>
            </a:r>
          </a:p>
        </p:txBody>
      </p:sp>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871296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Iowa’s Clean Air Attainment Program</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Traffic System Vehicle Detector Improvement Project – Phase 2</a:t>
            </a:r>
          </a:p>
          <a:p>
            <a:pPr marL="0" indent="0">
              <a:spcBef>
                <a:spcPts val="0"/>
              </a:spcBef>
              <a:buClr>
                <a:schemeClr val="tx1"/>
              </a:buClr>
              <a:buNone/>
              <a:defRPr/>
            </a:pPr>
            <a:r>
              <a:rPr lang="en-US" sz="2000" b="1" dirty="0">
                <a:latin typeface="PT Sans" panose="020B0503020203020204"/>
              </a:rPr>
              <a:t>(West Des Moines)</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marR="5080" indent="0">
              <a:lnSpc>
                <a:spcPts val="2070"/>
              </a:lnSpc>
              <a:spcBef>
                <a:spcPts val="240"/>
              </a:spcBef>
              <a:buNone/>
            </a:pPr>
            <a:r>
              <a:rPr lang="en-US" sz="1800" spc="-5" dirty="0">
                <a:solidFill>
                  <a:srgbClr val="52555A"/>
                </a:solidFill>
                <a:latin typeface="Arial"/>
                <a:cs typeface="Arial"/>
              </a:rPr>
              <a:t>Replace existing vehicle detection method, such as in-pavement loops, with state-of-the-art single point video detection.  </a:t>
            </a:r>
            <a:endParaRPr lang="en-US" sz="1800" dirty="0">
              <a:latin typeface="Arial"/>
              <a:cs typeface="Arial"/>
            </a:endParaRP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$540,000</a:t>
            </a:r>
          </a:p>
          <a:p>
            <a:pPr marL="0" indent="0">
              <a:spcBef>
                <a:spcPts val="0"/>
              </a:spcBef>
              <a:buClr>
                <a:schemeClr val="tx1"/>
              </a:buClr>
              <a:buNone/>
              <a:defRPr/>
            </a:pPr>
            <a:r>
              <a:rPr lang="en-US" sz="1800" b="1" dirty="0">
                <a:latin typeface="PT Sans" panose="020B0503020203020204"/>
                <a:cs typeface="Arial" pitchFamily="34" charset="0"/>
              </a:rPr>
              <a:t>Requested:   $432,000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4" name="Picture 3">
            <a:extLst>
              <a:ext uri="{FF2B5EF4-FFF2-40B4-BE49-F238E27FC236}">
                <a16:creationId xmlns:a16="http://schemas.microsoft.com/office/drawing/2014/main" id="{6A88F2B6-B69D-4A23-98BE-7293859B70A2}"/>
              </a:ext>
            </a:extLst>
          </p:cNvPr>
          <p:cNvPicPr>
            <a:picLocks noChangeAspect="1"/>
          </p:cNvPicPr>
          <p:nvPr/>
        </p:nvPicPr>
        <p:blipFill>
          <a:blip r:embed="rId5"/>
          <a:stretch>
            <a:fillRect/>
          </a:stretch>
        </p:blipFill>
        <p:spPr>
          <a:xfrm>
            <a:off x="4296387" y="836712"/>
            <a:ext cx="4164045" cy="5400600"/>
          </a:xfrm>
          <a:prstGeom prst="rect">
            <a:avLst/>
          </a:prstGeom>
        </p:spPr>
      </p:pic>
    </p:spTree>
    <p:extLst>
      <p:ext uri="{BB962C8B-B14F-4D97-AF65-F5344CB8AC3E}">
        <p14:creationId xmlns:p14="http://schemas.microsoft.com/office/powerpoint/2010/main" val="344644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Marketing Campaign</a:t>
            </a:r>
          </a:p>
          <a:p>
            <a:pPr marL="0" indent="0">
              <a:spcBef>
                <a:spcPts val="0"/>
              </a:spcBef>
              <a:buClr>
                <a:schemeClr val="tx1"/>
              </a:buClr>
              <a:buNone/>
              <a:defRPr/>
            </a:pPr>
            <a:r>
              <a:rPr lang="en-US" sz="2000" b="1" dirty="0">
                <a:latin typeface="PT Sans" panose="020B0503020203020204"/>
              </a:rPr>
              <a:t>(Des Moines Area Regional Transit Authority)</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marR="5080" indent="0">
              <a:lnSpc>
                <a:spcPct val="99300"/>
              </a:lnSpc>
              <a:spcBef>
                <a:spcPts val="114"/>
              </a:spcBef>
              <a:buNone/>
            </a:pPr>
            <a:r>
              <a:rPr lang="en-US" sz="1800" spc="-5" dirty="0">
                <a:solidFill>
                  <a:srgbClr val="52555A"/>
                </a:solidFill>
                <a:latin typeface="Arial"/>
                <a:cs typeface="Arial"/>
              </a:rPr>
              <a:t>The project is a marketing campaign aiming to increase awareness and ridership on DART’s Fixed Route service and Ride Share service.</a:t>
            </a:r>
            <a:endParaRPr lang="en-US" sz="1800" dirty="0">
              <a:latin typeface="Arial"/>
              <a:cs typeface="Arial"/>
            </a:endParaRP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$50,000</a:t>
            </a:r>
          </a:p>
          <a:p>
            <a:pPr marL="0" indent="0">
              <a:spcBef>
                <a:spcPts val="0"/>
              </a:spcBef>
              <a:buClr>
                <a:schemeClr val="tx1"/>
              </a:buClr>
              <a:buNone/>
              <a:defRPr/>
            </a:pPr>
            <a:r>
              <a:rPr lang="en-US" sz="1800" b="1" dirty="0">
                <a:latin typeface="PT Sans" panose="020B0503020203020204"/>
                <a:cs typeface="Arial" pitchFamily="34" charset="0"/>
              </a:rPr>
              <a:t>Requested:   $40,000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4" name="Picture 3">
            <a:extLst>
              <a:ext uri="{FF2B5EF4-FFF2-40B4-BE49-F238E27FC236}">
                <a16:creationId xmlns:a16="http://schemas.microsoft.com/office/drawing/2014/main" id="{9D5651BF-BA8E-4F1D-A5E0-3C32FCAE3A1E}"/>
              </a:ext>
            </a:extLst>
          </p:cNvPr>
          <p:cNvPicPr>
            <a:picLocks noChangeAspect="1"/>
          </p:cNvPicPr>
          <p:nvPr/>
        </p:nvPicPr>
        <p:blipFill>
          <a:blip r:embed="rId5"/>
          <a:stretch>
            <a:fillRect/>
          </a:stretch>
        </p:blipFill>
        <p:spPr>
          <a:xfrm>
            <a:off x="3851920" y="836713"/>
            <a:ext cx="4717469" cy="4032448"/>
          </a:xfrm>
          <a:prstGeom prst="rect">
            <a:avLst/>
          </a:prstGeom>
        </p:spPr>
      </p:pic>
    </p:spTree>
    <p:extLst>
      <p:ext uri="{BB962C8B-B14F-4D97-AF65-F5344CB8AC3E}">
        <p14:creationId xmlns:p14="http://schemas.microsoft.com/office/powerpoint/2010/main" val="59359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ITS Master Plan</a:t>
            </a:r>
          </a:p>
          <a:p>
            <a:pPr marL="0" indent="0">
              <a:spcBef>
                <a:spcPts val="0"/>
              </a:spcBef>
              <a:buClr>
                <a:schemeClr val="tx1"/>
              </a:buClr>
              <a:buNone/>
              <a:defRPr/>
            </a:pPr>
            <a:r>
              <a:rPr lang="en-US" sz="2000" b="1" dirty="0">
                <a:latin typeface="PT Sans" panose="020B0503020203020204"/>
              </a:rPr>
              <a:t>(Altoona)</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marR="5080" indent="0">
              <a:lnSpc>
                <a:spcPts val="2150"/>
              </a:lnSpc>
              <a:spcBef>
                <a:spcPts val="180"/>
              </a:spcBef>
              <a:buNone/>
            </a:pPr>
            <a:r>
              <a:rPr lang="en-US" sz="1800" spc="-5" dirty="0">
                <a:solidFill>
                  <a:srgbClr val="52555A"/>
                </a:solidFill>
                <a:latin typeface="Arial"/>
                <a:cs typeface="Arial"/>
              </a:rPr>
              <a:t>Development of a city-wide Intelligent Transportation System (ITS) Master Plan which will allow the city to leverage their investment in their city-wide fiber communication system to monitor and improve traffic flows on major corridors and around key event centers, like Adventureland and Prairie Meadows.    </a:t>
            </a:r>
            <a:endParaRPr lang="en-US" sz="1800" dirty="0">
              <a:latin typeface="Arial"/>
              <a:cs typeface="Arial"/>
            </a:endParaRP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$94,860</a:t>
            </a:r>
          </a:p>
          <a:p>
            <a:pPr marL="0" indent="0">
              <a:spcBef>
                <a:spcPts val="0"/>
              </a:spcBef>
              <a:buClr>
                <a:schemeClr val="tx1"/>
              </a:buClr>
              <a:buNone/>
              <a:defRPr/>
            </a:pPr>
            <a:r>
              <a:rPr lang="en-US" sz="1800" b="1" dirty="0">
                <a:latin typeface="PT Sans" panose="020B0503020203020204"/>
                <a:cs typeface="Arial" pitchFamily="34" charset="0"/>
              </a:rPr>
              <a:t>Requested:   $75,888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4" name="Picture 3">
            <a:extLst>
              <a:ext uri="{FF2B5EF4-FFF2-40B4-BE49-F238E27FC236}">
                <a16:creationId xmlns:a16="http://schemas.microsoft.com/office/drawing/2014/main" id="{D15A4CA4-CCCB-43B9-8023-64D283792D6D}"/>
              </a:ext>
            </a:extLst>
          </p:cNvPr>
          <p:cNvPicPr>
            <a:picLocks noChangeAspect="1"/>
          </p:cNvPicPr>
          <p:nvPr/>
        </p:nvPicPr>
        <p:blipFill>
          <a:blip r:embed="rId5"/>
          <a:stretch>
            <a:fillRect/>
          </a:stretch>
        </p:blipFill>
        <p:spPr>
          <a:xfrm>
            <a:off x="4157965" y="836712"/>
            <a:ext cx="4324608" cy="5373216"/>
          </a:xfrm>
          <a:prstGeom prst="rect">
            <a:avLst/>
          </a:prstGeom>
        </p:spPr>
      </p:pic>
    </p:spTree>
    <p:extLst>
      <p:ext uri="{BB962C8B-B14F-4D97-AF65-F5344CB8AC3E}">
        <p14:creationId xmlns:p14="http://schemas.microsoft.com/office/powerpoint/2010/main" val="2560649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100th Street Adaptive Signal Coordination</a:t>
            </a:r>
          </a:p>
          <a:p>
            <a:pPr marL="0" indent="0">
              <a:spcBef>
                <a:spcPts val="0"/>
              </a:spcBef>
              <a:buClr>
                <a:schemeClr val="tx1"/>
              </a:buClr>
              <a:buNone/>
              <a:defRPr/>
            </a:pPr>
            <a:r>
              <a:rPr lang="en-US" sz="2000" b="1" dirty="0">
                <a:latin typeface="PT Sans" panose="020B0503020203020204"/>
              </a:rPr>
              <a:t>(Urbandale)</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marR="5080" indent="0">
              <a:lnSpc>
                <a:spcPts val="2070"/>
              </a:lnSpc>
              <a:spcBef>
                <a:spcPts val="240"/>
              </a:spcBef>
              <a:buNone/>
            </a:pPr>
            <a:r>
              <a:rPr lang="en-US" sz="1800" dirty="0">
                <a:latin typeface="PT Sans" panose="020B0503020203020204"/>
              </a:rPr>
              <a:t>Adaptive signal control technology and detection modifications to improve adaptive operation at five existing signalized intersections along 100th Street between Plum Drive and NW 54th Avenue.  Adaptive signal control would be beneficial on 100th Street to improve traffic flow during peak travel times and for incident management along I-35/80.  </a:t>
            </a:r>
          </a:p>
          <a:p>
            <a:pPr marL="0" marR="5080" indent="0">
              <a:lnSpc>
                <a:spcPts val="2070"/>
              </a:lnSpc>
              <a:spcBef>
                <a:spcPts val="240"/>
              </a:spcBef>
              <a:buNone/>
            </a:pPr>
            <a:endParaRPr lang="en-US" sz="1800" dirty="0">
              <a:latin typeface="Arial"/>
              <a:cs typeface="Arial"/>
            </a:endParaRP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$180,000</a:t>
            </a:r>
          </a:p>
          <a:p>
            <a:pPr marL="0" indent="0">
              <a:spcBef>
                <a:spcPts val="0"/>
              </a:spcBef>
              <a:buClr>
                <a:schemeClr val="tx1"/>
              </a:buClr>
              <a:buNone/>
              <a:defRPr/>
            </a:pPr>
            <a:r>
              <a:rPr lang="en-US" sz="1800" b="1" dirty="0">
                <a:latin typeface="PT Sans" panose="020B0503020203020204"/>
                <a:cs typeface="Arial" pitchFamily="34" charset="0"/>
              </a:rPr>
              <a:t>Requested:   $144,000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4" name="Picture 3">
            <a:extLst>
              <a:ext uri="{FF2B5EF4-FFF2-40B4-BE49-F238E27FC236}">
                <a16:creationId xmlns:a16="http://schemas.microsoft.com/office/drawing/2014/main" id="{17D1A746-4AB4-49C4-A5C5-C1160DB257B5}"/>
              </a:ext>
            </a:extLst>
          </p:cNvPr>
          <p:cNvPicPr>
            <a:picLocks noChangeAspect="1"/>
          </p:cNvPicPr>
          <p:nvPr/>
        </p:nvPicPr>
        <p:blipFill>
          <a:blip r:embed="rId5"/>
          <a:stretch>
            <a:fillRect/>
          </a:stretch>
        </p:blipFill>
        <p:spPr>
          <a:xfrm>
            <a:off x="4283968" y="796937"/>
            <a:ext cx="4308967" cy="5569790"/>
          </a:xfrm>
          <a:prstGeom prst="rect">
            <a:avLst/>
          </a:prstGeom>
        </p:spPr>
      </p:pic>
    </p:spTree>
    <p:extLst>
      <p:ext uri="{BB962C8B-B14F-4D97-AF65-F5344CB8AC3E}">
        <p14:creationId xmlns:p14="http://schemas.microsoft.com/office/powerpoint/2010/main" val="161015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Deployment of Ames Traffic Signal Master Plan – Phase 4</a:t>
            </a:r>
          </a:p>
          <a:p>
            <a:pPr marL="0" indent="0">
              <a:spcBef>
                <a:spcPts val="0"/>
              </a:spcBef>
              <a:buClr>
                <a:schemeClr val="tx1"/>
              </a:buClr>
              <a:buNone/>
              <a:defRPr/>
            </a:pPr>
            <a:r>
              <a:rPr lang="en-US" sz="2000" b="1" dirty="0">
                <a:latin typeface="PT Sans" panose="020B0503020203020204"/>
              </a:rPr>
              <a:t>(Ames)</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indent="0">
              <a:buNone/>
            </a:pPr>
            <a:r>
              <a:rPr lang="en-US" sz="1800" spc="-5" dirty="0">
                <a:solidFill>
                  <a:srgbClr val="52555A"/>
                </a:solidFill>
                <a:latin typeface="Arial"/>
                <a:cs typeface="Arial"/>
              </a:rPr>
              <a:t>Fourth phase will provide a fiber optic connection from Lincoln Way, University Boulevard, South Dakota Avenue, and Mortensen Road.  This phase will also add a redundant link for signals along University Avenue and include a spur along Dakota Avenue, from Mortensen Road to U.S. 30 westbound ramp.  This spur will also connect Fire Station #2.    </a:t>
            </a:r>
            <a:endParaRPr lang="en-US" sz="1800" dirty="0">
              <a:latin typeface="Arial"/>
              <a:cs typeface="Arial"/>
            </a:endParaRP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$1,901,600</a:t>
            </a:r>
          </a:p>
          <a:p>
            <a:pPr marL="0" indent="0">
              <a:spcBef>
                <a:spcPts val="0"/>
              </a:spcBef>
              <a:buClr>
                <a:schemeClr val="tx1"/>
              </a:buClr>
              <a:buNone/>
              <a:defRPr/>
            </a:pPr>
            <a:r>
              <a:rPr lang="en-US" sz="1800" b="1" dirty="0">
                <a:latin typeface="PT Sans" panose="020B0503020203020204"/>
                <a:cs typeface="Arial" pitchFamily="34" charset="0"/>
              </a:rPr>
              <a:t>Requested:   $1,521,280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3" name="Picture 2">
            <a:extLst>
              <a:ext uri="{FF2B5EF4-FFF2-40B4-BE49-F238E27FC236}">
                <a16:creationId xmlns:a16="http://schemas.microsoft.com/office/drawing/2014/main" id="{FB38C22A-3847-445C-B6A4-0C7E19894A90}"/>
              </a:ext>
            </a:extLst>
          </p:cNvPr>
          <p:cNvPicPr>
            <a:picLocks noChangeAspect="1"/>
          </p:cNvPicPr>
          <p:nvPr/>
        </p:nvPicPr>
        <p:blipFill>
          <a:blip r:embed="rId5"/>
          <a:stretch>
            <a:fillRect/>
          </a:stretch>
        </p:blipFill>
        <p:spPr>
          <a:xfrm>
            <a:off x="4023177" y="843113"/>
            <a:ext cx="4702308" cy="2730591"/>
          </a:xfrm>
          <a:prstGeom prst="rect">
            <a:avLst/>
          </a:prstGeom>
        </p:spPr>
      </p:pic>
    </p:spTree>
    <p:extLst>
      <p:ext uri="{BB962C8B-B14F-4D97-AF65-F5344CB8AC3E}">
        <p14:creationId xmlns:p14="http://schemas.microsoft.com/office/powerpoint/2010/main" val="937652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Ansborough Avenue Adaptive Signal control Technology</a:t>
            </a:r>
          </a:p>
          <a:p>
            <a:pPr marL="0" indent="0">
              <a:spcBef>
                <a:spcPts val="0"/>
              </a:spcBef>
              <a:buClr>
                <a:schemeClr val="tx1"/>
              </a:buClr>
              <a:buNone/>
              <a:defRPr/>
            </a:pPr>
            <a:r>
              <a:rPr lang="en-US" sz="2000" b="1" dirty="0">
                <a:latin typeface="PT Sans" panose="020B0503020203020204"/>
              </a:rPr>
              <a:t>(Waterloo)</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rPr>
              <a:t>Install adaptive signal control technology on Ansborough Avenue in Waterloo.  This project includes 2.7 miles of fiber optic interconnection and connection to the city of Waterloo traffic fiber optic network at the Downing Street intersection with Ansborough Avenue.</a:t>
            </a:r>
          </a:p>
          <a:p>
            <a:pPr marL="0" indent="0">
              <a:spcBef>
                <a:spcPts val="0"/>
              </a:spcBef>
              <a:buClr>
                <a:schemeClr val="tx1"/>
              </a:buClr>
              <a:buNone/>
              <a:defRPr/>
            </a:pPr>
            <a:endParaRPr lang="en-US" sz="1800" dirty="0">
              <a:latin typeface="Arial"/>
              <a:cs typeface="Arial"/>
            </a:endParaRP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$910,000</a:t>
            </a:r>
          </a:p>
          <a:p>
            <a:pPr marL="0" indent="0">
              <a:spcBef>
                <a:spcPts val="0"/>
              </a:spcBef>
              <a:buClr>
                <a:schemeClr val="tx1"/>
              </a:buClr>
              <a:buNone/>
              <a:defRPr/>
            </a:pPr>
            <a:r>
              <a:rPr lang="en-US" sz="1800" b="1" dirty="0">
                <a:latin typeface="PT Sans" panose="020B0503020203020204"/>
                <a:cs typeface="Arial" pitchFamily="34" charset="0"/>
              </a:rPr>
              <a:t>Requested:   $728,000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4" name="Picture 3">
            <a:extLst>
              <a:ext uri="{FF2B5EF4-FFF2-40B4-BE49-F238E27FC236}">
                <a16:creationId xmlns:a16="http://schemas.microsoft.com/office/drawing/2014/main" id="{0D8330C0-5735-40A4-A7E5-64DD07D516CC}"/>
              </a:ext>
            </a:extLst>
          </p:cNvPr>
          <p:cNvPicPr>
            <a:picLocks noChangeAspect="1"/>
          </p:cNvPicPr>
          <p:nvPr/>
        </p:nvPicPr>
        <p:blipFill>
          <a:blip r:embed="rId5"/>
          <a:stretch>
            <a:fillRect/>
          </a:stretch>
        </p:blipFill>
        <p:spPr>
          <a:xfrm>
            <a:off x="4283968" y="764704"/>
            <a:ext cx="4331285" cy="5517232"/>
          </a:xfrm>
          <a:prstGeom prst="rect">
            <a:avLst/>
          </a:prstGeom>
        </p:spPr>
      </p:pic>
    </p:spTree>
    <p:extLst>
      <p:ext uri="{BB962C8B-B14F-4D97-AF65-F5344CB8AC3E}">
        <p14:creationId xmlns:p14="http://schemas.microsoft.com/office/powerpoint/2010/main" val="121373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Broadway Street Adaptive Signal Control Technology</a:t>
            </a:r>
          </a:p>
          <a:p>
            <a:pPr marL="0" indent="0">
              <a:spcBef>
                <a:spcPts val="0"/>
              </a:spcBef>
              <a:buClr>
                <a:schemeClr val="tx1"/>
              </a:buClr>
              <a:buNone/>
              <a:defRPr/>
            </a:pPr>
            <a:r>
              <a:rPr lang="en-US" sz="2000" b="1" dirty="0">
                <a:latin typeface="PT Sans" panose="020B0503020203020204"/>
                <a:cs typeface="Arial" pitchFamily="34" charset="0"/>
              </a:rPr>
              <a:t>(Waterloo)</a:t>
            </a:r>
          </a:p>
          <a:p>
            <a:pPr marL="0" indent="0">
              <a:spcBef>
                <a:spcPts val="0"/>
              </a:spcBef>
              <a:buClr>
                <a:schemeClr val="tx1"/>
              </a:buClr>
              <a:buNone/>
              <a:defRPr/>
            </a:pPr>
            <a:endParaRPr lang="en-US" sz="1800" b="1" dirty="0">
              <a:latin typeface="PT Sans" panose="020B0503020203020204"/>
              <a:cs typeface="Arial" pitchFamily="34" charset="0"/>
            </a:endParaRPr>
          </a:p>
          <a:p>
            <a:pPr marL="0" indent="0">
              <a:buNone/>
            </a:pPr>
            <a:r>
              <a:rPr lang="en-US" sz="1800" dirty="0">
                <a:latin typeface="PT Sans" panose="020B0503020203020204"/>
              </a:rPr>
              <a:t>Install adaptive signal control technology on Broadway Avenue in Waterloo.  This project includes 3.7 miles of fiber optic interconnection and connection to the city of Waterloo traffic fiber optic network at the Franklin Street intersection with U.S. 63.</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$1,100,000</a:t>
            </a:r>
          </a:p>
          <a:p>
            <a:pPr marL="0" indent="0">
              <a:spcBef>
                <a:spcPts val="0"/>
              </a:spcBef>
              <a:buClr>
                <a:schemeClr val="tx1"/>
              </a:buClr>
              <a:buNone/>
              <a:defRPr/>
            </a:pPr>
            <a:r>
              <a:rPr lang="en-US" sz="1800" b="1" dirty="0">
                <a:latin typeface="PT Sans" panose="020B0503020203020204"/>
                <a:cs typeface="Arial" pitchFamily="34" charset="0"/>
              </a:rPr>
              <a:t>Requested:   $880,000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4"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5" action="ppaction://hlinksldjump"/>
              </a:rPr>
              <a:t>Return to List of Applications Recommended </a:t>
            </a:r>
            <a:endParaRPr lang="en-US" sz="1200" b="1" dirty="0">
              <a:latin typeface="PT Sans" panose="020B0503020203020204"/>
            </a:endParaRPr>
          </a:p>
        </p:txBody>
      </p:sp>
      <p:pic>
        <p:nvPicPr>
          <p:cNvPr id="4" name="Picture 3">
            <a:extLst>
              <a:ext uri="{FF2B5EF4-FFF2-40B4-BE49-F238E27FC236}">
                <a16:creationId xmlns:a16="http://schemas.microsoft.com/office/drawing/2014/main" id="{7765A029-A30E-40DC-A235-470D046280F1}"/>
              </a:ext>
            </a:extLst>
          </p:cNvPr>
          <p:cNvPicPr>
            <a:picLocks noChangeAspect="1"/>
          </p:cNvPicPr>
          <p:nvPr/>
        </p:nvPicPr>
        <p:blipFill>
          <a:blip r:embed="rId6"/>
          <a:stretch>
            <a:fillRect/>
          </a:stretch>
        </p:blipFill>
        <p:spPr>
          <a:xfrm>
            <a:off x="4067944" y="836712"/>
            <a:ext cx="4516874" cy="3866501"/>
          </a:xfrm>
          <a:prstGeom prst="rect">
            <a:avLst/>
          </a:prstGeom>
        </p:spPr>
      </p:pic>
    </p:spTree>
    <p:extLst>
      <p:ext uri="{BB962C8B-B14F-4D97-AF65-F5344CB8AC3E}">
        <p14:creationId xmlns:p14="http://schemas.microsoft.com/office/powerpoint/2010/main" val="399878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Route #17 Extension to Bondurant – Year 3</a:t>
            </a:r>
          </a:p>
          <a:p>
            <a:pPr marL="0" indent="0">
              <a:spcBef>
                <a:spcPts val="0"/>
              </a:spcBef>
              <a:buClr>
                <a:schemeClr val="tx1"/>
              </a:buClr>
              <a:buNone/>
              <a:defRPr/>
            </a:pPr>
            <a:r>
              <a:rPr lang="en-US" sz="2000" b="1" dirty="0">
                <a:latin typeface="PT Sans" panose="020B0503020203020204"/>
                <a:cs typeface="Arial" pitchFamily="34" charset="0"/>
              </a:rPr>
              <a:t>(Des Moines Regional Transit Authority)</a:t>
            </a:r>
          </a:p>
          <a:p>
            <a:pPr marL="0" indent="0">
              <a:spcBef>
                <a:spcPts val="0"/>
              </a:spcBef>
              <a:buClr>
                <a:schemeClr val="tx1"/>
              </a:buClr>
              <a:buNone/>
              <a:defRPr/>
            </a:pPr>
            <a:endParaRPr lang="en-US" sz="1800" b="1" dirty="0">
              <a:latin typeface="PT Sans" panose="020B0503020203020204"/>
              <a:cs typeface="Arial" pitchFamily="34" charset="0"/>
            </a:endParaRPr>
          </a:p>
          <a:p>
            <a:pPr marL="0" indent="0">
              <a:buNone/>
            </a:pPr>
            <a:r>
              <a:rPr lang="en-US" sz="1800" dirty="0">
                <a:latin typeface="PT Sans" panose="020B0503020203020204"/>
              </a:rPr>
              <a:t>DART extended service on Route #17 between the Outlets of Des Moines and the Amazon facility in Bondurant in November 2020.  The route extension provides transportation options for the employees of the Amazon facility as well as providing additional connections for the residents of Bondurant to Des Moines.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$65,490</a:t>
            </a:r>
          </a:p>
          <a:p>
            <a:pPr marL="0" indent="0">
              <a:spcBef>
                <a:spcPts val="0"/>
              </a:spcBef>
              <a:buClr>
                <a:schemeClr val="tx1"/>
              </a:buClr>
              <a:buNone/>
              <a:defRPr/>
            </a:pPr>
            <a:r>
              <a:rPr lang="en-US" sz="1800" b="1" dirty="0">
                <a:latin typeface="PT Sans" panose="020B0503020203020204"/>
                <a:cs typeface="Arial" pitchFamily="34" charset="0"/>
              </a:rPr>
              <a:t>Requested:   $52,392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4"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5"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C01DB99D-7502-4B68-89E0-7E63A53397BC}"/>
              </a:ext>
            </a:extLst>
          </p:cNvPr>
          <p:cNvPicPr>
            <a:picLocks noChangeAspect="1"/>
          </p:cNvPicPr>
          <p:nvPr/>
        </p:nvPicPr>
        <p:blipFill>
          <a:blip r:embed="rId6"/>
          <a:stretch>
            <a:fillRect/>
          </a:stretch>
        </p:blipFill>
        <p:spPr>
          <a:xfrm>
            <a:off x="4139952" y="764704"/>
            <a:ext cx="4362482" cy="4043392"/>
          </a:xfrm>
          <a:prstGeom prst="rect">
            <a:avLst/>
          </a:prstGeom>
        </p:spPr>
      </p:pic>
    </p:spTree>
    <p:extLst>
      <p:ext uri="{BB962C8B-B14F-4D97-AF65-F5344CB8AC3E}">
        <p14:creationId xmlns:p14="http://schemas.microsoft.com/office/powerpoint/2010/main" val="1168553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Autofit/>
          </a:bodyPr>
          <a:lstStyle/>
          <a:p>
            <a:pPr lvl="0">
              <a:spcAft>
                <a:spcPts val="1200"/>
              </a:spcAft>
            </a:pPr>
            <a:r>
              <a:rPr lang="en-US" sz="2200" dirty="0"/>
              <a:t>Iowa’s Clean Air Attainment Program (ICAAP) was created in 1994.</a:t>
            </a:r>
          </a:p>
          <a:p>
            <a:pPr lvl="0">
              <a:spcAft>
                <a:spcPts val="1200"/>
              </a:spcAft>
            </a:pPr>
            <a:r>
              <a:rPr lang="en-US" sz="2200" dirty="0"/>
              <a:t>Modeled after the federal Congestion Mitigation and Air Quality Improvement Program established in 1991.</a:t>
            </a:r>
          </a:p>
          <a:p>
            <a:pPr lvl="0">
              <a:spcAft>
                <a:spcPts val="1200"/>
              </a:spcAft>
            </a:pPr>
            <a:r>
              <a:rPr lang="en-US" sz="2200" dirty="0"/>
              <a:t>Available to cities, counties, public transit agencies, MPOs, RPAs, and state agencies.  Private non-profit or for-profit entities when co-sponsored by an eligible public agency through an annual application program.</a:t>
            </a:r>
          </a:p>
          <a:p>
            <a:pPr lvl="0">
              <a:spcAft>
                <a:spcPts val="1200"/>
              </a:spcAft>
            </a:pPr>
            <a:r>
              <a:rPr lang="en-US" sz="2200" dirty="0"/>
              <a:t>Purpose is to award funds to projects with the highest potential for reducing transportation-related congestion and air pollution.</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699519"/>
            <a:ext cx="7886700" cy="936104"/>
          </a:xfrm>
        </p:spPr>
        <p:txBody>
          <a:bodyPr>
            <a:noAutofit/>
          </a:bodyPr>
          <a:lstStyle/>
          <a:p>
            <a:r>
              <a:rPr lang="en-US" sz="3400" b="1" dirty="0">
                <a:solidFill>
                  <a:schemeClr val="tx2"/>
                </a:solidFill>
              </a:rPr>
              <a:t>Iowa’s Clean Air Attainment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a:bodyPr>
          <a:lstStyle/>
          <a:p>
            <a:pPr lvl="0">
              <a:spcAft>
                <a:spcPts val="1200"/>
              </a:spcAft>
            </a:pPr>
            <a:r>
              <a:rPr lang="en-US" sz="2600" b="1" dirty="0"/>
              <a:t>Vehicle traffic flow improvements (25 points)</a:t>
            </a:r>
          </a:p>
          <a:p>
            <a:pPr lvl="0">
              <a:spcAft>
                <a:spcPts val="1200"/>
              </a:spcAft>
            </a:pPr>
            <a:r>
              <a:rPr lang="en-US" dirty="0"/>
              <a:t>Vehicle miles of travel (VMT) or single-occupant vehicle (SOV) reduction (25 points)</a:t>
            </a:r>
          </a:p>
          <a:p>
            <a:pPr lvl="0">
              <a:spcAft>
                <a:spcPts val="1200"/>
              </a:spcAft>
            </a:pPr>
            <a:r>
              <a:rPr lang="en-US" dirty="0"/>
              <a:t>Estimated vehicle emission reduction (20 points)</a:t>
            </a:r>
          </a:p>
          <a:p>
            <a:pPr lvl="0">
              <a:spcAft>
                <a:spcPts val="1200"/>
              </a:spcAft>
            </a:pPr>
            <a:r>
              <a:rPr lang="en-US" dirty="0"/>
              <a:t>Degree of transportation-related air pollution or traffic congestion (15 points)</a:t>
            </a:r>
          </a:p>
          <a:p>
            <a:pPr lvl="0">
              <a:spcAft>
                <a:spcPts val="1200"/>
              </a:spcAft>
            </a:pPr>
            <a:r>
              <a:rPr lang="en-US" dirty="0"/>
              <a:t>Project cost effectiveness relative to air quality benefits (30 points)</a:t>
            </a:r>
            <a:endParaRPr lang="en-US" sz="2600" b="1" dirty="0"/>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Project Evaluation Criteria</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a:bodyPr>
          <a:lstStyle/>
          <a:p>
            <a:pPr lvl="0">
              <a:spcAft>
                <a:spcPts val="1200"/>
              </a:spcAft>
            </a:pPr>
            <a:r>
              <a:rPr lang="en-US" dirty="0"/>
              <a:t>Available Funding:</a:t>
            </a:r>
          </a:p>
          <a:p>
            <a:pPr lvl="1"/>
            <a:r>
              <a:rPr lang="en-US" b="1" dirty="0"/>
              <a:t>Iowa’s Clean Air Attainment Program funds available:  $4,000,000</a:t>
            </a:r>
          </a:p>
          <a:p>
            <a:pPr lvl="0">
              <a:spcAft>
                <a:spcPts val="1200"/>
              </a:spcAft>
            </a:pPr>
            <a:r>
              <a:rPr lang="en-US" b="1" dirty="0"/>
              <a:t>Application Summary:</a:t>
            </a:r>
          </a:p>
          <a:p>
            <a:pPr lvl="1"/>
            <a:r>
              <a:rPr lang="en-US" b="1" dirty="0"/>
              <a:t>Total number of projects:  8</a:t>
            </a:r>
          </a:p>
          <a:p>
            <a:pPr lvl="1"/>
            <a:r>
              <a:rPr lang="en-US" b="1" dirty="0"/>
              <a:t>Total project costs:  $4,841,950</a:t>
            </a:r>
          </a:p>
          <a:p>
            <a:pPr lvl="1"/>
            <a:r>
              <a:rPr lang="en-US" b="1" dirty="0"/>
              <a:t>Total amount requested:  $3,873,560</a:t>
            </a:r>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764704"/>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596111721"/>
              </p:ext>
            </p:extLst>
          </p:nvPr>
        </p:nvGraphicFramePr>
        <p:xfrm>
          <a:off x="203533" y="1268760"/>
          <a:ext cx="8788608" cy="4799895"/>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1083">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945060">
                <a:tc>
                  <a:txBody>
                    <a:bodyPr/>
                    <a:lstStyle/>
                    <a:p>
                      <a:pPr algn="ctr"/>
                      <a:r>
                        <a:rPr lang="en-US" sz="1400" b="1" dirty="0">
                          <a:hlinkClick r:id="rId3" action="ppaction://hlinksldjump"/>
                        </a:rPr>
                        <a:t>Traffic System Vehicle Detection Improvement Project – Phase 2</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West Des Moines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$432,000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$432,000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731659">
                <a:tc>
                  <a:txBody>
                    <a:bodyPr/>
                    <a:lstStyle/>
                    <a:p>
                      <a:pPr algn="ctr"/>
                      <a:r>
                        <a:rPr lang="en-US" sz="1400" b="1" dirty="0">
                          <a:hlinkClick r:id="rId4" action="ppaction://hlinksldjump"/>
                        </a:rPr>
                        <a:t>Marketing Campaign</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Des Moines Area Regional Transit Authority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720217">
                <a:tc>
                  <a:txBody>
                    <a:bodyPr/>
                    <a:lstStyle/>
                    <a:p>
                      <a:pPr algn="ctr"/>
                      <a:r>
                        <a:rPr lang="en-US" sz="1400" b="1" dirty="0">
                          <a:hlinkClick r:id="rId5" action="ppaction://hlinksldjump"/>
                        </a:rPr>
                        <a:t>Altoona ITS Master Plan</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Altoona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$94,860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$75,888</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$75,888</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736465"/>
                  </a:ext>
                </a:extLst>
              </a:tr>
              <a:tr h="720217">
                <a:tc>
                  <a:txBody>
                    <a:bodyPr/>
                    <a:lstStyle/>
                    <a:p>
                      <a:pPr algn="ctr"/>
                      <a:r>
                        <a:rPr lang="en-US" sz="1400" b="1" dirty="0">
                          <a:hlinkClick r:id="rId6" action="ppaction://hlinksldjump"/>
                        </a:rPr>
                        <a:t>100th Street Adaptive Signal Coordination</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Urbandale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$144,000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$144,000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415648"/>
                  </a:ext>
                </a:extLst>
              </a:tr>
              <a:tr h="731659">
                <a:tc>
                  <a:txBody>
                    <a:bodyPr/>
                    <a:lstStyle/>
                    <a:p>
                      <a:pPr algn="ctr"/>
                      <a:r>
                        <a:rPr lang="en-US" sz="1400" b="1" dirty="0">
                          <a:hlinkClick r:id="rId7" action="ppaction://hlinksldjump"/>
                        </a:rPr>
                        <a:t>Deployment of Ames Traffic Signal Master Plan – Phase 4</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Ames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$1,901,600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$1,521,280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$1,521,280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181559"/>
                  </a:ext>
                </a:extLst>
              </a:tr>
            </a:tbl>
          </a:graphicData>
        </a:graphic>
      </p:graphicFrame>
    </p:spTree>
    <p:extLst>
      <p:ext uri="{BB962C8B-B14F-4D97-AF65-F5344CB8AC3E}">
        <p14:creationId xmlns:p14="http://schemas.microsoft.com/office/powerpoint/2010/main" val="14079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764704"/>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3580056889"/>
              </p:ext>
            </p:extLst>
          </p:nvPr>
        </p:nvGraphicFramePr>
        <p:xfrm>
          <a:off x="203533" y="1268760"/>
          <a:ext cx="8788608" cy="3145462"/>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0902">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76064">
                <a:tc>
                  <a:txBody>
                    <a:bodyPr/>
                    <a:lstStyle/>
                    <a:p>
                      <a:pPr algn="ctr"/>
                      <a:r>
                        <a:rPr lang="en-US" sz="1400" b="1" dirty="0">
                          <a:hlinkClick r:id="rId3" action="ppaction://hlinksldjump"/>
                        </a:rPr>
                        <a:t>Ansborough Avenue Adaptive Signal Control Technology</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Waterloo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$728,000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$728,000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576064">
                <a:tc>
                  <a:txBody>
                    <a:bodyPr/>
                    <a:lstStyle/>
                    <a:p>
                      <a:pPr algn="ctr"/>
                      <a:r>
                        <a:rPr lang="en-US" sz="1400" b="1" dirty="0">
                          <a:hlinkClick r:id="rId4" action="ppaction://hlinksldjump"/>
                        </a:rPr>
                        <a:t>Broadway Street Adaptive Signal Control Technology</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Waterloo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$1,100,000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$880,000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$880,000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736465"/>
                  </a:ext>
                </a:extLst>
              </a:tr>
              <a:tr h="720080">
                <a:tc>
                  <a:txBody>
                    <a:bodyPr/>
                    <a:lstStyle/>
                    <a:p>
                      <a:pPr algn="ctr"/>
                      <a:r>
                        <a:rPr lang="en-US" sz="1400" b="1" dirty="0">
                          <a:hlinkClick r:id="rId5" action="ppaction://hlinksldjump"/>
                        </a:rPr>
                        <a:t>Route #17 Extension to Bondurant – Year 3</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Des Moines Regional Transit Authority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$65,490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$52,392</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$52,392</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415648"/>
                  </a:ext>
                </a:extLst>
              </a:tr>
            </a:tbl>
          </a:graphicData>
        </a:graphic>
      </p:graphicFrame>
    </p:spTree>
    <p:extLst>
      <p:ext uri="{BB962C8B-B14F-4D97-AF65-F5344CB8AC3E}">
        <p14:creationId xmlns:p14="http://schemas.microsoft.com/office/powerpoint/2010/main" val="200068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710535"/>
            <a:ext cx="7886700" cy="288033"/>
          </a:xfrm>
        </p:spPr>
        <p:txBody>
          <a:bodyPr>
            <a:noAutofit/>
          </a:bodyPr>
          <a:lstStyle/>
          <a:p>
            <a:r>
              <a:rPr lang="en-US" b="1" dirty="0">
                <a:solidFill>
                  <a:schemeClr val="tx2"/>
                </a:solidFill>
              </a:rPr>
              <a:t>Map of Applications Received</a:t>
            </a:r>
          </a:p>
        </p:txBody>
      </p:sp>
      <p:pic>
        <p:nvPicPr>
          <p:cNvPr id="3" name="Picture 2">
            <a:extLst>
              <a:ext uri="{FF2B5EF4-FFF2-40B4-BE49-F238E27FC236}">
                <a16:creationId xmlns:a16="http://schemas.microsoft.com/office/drawing/2014/main" id="{1CA8CE6F-C011-4368-8BE0-950E2C4ACF09}"/>
              </a:ext>
            </a:extLst>
          </p:cNvPr>
          <p:cNvPicPr>
            <a:picLocks noChangeAspect="1"/>
          </p:cNvPicPr>
          <p:nvPr/>
        </p:nvPicPr>
        <p:blipFill>
          <a:blip r:embed="rId3"/>
          <a:stretch>
            <a:fillRect/>
          </a:stretch>
        </p:blipFill>
        <p:spPr>
          <a:xfrm>
            <a:off x="315526" y="1124744"/>
            <a:ext cx="8504945" cy="5243398"/>
          </a:xfrm>
          <a:prstGeom prst="rect">
            <a:avLst/>
          </a:prstGeom>
        </p:spPr>
      </p:pic>
    </p:spTree>
    <p:extLst>
      <p:ext uri="{BB962C8B-B14F-4D97-AF65-F5344CB8AC3E}">
        <p14:creationId xmlns:p14="http://schemas.microsoft.com/office/powerpoint/2010/main" val="328891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2132856"/>
            <a:ext cx="7776864" cy="4464496"/>
          </a:xfrm>
          <a:prstGeom prst="rect">
            <a:avLst/>
          </a:prstGeom>
        </p:spPr>
        <p:txBody>
          <a:bodyPr vert="horz" lIns="91440" tIns="45720" rIns="91440" bIns="45720" rtlCol="0">
            <a:normAutofit/>
          </a:bodyPr>
          <a:lstStyle/>
          <a:p>
            <a:pPr lvl="0">
              <a:spcAft>
                <a:spcPts val="1200"/>
              </a:spcAft>
            </a:pPr>
            <a:r>
              <a:rPr lang="en-US" sz="2500" dirty="0"/>
              <a:t>Reduction of Vehicle Hours of Travel: 721,548</a:t>
            </a:r>
          </a:p>
          <a:p>
            <a:pPr lvl="0">
              <a:spcAft>
                <a:spcPts val="1200"/>
              </a:spcAft>
            </a:pPr>
            <a:r>
              <a:rPr lang="en-US" sz="2500" b="1" dirty="0"/>
              <a:t>Reduction of Vehicle Miles of Travel: </a:t>
            </a:r>
            <a:r>
              <a:rPr lang="en-US" sz="2500" dirty="0"/>
              <a:t>5,559,581</a:t>
            </a:r>
            <a:endParaRPr lang="en-US" sz="2500" b="1" dirty="0"/>
          </a:p>
          <a:p>
            <a:pPr lvl="0">
              <a:spcAft>
                <a:spcPts val="1200"/>
              </a:spcAft>
            </a:pPr>
            <a:r>
              <a:rPr lang="en-US" sz="2500" dirty="0"/>
              <a:t>Improved Air Quality</a:t>
            </a:r>
          </a:p>
          <a:p>
            <a:pPr lvl="1"/>
            <a:r>
              <a:rPr lang="en-US" sz="2200" b="1" dirty="0"/>
              <a:t>Reduced CO, VOCs, &amp; NOx Emissions: 343,925 lbs.</a:t>
            </a:r>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Estimated Annual Benefits of Recommended Projects</a:t>
            </a:r>
          </a:p>
        </p:txBody>
      </p:sp>
    </p:spTree>
    <p:extLst>
      <p:ext uri="{BB962C8B-B14F-4D97-AF65-F5344CB8AC3E}">
        <p14:creationId xmlns:p14="http://schemas.microsoft.com/office/powerpoint/2010/main" val="42091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
        <p:nvSpPr>
          <p:cNvPr id="12" name="TextBox 11">
            <a:extLst>
              <a:ext uri="{FF2B5EF4-FFF2-40B4-BE49-F238E27FC236}">
                <a16:creationId xmlns:a16="http://schemas.microsoft.com/office/drawing/2014/main" id="{33F7CF90-4942-4D85-8831-4BBCA8213A53}"/>
              </a:ext>
            </a:extLst>
          </p:cNvPr>
          <p:cNvSpPr txBox="1"/>
          <p:nvPr/>
        </p:nvSpPr>
        <p:spPr>
          <a:xfrm>
            <a:off x="2366628" y="5445224"/>
            <a:ext cx="4248472" cy="738664"/>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Jared Smith</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Iowa’s Clean Air Attainment program manager</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Jared.Smith@iowadot.us</a:t>
            </a:r>
          </a:p>
        </p:txBody>
      </p:sp>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4">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0070C0"/>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15615</TotalTime>
  <Words>1053</Words>
  <Application>Microsoft Office PowerPoint</Application>
  <PresentationFormat>On-screen Show (4:3)</PresentationFormat>
  <Paragraphs>185</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PT Sans</vt:lpstr>
      <vt:lpstr>Office Theme</vt:lpstr>
      <vt:lpstr>PowerPoint Presentation</vt:lpstr>
      <vt:lpstr>Iowa’s Clean Air Attainment Program</vt:lpstr>
      <vt:lpstr>PowerPoint Presentation</vt:lpstr>
      <vt:lpstr>PowerPoint Presentation</vt:lpstr>
      <vt:lpstr>List of Applications Recommended</vt:lpstr>
      <vt:lpstr>List of Applications Recommended</vt:lpstr>
      <vt:lpstr>Map of Applications Received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Arp, Debra</cp:lastModifiedBy>
  <cp:revision>250</cp:revision>
  <cp:lastPrinted>2019-11-20T21:32:13Z</cp:lastPrinted>
  <dcterms:created xsi:type="dcterms:W3CDTF">2014-05-10T08:44:16Z</dcterms:created>
  <dcterms:modified xsi:type="dcterms:W3CDTF">2022-12-05T09:30:00Z</dcterms:modified>
</cp:coreProperties>
</file>