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
  </p:notesMasterIdLst>
  <p:sldIdLst>
    <p:sldId id="257" r:id="rId2"/>
    <p:sldId id="332" r:id="rId3"/>
    <p:sldId id="347" r:id="rId4"/>
    <p:sldId id="349" r:id="rId5"/>
    <p:sldId id="337" r:id="rId6"/>
    <p:sldId id="356" r:id="rId7"/>
    <p:sldId id="336" r:id="rId8"/>
    <p:sldId id="287" r:id="rId9"/>
    <p:sldId id="352" r:id="rId10"/>
    <p:sldId id="379" r:id="rId11"/>
    <p:sldId id="350" r:id="rId12"/>
    <p:sldId id="378" r:id="rId13"/>
    <p:sldId id="372" r:id="rId14"/>
    <p:sldId id="338" r:id="rId15"/>
    <p:sldId id="367" r:id="rId16"/>
    <p:sldId id="368" r:id="rId17"/>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3565A"/>
    <a:srgbClr val="00717F"/>
    <a:srgbClr val="B55813"/>
    <a:srgbClr val="B1B3B3"/>
    <a:srgbClr val="871721"/>
    <a:srgbClr val="FF9966"/>
    <a:srgbClr val="FF0066"/>
    <a:srgbClr val="69686D"/>
    <a:srgbClr val="34495E"/>
    <a:srgbClr val="C34B5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950" autoAdjust="0"/>
    <p:restoredTop sz="95550" autoAdjust="0"/>
  </p:normalViewPr>
  <p:slideViewPr>
    <p:cSldViewPr>
      <p:cViewPr varScale="1">
        <p:scale>
          <a:sx n="81" d="100"/>
          <a:sy n="81" d="100"/>
        </p:scale>
        <p:origin x="27" y="211"/>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2994"/>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9BA43C6D-E55F-4BE5-8554-C22BB859EDE9}" type="datetimeFigureOut">
              <a:rPr lang="en-US" smtClean="0"/>
              <a:t>12/6/2022</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50B73208-77F4-453B-8852-C4844F8BB3D9}" type="slidenum">
              <a:rPr lang="en-US" smtClean="0"/>
              <a:t>‹#›</a:t>
            </a:fld>
            <a:endParaRPr lang="en-US"/>
          </a:p>
        </p:txBody>
      </p:sp>
    </p:spTree>
    <p:extLst>
      <p:ext uri="{BB962C8B-B14F-4D97-AF65-F5344CB8AC3E}">
        <p14:creationId xmlns:p14="http://schemas.microsoft.com/office/powerpoint/2010/main" val="15956237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0B73208-77F4-453B-8852-C4844F8BB3D9}" type="slidenum">
              <a:rPr lang="en-US" smtClean="0"/>
              <a:t>1</a:t>
            </a:fld>
            <a:endParaRPr lang="en-US"/>
          </a:p>
        </p:txBody>
      </p:sp>
    </p:spTree>
    <p:extLst>
      <p:ext uri="{BB962C8B-B14F-4D97-AF65-F5344CB8AC3E}">
        <p14:creationId xmlns:p14="http://schemas.microsoft.com/office/powerpoint/2010/main" val="38129483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0B73208-77F4-453B-8852-C4844F8BB3D9}" type="slidenum">
              <a:rPr lang="en-US" smtClean="0"/>
              <a:t>8</a:t>
            </a:fld>
            <a:endParaRPr lang="en-US"/>
          </a:p>
        </p:txBody>
      </p:sp>
    </p:spTree>
    <p:extLst>
      <p:ext uri="{BB962C8B-B14F-4D97-AF65-F5344CB8AC3E}">
        <p14:creationId xmlns:p14="http://schemas.microsoft.com/office/powerpoint/2010/main" val="274265278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2F3753E7-0F11-4D0E-8960-9E1C8FCC4C52}"/>
              </a:ext>
            </a:extLst>
          </p:cNvPr>
          <p:cNvSpPr/>
          <p:nvPr userDrawn="1"/>
        </p:nvSpPr>
        <p:spPr>
          <a:xfrm>
            <a:off x="0" y="0"/>
            <a:ext cx="9144000" cy="953344"/>
          </a:xfrm>
          <a:prstGeom prst="rect">
            <a:avLst/>
          </a:prstGeom>
          <a:gradFill flip="none" rotWithShape="1">
            <a:gsLst>
              <a:gs pos="0">
                <a:schemeClr val="bg1">
                  <a:lumMod val="95000"/>
                  <a:shade val="67500"/>
                  <a:satMod val="115000"/>
                </a:schemeClr>
              </a:gs>
              <a:gs pos="52000">
                <a:schemeClr val="bg1"/>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85C18299-3EBF-4651-B028-9D1F61A7FE89}"/>
              </a:ext>
            </a:extLst>
          </p:cNvPr>
          <p:cNvSpPr/>
          <p:nvPr userDrawn="1"/>
        </p:nvSpPr>
        <p:spPr>
          <a:xfrm>
            <a:off x="0" y="953344"/>
            <a:ext cx="9144000" cy="45719"/>
          </a:xfrm>
          <a:prstGeom prst="rect">
            <a:avLst/>
          </a:prstGeom>
          <a:solidFill>
            <a:schemeClr val="tx1">
              <a:lumMod val="95000"/>
              <a:lumOff val="5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6D07DB7A-A277-47F1-B420-6EB252894AE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438273" y="4651364"/>
            <a:ext cx="3427833" cy="1657956"/>
          </a:xfrm>
          <a:prstGeom prst="rect">
            <a:avLst/>
          </a:prstGeom>
        </p:spPr>
      </p:pic>
      <p:pic>
        <p:nvPicPr>
          <p:cNvPr id="10" name="Picture 9">
            <a:extLst>
              <a:ext uri="{FF2B5EF4-FFF2-40B4-BE49-F238E27FC236}">
                <a16:creationId xmlns:a16="http://schemas.microsoft.com/office/drawing/2014/main" id="{2C9ED19C-16BB-4E11-A2E2-5E3DE3CF1B1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670" y="4651364"/>
            <a:ext cx="5758220" cy="1657956"/>
          </a:xfrm>
          <a:prstGeom prst="rect">
            <a:avLst/>
          </a:prstGeom>
        </p:spPr>
      </p:pic>
      <p:pic>
        <p:nvPicPr>
          <p:cNvPr id="11" name="Picture 10">
            <a:extLst>
              <a:ext uri="{FF2B5EF4-FFF2-40B4-BE49-F238E27FC236}">
                <a16:creationId xmlns:a16="http://schemas.microsoft.com/office/drawing/2014/main" id="{52733E43-079B-4A8D-BF54-8FE7213F8183}"/>
              </a:ext>
            </a:extLst>
          </p:cNvPr>
          <p:cNvPicPr/>
          <p:nvPr userDrawn="1"/>
        </p:nvPicPr>
        <p:blipFill>
          <a:blip r:embed="rId4" cstate="print">
            <a:extLst>
              <a:ext uri="{28A0092B-C50C-407E-A947-70E740481C1C}">
                <a14:useLocalDpi xmlns:a14="http://schemas.microsoft.com/office/drawing/2010/main" val="0"/>
              </a:ext>
            </a:extLst>
          </a:blip>
          <a:stretch>
            <a:fillRect/>
          </a:stretch>
        </p:blipFill>
        <p:spPr>
          <a:xfrm>
            <a:off x="6732240" y="188640"/>
            <a:ext cx="2227451" cy="504056"/>
          </a:xfrm>
          <a:prstGeom prst="rect">
            <a:avLst/>
          </a:prstGeom>
        </p:spPr>
      </p:pic>
    </p:spTree>
    <p:extLst>
      <p:ext uri="{BB962C8B-B14F-4D97-AF65-F5344CB8AC3E}">
        <p14:creationId xmlns:p14="http://schemas.microsoft.com/office/powerpoint/2010/main" val="1849843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CE0F805B-ABC8-4A8B-B9D4-5845341EB6C9}"/>
              </a:ext>
            </a:extLst>
          </p:cNvPr>
          <p:cNvSpPr txBox="1"/>
          <p:nvPr userDrawn="1"/>
        </p:nvSpPr>
        <p:spPr>
          <a:xfrm>
            <a:off x="827584" y="260648"/>
            <a:ext cx="5472608" cy="338554"/>
          </a:xfrm>
          <a:prstGeom prst="rect">
            <a:avLst/>
          </a:prstGeom>
          <a:noFill/>
        </p:spPr>
        <p:txBody>
          <a:bodyPr wrap="square" rtlCol="0">
            <a:spAutoFit/>
          </a:bodyPr>
          <a:lstStyle/>
          <a:p>
            <a:r>
              <a:rPr lang="en-US" sz="1600" dirty="0">
                <a:solidFill>
                  <a:schemeClr val="tx1"/>
                </a:solidFill>
                <a:latin typeface="Century Gothic" panose="020B0502020202020204" pitchFamily="34" charset="0"/>
                <a:cs typeface="Arial" panose="020B0604020202020204" pitchFamily="34" charset="0"/>
              </a:rPr>
              <a:t>Federal Recreational Trails Program</a:t>
            </a:r>
          </a:p>
        </p:txBody>
      </p:sp>
      <p:sp>
        <p:nvSpPr>
          <p:cNvPr id="8" name="Rectangle 7">
            <a:extLst>
              <a:ext uri="{FF2B5EF4-FFF2-40B4-BE49-F238E27FC236}">
                <a16:creationId xmlns:a16="http://schemas.microsoft.com/office/drawing/2014/main" id="{245A3183-73DB-40B2-B6C8-E0DE1DE1D6DB}"/>
              </a:ext>
            </a:extLst>
          </p:cNvPr>
          <p:cNvSpPr/>
          <p:nvPr userDrawn="1"/>
        </p:nvSpPr>
        <p:spPr>
          <a:xfrm>
            <a:off x="0" y="357917"/>
            <a:ext cx="792088" cy="4571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536ABBA2-AA3C-4D81-BF82-C5B05E586B69}"/>
              </a:ext>
            </a:extLst>
          </p:cNvPr>
          <p:cNvSpPr/>
          <p:nvPr userDrawn="1"/>
        </p:nvSpPr>
        <p:spPr>
          <a:xfrm>
            <a:off x="0" y="429925"/>
            <a:ext cx="792088" cy="4571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E2792F5-6345-4BA3-96B5-3BBA9D667573}"/>
              </a:ext>
            </a:extLst>
          </p:cNvPr>
          <p:cNvSpPr/>
          <p:nvPr userDrawn="1"/>
        </p:nvSpPr>
        <p:spPr>
          <a:xfrm>
            <a:off x="0" y="501933"/>
            <a:ext cx="792088"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DC9BAE6B-4BEF-472C-8DFA-A9B7788CA52B}"/>
              </a:ext>
            </a:extLst>
          </p:cNvPr>
          <p:cNvSpPr txBox="1"/>
          <p:nvPr userDrawn="1"/>
        </p:nvSpPr>
        <p:spPr>
          <a:xfrm>
            <a:off x="8460432" y="6457890"/>
            <a:ext cx="792088" cy="369332"/>
          </a:xfrm>
          <a:prstGeom prst="rect">
            <a:avLst/>
          </a:prstGeom>
          <a:noFill/>
        </p:spPr>
        <p:txBody>
          <a:bodyPr wrap="square" rtlCol="0">
            <a:spAutoFit/>
          </a:bodyPr>
          <a:lstStyle/>
          <a:p>
            <a:pPr algn="ctr"/>
            <a:fld id="{5EF72394-20AE-4583-8A01-A144B1C77253}" type="slidenum">
              <a:rPr lang="en-US" sz="1800">
                <a:solidFill>
                  <a:schemeClr val="bg2"/>
                </a:solidFill>
                <a:latin typeface="PT Sans" panose="020B0503020203020204" pitchFamily="34" charset="0"/>
              </a:rPr>
              <a:pPr algn="ctr"/>
              <a:t>‹#›</a:t>
            </a:fld>
            <a:endParaRPr lang="en-US" sz="2000" dirty="0">
              <a:solidFill>
                <a:schemeClr val="bg2"/>
              </a:solidFill>
              <a:latin typeface="PT Sans" panose="020B0503020203020204" pitchFamily="34" charset="0"/>
            </a:endParaRPr>
          </a:p>
        </p:txBody>
      </p:sp>
      <p:sp>
        <p:nvSpPr>
          <p:cNvPr id="12" name="Title Placeholder 1">
            <a:extLst>
              <a:ext uri="{FF2B5EF4-FFF2-40B4-BE49-F238E27FC236}">
                <a16:creationId xmlns:a16="http://schemas.microsoft.com/office/drawing/2014/main" id="{54EF32B2-C520-493E-859D-A9D077D086E1}"/>
              </a:ext>
            </a:extLst>
          </p:cNvPr>
          <p:cNvSpPr>
            <a:spLocks noGrp="1"/>
          </p:cNvSpPr>
          <p:nvPr>
            <p:ph type="title"/>
          </p:nvPr>
        </p:nvSpPr>
        <p:spPr>
          <a:xfrm>
            <a:off x="467544" y="1124744"/>
            <a:ext cx="7886700" cy="360040"/>
          </a:xfrm>
          <a:prstGeom prst="rect">
            <a:avLst/>
          </a:prstGeom>
        </p:spPr>
        <p:txBody>
          <a:bodyPr vert="horz" lIns="91440" tIns="45720" rIns="91440" bIns="45720" rtlCol="0" anchor="ctr">
            <a:normAutofit/>
          </a:bodyPr>
          <a:lstStyle>
            <a:lvl1pPr>
              <a:defRPr sz="3400" b="1">
                <a:solidFill>
                  <a:schemeClr val="tx2"/>
                </a:solidFill>
                <a:latin typeface="PT Sans" panose="020B0503020203020204" pitchFamily="34" charset="0"/>
              </a:defRPr>
            </a:lvl1pPr>
          </a:lstStyle>
          <a:p>
            <a:r>
              <a:rPr lang="en-US" dirty="0"/>
              <a:t>Click to edit Master title style</a:t>
            </a:r>
          </a:p>
        </p:txBody>
      </p:sp>
      <p:sp>
        <p:nvSpPr>
          <p:cNvPr id="13" name="Text Placeholder 2">
            <a:extLst>
              <a:ext uri="{FF2B5EF4-FFF2-40B4-BE49-F238E27FC236}">
                <a16:creationId xmlns:a16="http://schemas.microsoft.com/office/drawing/2014/main" id="{BFB340FD-E5C8-40FB-8FFA-E3B74A3978E7}"/>
              </a:ext>
            </a:extLst>
          </p:cNvPr>
          <p:cNvSpPr>
            <a:spLocks noGrp="1"/>
          </p:cNvSpPr>
          <p:nvPr>
            <p:ph idx="1"/>
          </p:nvPr>
        </p:nvSpPr>
        <p:spPr>
          <a:xfrm>
            <a:off x="467544" y="1844824"/>
            <a:ext cx="7886700" cy="4228132"/>
          </a:xfrm>
          <a:prstGeom prst="rect">
            <a:avLst/>
          </a:prstGeom>
        </p:spPr>
        <p:txBody>
          <a:bodyPr vert="horz" lIns="91440" tIns="45720" rIns="91440" bIns="45720" rtlCol="0">
            <a:normAutofit/>
          </a:bodyPr>
          <a:lstStyle>
            <a:lvl1pPr>
              <a:spcAft>
                <a:spcPts val="1200"/>
              </a:spcAft>
              <a:defRPr sz="2600" b="1">
                <a:latin typeface="PT Sans" panose="020B0503020203020204" pitchFamily="34" charset="0"/>
              </a:defRPr>
            </a:lvl1pPr>
            <a:lvl2pPr>
              <a:spcAft>
                <a:spcPts val="1200"/>
              </a:spcAft>
              <a:defRPr sz="2400">
                <a:latin typeface="PT Sans" panose="020B0503020203020204" pitchFamily="34" charset="0"/>
              </a:defRPr>
            </a:lvl2pPr>
            <a:lvl3pPr>
              <a:spcAft>
                <a:spcPts val="1200"/>
              </a:spcAft>
              <a:defRPr sz="2000">
                <a:latin typeface="PT Sans" panose="020B0503020203020204" pitchFamily="34" charset="0"/>
              </a:defRPr>
            </a:lvl3pPr>
            <a:lvl4pPr>
              <a:spcAft>
                <a:spcPts val="1200"/>
              </a:spcAft>
              <a:defRPr sz="1800">
                <a:latin typeface="PT Sans" panose="020B0503020203020204" pitchFamily="34" charset="0"/>
              </a:defRPr>
            </a:lvl4pPr>
            <a:lvl5pPr>
              <a:spcAft>
                <a:spcPts val="1200"/>
              </a:spcAft>
              <a:defRPr sz="1800">
                <a:latin typeface="PT Sans" panose="020B0503020203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4" name="Picture 13">
            <a:extLst>
              <a:ext uri="{FF2B5EF4-FFF2-40B4-BE49-F238E27FC236}">
                <a16:creationId xmlns:a16="http://schemas.microsoft.com/office/drawing/2014/main" id="{C6898017-1435-466A-BEC6-9C891C4D78DA}"/>
              </a:ext>
            </a:extLst>
          </p:cNvPr>
          <p:cNvPicPr/>
          <p:nvPr userDrawn="1"/>
        </p:nvPicPr>
        <p:blipFill>
          <a:blip r:embed="rId2" cstate="print">
            <a:extLst>
              <a:ext uri="{28A0092B-C50C-407E-A947-70E740481C1C}">
                <a14:useLocalDpi xmlns:a14="http://schemas.microsoft.com/office/drawing/2010/main" val="0"/>
              </a:ext>
            </a:extLst>
          </a:blip>
          <a:stretch>
            <a:fillRect/>
          </a:stretch>
        </p:blipFill>
        <p:spPr>
          <a:xfrm>
            <a:off x="6732240" y="188640"/>
            <a:ext cx="2227451" cy="504056"/>
          </a:xfrm>
          <a:prstGeom prst="rect">
            <a:avLst/>
          </a:prstGeom>
        </p:spPr>
      </p:pic>
    </p:spTree>
    <p:extLst>
      <p:ext uri="{BB962C8B-B14F-4D97-AF65-F5344CB8AC3E}">
        <p14:creationId xmlns:p14="http://schemas.microsoft.com/office/powerpoint/2010/main" val="3996413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7253131-A3D1-4BD2-B372-CE94B7CC9DC2}"/>
              </a:ext>
            </a:extLst>
          </p:cNvPr>
          <p:cNvSpPr/>
          <p:nvPr userDrawn="1"/>
        </p:nvSpPr>
        <p:spPr>
          <a:xfrm>
            <a:off x="0" y="0"/>
            <a:ext cx="4716016" cy="6858000"/>
          </a:xfrm>
          <a:prstGeom prst="rect">
            <a:avLst/>
          </a:prstGeom>
          <a:solidFill>
            <a:srgbClr val="871721">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76B5A454-775A-44FF-BB63-CE36E8F0B2A7}"/>
              </a:ext>
            </a:extLst>
          </p:cNvPr>
          <p:cNvPicPr/>
          <p:nvPr userDrawn="1"/>
        </p:nvPicPr>
        <p:blipFill>
          <a:blip r:embed="rId2" cstate="print">
            <a:extLst>
              <a:ext uri="{28A0092B-C50C-407E-A947-70E740481C1C}">
                <a14:useLocalDpi xmlns:a14="http://schemas.microsoft.com/office/drawing/2010/main" val="0"/>
              </a:ext>
            </a:extLst>
          </a:blip>
          <a:stretch>
            <a:fillRect/>
          </a:stretch>
        </p:blipFill>
        <p:spPr>
          <a:xfrm>
            <a:off x="6732240" y="188640"/>
            <a:ext cx="2227451" cy="504056"/>
          </a:xfrm>
          <a:prstGeom prst="rect">
            <a:avLst/>
          </a:prstGeom>
        </p:spPr>
      </p:pic>
    </p:spTree>
    <p:extLst>
      <p:ext uri="{BB962C8B-B14F-4D97-AF65-F5344CB8AC3E}">
        <p14:creationId xmlns:p14="http://schemas.microsoft.com/office/powerpoint/2010/main" val="25427636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7253131-A3D1-4BD2-B372-CE94B7CC9DC2}"/>
              </a:ext>
            </a:extLst>
          </p:cNvPr>
          <p:cNvSpPr/>
          <p:nvPr userDrawn="1"/>
        </p:nvSpPr>
        <p:spPr>
          <a:xfrm>
            <a:off x="0" y="0"/>
            <a:ext cx="4716016" cy="6858000"/>
          </a:xfrm>
          <a:prstGeom prst="rect">
            <a:avLst/>
          </a:prstGeom>
          <a:solidFill>
            <a:schemeClr val="tx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B16D0FE5-F829-4133-B4CE-D9D0E1CA9FA1}"/>
              </a:ext>
            </a:extLst>
          </p:cNvPr>
          <p:cNvPicPr/>
          <p:nvPr userDrawn="1"/>
        </p:nvPicPr>
        <p:blipFill>
          <a:blip r:embed="rId2" cstate="print">
            <a:extLst>
              <a:ext uri="{28A0092B-C50C-407E-A947-70E740481C1C}">
                <a14:useLocalDpi xmlns:a14="http://schemas.microsoft.com/office/drawing/2010/main" val="0"/>
              </a:ext>
            </a:extLst>
          </a:blip>
          <a:stretch>
            <a:fillRect/>
          </a:stretch>
        </p:blipFill>
        <p:spPr>
          <a:xfrm>
            <a:off x="6732240" y="188640"/>
            <a:ext cx="2227451" cy="504056"/>
          </a:xfrm>
          <a:prstGeom prst="rect">
            <a:avLst/>
          </a:prstGeom>
        </p:spPr>
      </p:pic>
    </p:spTree>
    <p:extLst>
      <p:ext uri="{BB962C8B-B14F-4D97-AF65-F5344CB8AC3E}">
        <p14:creationId xmlns:p14="http://schemas.microsoft.com/office/powerpoint/2010/main" val="21700075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7253131-A3D1-4BD2-B372-CE94B7CC9DC2}"/>
              </a:ext>
            </a:extLst>
          </p:cNvPr>
          <p:cNvSpPr/>
          <p:nvPr userDrawn="1"/>
        </p:nvSpPr>
        <p:spPr>
          <a:xfrm>
            <a:off x="0" y="0"/>
            <a:ext cx="4716016" cy="6858000"/>
          </a:xfrm>
          <a:prstGeom prst="rect">
            <a:avLst/>
          </a:prstGeom>
          <a:solidFill>
            <a:schemeClr val="bg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066309F7-3252-4B5A-8FC9-75A9D4125FA8}"/>
              </a:ext>
            </a:extLst>
          </p:cNvPr>
          <p:cNvPicPr/>
          <p:nvPr userDrawn="1"/>
        </p:nvPicPr>
        <p:blipFill>
          <a:blip r:embed="rId2" cstate="print">
            <a:extLst>
              <a:ext uri="{28A0092B-C50C-407E-A947-70E740481C1C}">
                <a14:useLocalDpi xmlns:a14="http://schemas.microsoft.com/office/drawing/2010/main" val="0"/>
              </a:ext>
            </a:extLst>
          </a:blip>
          <a:stretch>
            <a:fillRect/>
          </a:stretch>
        </p:blipFill>
        <p:spPr>
          <a:xfrm>
            <a:off x="6732240" y="188640"/>
            <a:ext cx="2227451" cy="504056"/>
          </a:xfrm>
          <a:prstGeom prst="rect">
            <a:avLst/>
          </a:prstGeom>
        </p:spPr>
      </p:pic>
    </p:spTree>
    <p:extLst>
      <p:ext uri="{BB962C8B-B14F-4D97-AF65-F5344CB8AC3E}">
        <p14:creationId xmlns:p14="http://schemas.microsoft.com/office/powerpoint/2010/main" val="25976676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7253131-A3D1-4BD2-B372-CE94B7CC9DC2}"/>
              </a:ext>
            </a:extLst>
          </p:cNvPr>
          <p:cNvSpPr/>
          <p:nvPr userDrawn="1"/>
        </p:nvSpPr>
        <p:spPr>
          <a:xfrm>
            <a:off x="0" y="0"/>
            <a:ext cx="4716016" cy="6858000"/>
          </a:xfrm>
          <a:prstGeom prst="rect">
            <a:avLst/>
          </a:prstGeom>
          <a:solidFill>
            <a:schemeClr val="accent1">
              <a:lumMod val="7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4E0D9198-04B0-489A-BFBD-FB2EF21767F4}"/>
              </a:ext>
            </a:extLst>
          </p:cNvPr>
          <p:cNvPicPr/>
          <p:nvPr userDrawn="1"/>
        </p:nvPicPr>
        <p:blipFill>
          <a:blip r:embed="rId2" cstate="print">
            <a:extLst>
              <a:ext uri="{28A0092B-C50C-407E-A947-70E740481C1C}">
                <a14:useLocalDpi xmlns:a14="http://schemas.microsoft.com/office/drawing/2010/main" val="0"/>
              </a:ext>
            </a:extLst>
          </a:blip>
          <a:stretch>
            <a:fillRect/>
          </a:stretch>
        </p:blipFill>
        <p:spPr>
          <a:xfrm>
            <a:off x="6732240" y="188640"/>
            <a:ext cx="2227451" cy="504056"/>
          </a:xfrm>
          <a:prstGeom prst="rect">
            <a:avLst/>
          </a:prstGeom>
        </p:spPr>
      </p:pic>
    </p:spTree>
    <p:extLst>
      <p:ext uri="{BB962C8B-B14F-4D97-AF65-F5344CB8AC3E}">
        <p14:creationId xmlns:p14="http://schemas.microsoft.com/office/powerpoint/2010/main" val="23622210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7253131-A3D1-4BD2-B372-CE94B7CC9DC2}"/>
              </a:ext>
            </a:extLst>
          </p:cNvPr>
          <p:cNvSpPr/>
          <p:nvPr userDrawn="1"/>
        </p:nvSpPr>
        <p:spPr>
          <a:xfrm>
            <a:off x="0" y="0"/>
            <a:ext cx="4716016" cy="6858000"/>
          </a:xfrm>
          <a:prstGeom prst="rect">
            <a:avLst/>
          </a:prstGeom>
          <a:solidFill>
            <a:schemeClr val="accent2">
              <a:lumMod val="7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2D5931AD-0E44-4C19-A1B6-036E1D26A143}"/>
              </a:ext>
            </a:extLst>
          </p:cNvPr>
          <p:cNvPicPr/>
          <p:nvPr userDrawn="1"/>
        </p:nvPicPr>
        <p:blipFill>
          <a:blip r:embed="rId2" cstate="print">
            <a:extLst>
              <a:ext uri="{28A0092B-C50C-407E-A947-70E740481C1C}">
                <a14:useLocalDpi xmlns:a14="http://schemas.microsoft.com/office/drawing/2010/main" val="0"/>
              </a:ext>
            </a:extLst>
          </a:blip>
          <a:stretch>
            <a:fillRect/>
          </a:stretch>
        </p:blipFill>
        <p:spPr>
          <a:xfrm>
            <a:off x="6732240" y="188640"/>
            <a:ext cx="2227451" cy="504056"/>
          </a:xfrm>
          <a:prstGeom prst="rect">
            <a:avLst/>
          </a:prstGeom>
        </p:spPr>
      </p:pic>
    </p:spTree>
    <p:extLst>
      <p:ext uri="{BB962C8B-B14F-4D97-AF65-F5344CB8AC3E}">
        <p14:creationId xmlns:p14="http://schemas.microsoft.com/office/powerpoint/2010/main" val="34340783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7253131-A3D1-4BD2-B372-CE94B7CC9DC2}"/>
              </a:ext>
            </a:extLst>
          </p:cNvPr>
          <p:cNvSpPr/>
          <p:nvPr userDrawn="1"/>
        </p:nvSpPr>
        <p:spPr>
          <a:xfrm>
            <a:off x="0" y="0"/>
            <a:ext cx="4716016" cy="6858000"/>
          </a:xfrm>
          <a:prstGeom prst="rect">
            <a:avLst/>
          </a:prstGeom>
          <a:solidFill>
            <a:schemeClr val="accent5">
              <a:lumMod val="7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6CD87AA6-9CD0-4967-B285-9C3363B1BCEE}"/>
              </a:ext>
            </a:extLst>
          </p:cNvPr>
          <p:cNvPicPr/>
          <p:nvPr userDrawn="1"/>
        </p:nvPicPr>
        <p:blipFill>
          <a:blip r:embed="rId2" cstate="print">
            <a:extLst>
              <a:ext uri="{28A0092B-C50C-407E-A947-70E740481C1C}">
                <a14:useLocalDpi xmlns:a14="http://schemas.microsoft.com/office/drawing/2010/main" val="0"/>
              </a:ext>
            </a:extLst>
          </a:blip>
          <a:stretch>
            <a:fillRect/>
          </a:stretch>
        </p:blipFill>
        <p:spPr>
          <a:xfrm>
            <a:off x="6732240" y="188640"/>
            <a:ext cx="2227451" cy="504056"/>
          </a:xfrm>
          <a:prstGeom prst="rect">
            <a:avLst/>
          </a:prstGeom>
        </p:spPr>
      </p:pic>
    </p:spTree>
    <p:extLst>
      <p:ext uri="{BB962C8B-B14F-4D97-AF65-F5344CB8AC3E}">
        <p14:creationId xmlns:p14="http://schemas.microsoft.com/office/powerpoint/2010/main" val="23533590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6_Section Header">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26ECAD2-FEBD-4F1C-9D15-70C665EA9E11}"/>
              </a:ext>
            </a:extLst>
          </p:cNvPr>
          <p:cNvPicPr/>
          <p:nvPr userDrawn="1"/>
        </p:nvPicPr>
        <p:blipFill>
          <a:blip r:embed="rId2" cstate="print">
            <a:extLst>
              <a:ext uri="{28A0092B-C50C-407E-A947-70E740481C1C}">
                <a14:useLocalDpi xmlns:a14="http://schemas.microsoft.com/office/drawing/2010/main" val="0"/>
              </a:ext>
            </a:extLst>
          </a:blip>
          <a:stretch>
            <a:fillRect/>
          </a:stretch>
        </p:blipFill>
        <p:spPr>
          <a:xfrm>
            <a:off x="6732240" y="188640"/>
            <a:ext cx="2227451" cy="504056"/>
          </a:xfrm>
          <a:prstGeom prst="rect">
            <a:avLst/>
          </a:prstGeom>
        </p:spPr>
      </p:pic>
    </p:spTree>
    <p:extLst>
      <p:ext uri="{BB962C8B-B14F-4D97-AF65-F5344CB8AC3E}">
        <p14:creationId xmlns:p14="http://schemas.microsoft.com/office/powerpoint/2010/main" val="18119409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7218640"/>
      </p:ext>
    </p:extLst>
  </p:cSld>
  <p:clrMap bg1="lt1" tx1="dk1" bg2="lt2" tx2="dk2" accent1="accent1" accent2="accent2" accent3="accent3" accent4="accent4" accent5="accent5" accent6="accent6" hlink="hlink" folHlink="folHlink"/>
  <p:sldLayoutIdLst>
    <p:sldLayoutId id="2147483649" r:id="rId1"/>
    <p:sldLayoutId id="2147483657" r:id="rId2"/>
    <p:sldLayoutId id="2147483651" r:id="rId3"/>
    <p:sldLayoutId id="2147483654" r:id="rId4"/>
    <p:sldLayoutId id="2147483655" r:id="rId5"/>
    <p:sldLayoutId id="2147483652" r:id="rId6"/>
    <p:sldLayoutId id="2147483653" r:id="rId7"/>
    <p:sldLayoutId id="2147483656" r:id="rId8"/>
    <p:sldLayoutId id="2147483658" r:id="rId9"/>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slide" Target="slide4.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slide" Target="slide4.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slide" Target="slide5.xml"/></Relationships>
</file>

<file path=ppt/slides/_rels/slide12.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slide" Target="slide4.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slide" Target="slide5.xml"/></Relationships>
</file>

<file path=ppt/slides/_rels/slide14.xml.rels><?xml version="1.0" encoding="UTF-8" standalone="yes"?>
<Relationships xmlns="http://schemas.openxmlformats.org/package/2006/relationships"><Relationship Id="rId2" Type="http://schemas.openxmlformats.org/officeDocument/2006/relationships/slide" Target="slide5.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slide" Target="slide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slide" Target="slide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 Target="slide10.xml"/><Relationship Id="rId2" Type="http://schemas.openxmlformats.org/officeDocument/2006/relationships/slide" Target="slide9.xml"/><Relationship Id="rId1" Type="http://schemas.openxmlformats.org/officeDocument/2006/relationships/slideLayout" Target="../slideLayouts/slideLayout2.xml"/><Relationship Id="rId4" Type="http://schemas.openxmlformats.org/officeDocument/2006/relationships/slide" Target="slide14.xml"/></Relationships>
</file>

<file path=ppt/slides/_rels/slide6.xml.rels><?xml version="1.0" encoding="UTF-8" standalone="yes"?>
<Relationships xmlns="http://schemas.openxmlformats.org/package/2006/relationships"><Relationship Id="rId3" Type="http://schemas.openxmlformats.org/officeDocument/2006/relationships/slide" Target="slide12.xml"/><Relationship Id="rId2" Type="http://schemas.openxmlformats.org/officeDocument/2006/relationships/slide" Target="slide11.xml"/><Relationship Id="rId1" Type="http://schemas.openxmlformats.org/officeDocument/2006/relationships/slideLayout" Target="../slideLayouts/slideLayout2.xml"/><Relationship Id="rId5" Type="http://schemas.openxmlformats.org/officeDocument/2006/relationships/slide" Target="slide14.xml"/><Relationship Id="rId4" Type="http://schemas.openxmlformats.org/officeDocument/2006/relationships/slide" Target="slide13.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9.xml"/><Relationship Id="rId4" Type="http://schemas.openxmlformats.org/officeDocument/2006/relationships/hyperlink" Target="mailto:scott.flagg@iowadot.us" TargetMode="External"/></Relationships>
</file>

<file path=ppt/slides/_rels/slide9.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slide" Target="slide4.xml"/><Relationship Id="rId1" Type="http://schemas.openxmlformats.org/officeDocument/2006/relationships/slideLayout" Target="../slideLayouts/slideLayout2.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5" name="Rectangle 14"/>
          <p:cNvSpPr/>
          <p:nvPr/>
        </p:nvSpPr>
        <p:spPr>
          <a:xfrm>
            <a:off x="0" y="0"/>
            <a:ext cx="9144000" cy="953344"/>
          </a:xfrm>
          <a:prstGeom prst="rect">
            <a:avLst/>
          </a:prstGeom>
          <a:gradFill flip="none" rotWithShape="1">
            <a:gsLst>
              <a:gs pos="0">
                <a:schemeClr val="bg1">
                  <a:lumMod val="95000"/>
                  <a:shade val="67500"/>
                  <a:satMod val="115000"/>
                </a:schemeClr>
              </a:gs>
              <a:gs pos="52000">
                <a:schemeClr val="bg1"/>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CB023F2D-63D7-4790-8BDE-2DFA6C8EF409}"/>
              </a:ext>
            </a:extLst>
          </p:cNvPr>
          <p:cNvSpPr txBox="1"/>
          <p:nvPr/>
        </p:nvSpPr>
        <p:spPr>
          <a:xfrm>
            <a:off x="323528" y="5301208"/>
            <a:ext cx="8496944" cy="646331"/>
          </a:xfrm>
          <a:prstGeom prst="rect">
            <a:avLst/>
          </a:prstGeom>
          <a:noFill/>
        </p:spPr>
        <p:txBody>
          <a:bodyPr wrap="square" rtlCol="0">
            <a:spAutoFit/>
          </a:bodyPr>
          <a:lstStyle/>
          <a:p>
            <a:r>
              <a:rPr lang="en-US" sz="3600" b="1" dirty="0">
                <a:solidFill>
                  <a:schemeClr val="bg1"/>
                </a:solidFill>
                <a:latin typeface="PT Sans" panose="020B0503020203020204" pitchFamily="34" charset="0"/>
              </a:rPr>
              <a:t>Funding Recommendation</a:t>
            </a:r>
          </a:p>
        </p:txBody>
      </p:sp>
      <p:sp>
        <p:nvSpPr>
          <p:cNvPr id="7" name="TextBox 6">
            <a:extLst>
              <a:ext uri="{FF2B5EF4-FFF2-40B4-BE49-F238E27FC236}">
                <a16:creationId xmlns:a16="http://schemas.microsoft.com/office/drawing/2014/main" id="{9EEEC4D6-EA04-4B21-A205-B47603995269}"/>
              </a:ext>
            </a:extLst>
          </p:cNvPr>
          <p:cNvSpPr txBox="1"/>
          <p:nvPr/>
        </p:nvSpPr>
        <p:spPr>
          <a:xfrm>
            <a:off x="323528" y="4941168"/>
            <a:ext cx="8712968" cy="523220"/>
          </a:xfrm>
          <a:prstGeom prst="rect">
            <a:avLst/>
          </a:prstGeom>
          <a:noFill/>
        </p:spPr>
        <p:txBody>
          <a:bodyPr wrap="square" rtlCol="0">
            <a:spAutoFit/>
          </a:bodyPr>
          <a:lstStyle/>
          <a:p>
            <a:r>
              <a:rPr lang="en-US" sz="2800" dirty="0">
                <a:solidFill>
                  <a:schemeClr val="bg1"/>
                </a:solidFill>
                <a:latin typeface="PT Sans" panose="020B0503020203020204" pitchFamily="34" charset="0"/>
              </a:rPr>
              <a:t>Federal Recreational Trails Program</a:t>
            </a:r>
          </a:p>
        </p:txBody>
      </p:sp>
      <p:pic>
        <p:nvPicPr>
          <p:cNvPr id="8" name="Picture 7">
            <a:extLst>
              <a:ext uri="{FF2B5EF4-FFF2-40B4-BE49-F238E27FC236}">
                <a16:creationId xmlns:a16="http://schemas.microsoft.com/office/drawing/2014/main" id="{7CBDAA83-1755-421C-B40D-2CE83CFB5DB3}"/>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6732240" y="188640"/>
            <a:ext cx="2227451" cy="504056"/>
          </a:xfrm>
          <a:prstGeom prst="rect">
            <a:avLst/>
          </a:prstGeom>
        </p:spPr>
      </p:pic>
    </p:spTree>
    <p:extLst>
      <p:ext uri="{BB962C8B-B14F-4D97-AF65-F5344CB8AC3E}">
        <p14:creationId xmlns:p14="http://schemas.microsoft.com/office/powerpoint/2010/main" val="21351476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8774E2DA-7066-4594-97F8-472FD30B3495}"/>
              </a:ext>
            </a:extLst>
          </p:cNvPr>
          <p:cNvSpPr txBox="1">
            <a:spLocks/>
          </p:cNvSpPr>
          <p:nvPr/>
        </p:nvSpPr>
        <p:spPr>
          <a:xfrm>
            <a:off x="179513" y="764704"/>
            <a:ext cx="2808311" cy="5616624"/>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spcBef>
                <a:spcPts val="0"/>
              </a:spcBef>
              <a:buClr>
                <a:schemeClr val="tx1"/>
              </a:buClr>
              <a:buNone/>
              <a:defRPr/>
            </a:pPr>
            <a:r>
              <a:rPr lang="en-US" sz="1800" b="1" dirty="0">
                <a:latin typeface="PT Sans" panose="020B0503020203020204"/>
              </a:rPr>
              <a:t>Snowmobile Trail Maintenance</a:t>
            </a:r>
          </a:p>
          <a:p>
            <a:pPr marL="0" indent="0">
              <a:spcBef>
                <a:spcPts val="0"/>
              </a:spcBef>
              <a:buClr>
                <a:schemeClr val="tx1"/>
              </a:buClr>
              <a:buNone/>
              <a:defRPr/>
            </a:pPr>
            <a:r>
              <a:rPr lang="en-US" sz="1800" b="1" dirty="0">
                <a:latin typeface="PT Sans" panose="020B0503020203020204"/>
              </a:rPr>
              <a:t>(Iowa State Snowmobile Association)</a:t>
            </a:r>
          </a:p>
          <a:p>
            <a:pPr marL="0" indent="0">
              <a:spcBef>
                <a:spcPts val="0"/>
              </a:spcBef>
              <a:buClr>
                <a:schemeClr val="tx1"/>
              </a:buClr>
              <a:buNone/>
              <a:defRPr/>
            </a:pPr>
            <a:endParaRPr lang="en-US" sz="1600" b="1" dirty="0">
              <a:latin typeface="PT Sans" panose="020B0503020203020204"/>
              <a:cs typeface="Arial" pitchFamily="34" charset="0"/>
            </a:endParaRPr>
          </a:p>
          <a:p>
            <a:pPr marL="0" indent="0">
              <a:buNone/>
            </a:pPr>
            <a:r>
              <a:rPr lang="en-US" sz="1700" dirty="0">
                <a:latin typeface="PT Sans" panose="020B0503020203020204"/>
              </a:rPr>
              <a:t>Project will  create and maintain snowmobile trails in 63 counties across Iowa for the winter of 2023-2024.</a:t>
            </a:r>
          </a:p>
          <a:p>
            <a:pPr marL="0" indent="0">
              <a:buNone/>
            </a:pPr>
            <a:endParaRPr lang="en-US" sz="1600" dirty="0">
              <a:latin typeface="PT Sans" panose="020B0503020203020204"/>
              <a:cs typeface="Arial" pitchFamily="34" charset="0"/>
            </a:endParaRPr>
          </a:p>
          <a:p>
            <a:pPr marL="0" indent="0">
              <a:spcBef>
                <a:spcPts val="0"/>
              </a:spcBef>
              <a:buClr>
                <a:schemeClr val="tx1"/>
              </a:buClr>
              <a:buNone/>
              <a:defRPr/>
            </a:pPr>
            <a:r>
              <a:rPr lang="en-US" sz="1600" b="1" dirty="0">
                <a:latin typeface="PT Sans" panose="020B0503020203020204"/>
                <a:cs typeface="Arial" pitchFamily="34" charset="0"/>
              </a:rPr>
              <a:t>Total Cost:    $307,500</a:t>
            </a:r>
          </a:p>
          <a:p>
            <a:pPr marL="0" indent="0">
              <a:spcBef>
                <a:spcPts val="0"/>
              </a:spcBef>
              <a:buClr>
                <a:schemeClr val="tx1"/>
              </a:buClr>
              <a:buNone/>
              <a:defRPr/>
            </a:pPr>
            <a:r>
              <a:rPr lang="en-US" sz="1600" b="1" dirty="0">
                <a:latin typeface="PT Sans" panose="020B0503020203020204"/>
                <a:cs typeface="Arial" pitchFamily="34" charset="0"/>
              </a:rPr>
              <a:t>Requested:   $246,000 (80%)</a:t>
            </a:r>
          </a:p>
          <a:p>
            <a:pPr marL="0" indent="0">
              <a:spcBef>
                <a:spcPts val="0"/>
              </a:spcBef>
              <a:buClr>
                <a:schemeClr val="tx1"/>
              </a:buClr>
              <a:buNone/>
              <a:defRPr/>
            </a:pPr>
            <a:endParaRPr lang="en-US" sz="1600" dirty="0">
              <a:latin typeface="PT Sans" panose="020B0503020203020204"/>
              <a:cs typeface="Arial" pitchFamily="34" charset="0"/>
            </a:endParaRPr>
          </a:p>
        </p:txBody>
      </p:sp>
      <p:sp>
        <p:nvSpPr>
          <p:cNvPr id="7" name="TextBox 6">
            <a:hlinkClick r:id="rId2" action="ppaction://hlinksldjump"/>
            <a:extLst>
              <a:ext uri="{FF2B5EF4-FFF2-40B4-BE49-F238E27FC236}">
                <a16:creationId xmlns:a16="http://schemas.microsoft.com/office/drawing/2014/main" id="{B2291E62-D070-4391-BFDC-DB0C4841EB3F}"/>
              </a:ext>
            </a:extLst>
          </p:cNvPr>
          <p:cNvSpPr txBox="1"/>
          <p:nvPr/>
        </p:nvSpPr>
        <p:spPr>
          <a:xfrm>
            <a:off x="185320" y="6453336"/>
            <a:ext cx="3954632" cy="276999"/>
          </a:xfrm>
          <a:prstGeom prst="rect">
            <a:avLst/>
          </a:prstGeom>
          <a:noFill/>
        </p:spPr>
        <p:txBody>
          <a:bodyPr wrap="square" rtlCol="0">
            <a:spAutoFit/>
          </a:bodyPr>
          <a:lstStyle/>
          <a:p>
            <a:r>
              <a:rPr lang="en-US" sz="1200" b="1" dirty="0">
                <a:latin typeface="PT Sans" panose="020B0503020203020204"/>
                <a:hlinkClick r:id="rId3" action="ppaction://hlinksldjump"/>
              </a:rPr>
              <a:t>Return to List of Applications Recommended </a:t>
            </a:r>
            <a:endParaRPr lang="en-US" sz="1200" b="1" dirty="0">
              <a:latin typeface="PT Sans" panose="020B0503020203020204"/>
            </a:endParaRPr>
          </a:p>
        </p:txBody>
      </p:sp>
      <p:pic>
        <p:nvPicPr>
          <p:cNvPr id="4" name="Picture 3">
            <a:extLst>
              <a:ext uri="{FF2B5EF4-FFF2-40B4-BE49-F238E27FC236}">
                <a16:creationId xmlns:a16="http://schemas.microsoft.com/office/drawing/2014/main" id="{F49F8839-9773-4AC9-AF59-5B135C1A9C4A}"/>
              </a:ext>
            </a:extLst>
          </p:cNvPr>
          <p:cNvPicPr>
            <a:picLocks noChangeAspect="1"/>
          </p:cNvPicPr>
          <p:nvPr/>
        </p:nvPicPr>
        <p:blipFill>
          <a:blip r:embed="rId4"/>
          <a:stretch>
            <a:fillRect/>
          </a:stretch>
        </p:blipFill>
        <p:spPr>
          <a:xfrm>
            <a:off x="2915816" y="1542368"/>
            <a:ext cx="5909479" cy="4061295"/>
          </a:xfrm>
          <a:prstGeom prst="rect">
            <a:avLst/>
          </a:prstGeom>
        </p:spPr>
      </p:pic>
    </p:spTree>
    <p:extLst>
      <p:ext uri="{BB962C8B-B14F-4D97-AF65-F5344CB8AC3E}">
        <p14:creationId xmlns:p14="http://schemas.microsoft.com/office/powerpoint/2010/main" val="15771417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8774E2DA-7066-4594-97F8-472FD30B3495}"/>
              </a:ext>
            </a:extLst>
          </p:cNvPr>
          <p:cNvSpPr txBox="1">
            <a:spLocks/>
          </p:cNvSpPr>
          <p:nvPr/>
        </p:nvSpPr>
        <p:spPr>
          <a:xfrm>
            <a:off x="179513" y="764704"/>
            <a:ext cx="3816423" cy="5184576"/>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spcBef>
                <a:spcPts val="0"/>
              </a:spcBef>
              <a:buClr>
                <a:schemeClr val="tx1"/>
              </a:buClr>
              <a:buNone/>
              <a:defRPr/>
            </a:pPr>
            <a:r>
              <a:rPr lang="en-US" sz="1600" b="1" dirty="0">
                <a:latin typeface="PT Sans" panose="020B0503020203020204"/>
              </a:rPr>
              <a:t>Bicycle Summit (Iowa DOT)</a:t>
            </a:r>
            <a:endParaRPr lang="en-US" sz="1600" b="1" dirty="0">
              <a:latin typeface="PT Sans" panose="020B0503020203020204"/>
              <a:cs typeface="Arial" pitchFamily="34" charset="0"/>
            </a:endParaRPr>
          </a:p>
          <a:p>
            <a:pPr marL="0" indent="0">
              <a:spcBef>
                <a:spcPts val="0"/>
              </a:spcBef>
              <a:buClr>
                <a:schemeClr val="tx1"/>
              </a:buClr>
              <a:buNone/>
              <a:defRPr/>
            </a:pPr>
            <a:endParaRPr lang="en-US" sz="1600" b="1" dirty="0">
              <a:highlight>
                <a:srgbClr val="FFFF00"/>
              </a:highlight>
              <a:latin typeface="PT Sans" panose="020B0503020203020204"/>
              <a:cs typeface="Arial" pitchFamily="34" charset="0"/>
            </a:endParaRPr>
          </a:p>
          <a:p>
            <a:pPr marL="0" indent="0">
              <a:buNone/>
            </a:pPr>
            <a:r>
              <a:rPr lang="en-US" sz="1600" dirty="0">
                <a:latin typeface="PT Sans" panose="020B0503020203020204"/>
              </a:rPr>
              <a:t>This project provides funding to pay for costs related to the 2024 Iowa Bicycle Summit. The Iowa Bicycle Summit is an annual conference providing education on the latest bicycle facilities, technology, and programming. It brings national speakers to Iowa to share bicycle facility successes and best practices from around the United States.  Many of the lessons learned at the Summit have manifested into trail facilities and safety.</a:t>
            </a:r>
            <a:endParaRPr lang="en-US" sz="1600" dirty="0">
              <a:highlight>
                <a:srgbClr val="FFFF00"/>
              </a:highlight>
              <a:latin typeface="PT Sans" panose="020B0503020203020204"/>
            </a:endParaRPr>
          </a:p>
          <a:p>
            <a:pPr marL="0" indent="0">
              <a:buNone/>
            </a:pPr>
            <a:r>
              <a:rPr lang="en-US" sz="1600" dirty="0">
                <a:highlight>
                  <a:srgbClr val="FFFF00"/>
                </a:highlight>
                <a:latin typeface="PT Sans" panose="020B0503020203020204"/>
              </a:rPr>
              <a:t> </a:t>
            </a:r>
            <a:endParaRPr lang="en-US" sz="1600" dirty="0">
              <a:highlight>
                <a:srgbClr val="FFFF00"/>
              </a:highlight>
              <a:latin typeface="PT Sans" panose="020B0503020203020204"/>
              <a:cs typeface="Arial" pitchFamily="34" charset="0"/>
            </a:endParaRPr>
          </a:p>
          <a:p>
            <a:pPr marL="0" indent="0">
              <a:spcBef>
                <a:spcPts val="0"/>
              </a:spcBef>
              <a:buClr>
                <a:schemeClr val="tx1"/>
              </a:buClr>
              <a:buNone/>
              <a:defRPr/>
            </a:pPr>
            <a:r>
              <a:rPr lang="en-US" sz="1600" b="1" dirty="0">
                <a:latin typeface="PT Sans" panose="020B0503020203020204"/>
                <a:cs typeface="Arial" pitchFamily="34" charset="0"/>
              </a:rPr>
              <a:t>Total Cost:    $7,500</a:t>
            </a:r>
          </a:p>
          <a:p>
            <a:pPr marL="0" indent="0">
              <a:spcBef>
                <a:spcPts val="0"/>
              </a:spcBef>
              <a:buClr>
                <a:schemeClr val="tx1"/>
              </a:buClr>
              <a:buNone/>
              <a:defRPr/>
            </a:pPr>
            <a:r>
              <a:rPr lang="en-US" sz="1600" b="1" dirty="0">
                <a:latin typeface="PT Sans" panose="020B0503020203020204"/>
                <a:cs typeface="Arial" pitchFamily="34" charset="0"/>
              </a:rPr>
              <a:t>Requested:   $6,000 (80%)</a:t>
            </a:r>
          </a:p>
          <a:p>
            <a:pPr marL="0" indent="0">
              <a:spcBef>
                <a:spcPts val="0"/>
              </a:spcBef>
              <a:buClr>
                <a:schemeClr val="tx1"/>
              </a:buClr>
              <a:buNone/>
              <a:defRPr/>
            </a:pPr>
            <a:endParaRPr lang="en-US" sz="1600" dirty="0">
              <a:latin typeface="PT Sans" panose="020B0503020203020204"/>
              <a:cs typeface="Arial" pitchFamily="34" charset="0"/>
            </a:endParaRPr>
          </a:p>
        </p:txBody>
      </p:sp>
      <p:sp>
        <p:nvSpPr>
          <p:cNvPr id="7" name="TextBox 6">
            <a:hlinkClick r:id="rId2" action="ppaction://hlinksldjump"/>
            <a:extLst>
              <a:ext uri="{FF2B5EF4-FFF2-40B4-BE49-F238E27FC236}">
                <a16:creationId xmlns:a16="http://schemas.microsoft.com/office/drawing/2014/main" id="{B2291E62-D070-4391-BFDC-DB0C4841EB3F}"/>
              </a:ext>
            </a:extLst>
          </p:cNvPr>
          <p:cNvSpPr txBox="1"/>
          <p:nvPr/>
        </p:nvSpPr>
        <p:spPr>
          <a:xfrm>
            <a:off x="185320" y="6453336"/>
            <a:ext cx="3954632" cy="276999"/>
          </a:xfrm>
          <a:prstGeom prst="rect">
            <a:avLst/>
          </a:prstGeom>
          <a:noFill/>
        </p:spPr>
        <p:txBody>
          <a:bodyPr wrap="square" rtlCol="0">
            <a:spAutoFit/>
          </a:bodyPr>
          <a:lstStyle/>
          <a:p>
            <a:r>
              <a:rPr lang="en-US" sz="1200" b="1" dirty="0">
                <a:latin typeface="PT Sans" panose="020B0503020203020204"/>
                <a:hlinkClick r:id="rId3" action="ppaction://hlinksldjump"/>
              </a:rPr>
              <a:t>Return to List of Applications Recommended</a:t>
            </a:r>
            <a:r>
              <a:rPr lang="en-US" sz="1200" b="1" dirty="0">
                <a:latin typeface="PT Sans" panose="020B0503020203020204"/>
                <a:hlinkClick r:id="rId4" action="ppaction://hlinksldjump"/>
              </a:rPr>
              <a:t> </a:t>
            </a:r>
            <a:endParaRPr lang="en-US" sz="1200" b="1" dirty="0">
              <a:latin typeface="PT Sans" panose="020B0503020203020204"/>
            </a:endParaRPr>
          </a:p>
        </p:txBody>
      </p:sp>
      <p:pic>
        <p:nvPicPr>
          <p:cNvPr id="1026" name="Picture 2" descr="Iowa Bicycle Summit">
            <a:extLst>
              <a:ext uri="{FF2B5EF4-FFF2-40B4-BE49-F238E27FC236}">
                <a16:creationId xmlns:a16="http://schemas.microsoft.com/office/drawing/2014/main" id="{ECDF56F1-E775-4D34-9C7A-C66723AE53A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36096" y="1412776"/>
            <a:ext cx="2836367" cy="33595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89780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8774E2DA-7066-4594-97F8-472FD30B3495}"/>
              </a:ext>
            </a:extLst>
          </p:cNvPr>
          <p:cNvSpPr txBox="1">
            <a:spLocks/>
          </p:cNvSpPr>
          <p:nvPr/>
        </p:nvSpPr>
        <p:spPr>
          <a:xfrm>
            <a:off x="142874" y="764704"/>
            <a:ext cx="3421014" cy="5013176"/>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spcBef>
                <a:spcPts val="0"/>
              </a:spcBef>
              <a:buClr>
                <a:schemeClr val="tx1"/>
              </a:buClr>
              <a:buNone/>
              <a:defRPr/>
            </a:pPr>
            <a:r>
              <a:rPr lang="en-US" sz="1800" b="1" dirty="0">
                <a:latin typeface="PT Sans" panose="020B0503020203020204"/>
              </a:rPr>
              <a:t>Cedar River Water Trails Access Improvements</a:t>
            </a:r>
          </a:p>
          <a:p>
            <a:pPr marL="0" indent="0">
              <a:spcBef>
                <a:spcPts val="0"/>
              </a:spcBef>
              <a:buClr>
                <a:schemeClr val="tx1"/>
              </a:buClr>
              <a:buNone/>
              <a:defRPr/>
            </a:pPr>
            <a:r>
              <a:rPr lang="en-US" sz="1800" b="1" dirty="0">
                <a:latin typeface="PT Sans" panose="020B0503020203020204"/>
              </a:rPr>
              <a:t>(Mitchell County Conservation Board</a:t>
            </a:r>
            <a:r>
              <a:rPr lang="en-US" sz="1800" b="1" dirty="0">
                <a:solidFill>
                  <a:srgbClr val="53565A"/>
                </a:solidFill>
                <a:latin typeface="PT Sans" panose="020B0503020203020204"/>
              </a:rPr>
              <a:t>)</a:t>
            </a:r>
          </a:p>
          <a:p>
            <a:pPr marL="0" indent="0">
              <a:buNone/>
            </a:pPr>
            <a:endParaRPr lang="en-US" sz="1600" dirty="0">
              <a:solidFill>
                <a:srgbClr val="53565A"/>
              </a:solidFill>
              <a:latin typeface="PT Sans" panose="020B0503020203020204"/>
            </a:endParaRPr>
          </a:p>
          <a:p>
            <a:pPr marL="0" indent="0">
              <a:buNone/>
            </a:pPr>
            <a:r>
              <a:rPr lang="en-US" sz="1600" dirty="0">
                <a:solidFill>
                  <a:srgbClr val="53565A"/>
                </a:solidFill>
                <a:latin typeface="PT Sans" panose="020B0503020203020204"/>
              </a:rPr>
              <a:t>Project adds paved parking, boat ramps and other enhancements at three Cedar River access points.</a:t>
            </a:r>
          </a:p>
          <a:p>
            <a:pPr marL="0" indent="0">
              <a:buNone/>
            </a:pPr>
            <a:endParaRPr lang="en-US" sz="1600" dirty="0">
              <a:latin typeface="PT Sans" panose="020B0503020203020204"/>
              <a:cs typeface="Arial" pitchFamily="34" charset="0"/>
            </a:endParaRPr>
          </a:p>
          <a:p>
            <a:pPr marL="0" indent="0">
              <a:spcBef>
                <a:spcPts val="0"/>
              </a:spcBef>
              <a:buClr>
                <a:schemeClr val="tx1"/>
              </a:buClr>
              <a:buNone/>
              <a:defRPr/>
            </a:pPr>
            <a:r>
              <a:rPr lang="en-US" sz="1600" b="1" dirty="0">
                <a:latin typeface="PT Sans" panose="020B0503020203020204"/>
                <a:cs typeface="Arial" pitchFamily="34" charset="0"/>
              </a:rPr>
              <a:t>Total Cost:    $1,289,210	</a:t>
            </a:r>
          </a:p>
          <a:p>
            <a:pPr marL="0" indent="0">
              <a:spcBef>
                <a:spcPts val="0"/>
              </a:spcBef>
              <a:buClr>
                <a:schemeClr val="tx1"/>
              </a:buClr>
              <a:buNone/>
              <a:defRPr/>
            </a:pPr>
            <a:r>
              <a:rPr lang="en-US" sz="1600" b="1" dirty="0">
                <a:latin typeface="PT Sans" panose="020B0503020203020204"/>
                <a:cs typeface="Arial" pitchFamily="34" charset="0"/>
              </a:rPr>
              <a:t>Requested:   $665,050 (52%)</a:t>
            </a:r>
          </a:p>
          <a:p>
            <a:pPr marL="0" indent="0">
              <a:spcBef>
                <a:spcPts val="0"/>
              </a:spcBef>
              <a:buClr>
                <a:schemeClr val="tx1"/>
              </a:buClr>
              <a:buNone/>
              <a:defRPr/>
            </a:pPr>
            <a:endParaRPr lang="en-US" sz="1600" dirty="0">
              <a:latin typeface="PT Sans" panose="020B0503020203020204"/>
              <a:cs typeface="Arial" pitchFamily="34" charset="0"/>
            </a:endParaRPr>
          </a:p>
        </p:txBody>
      </p:sp>
      <p:sp>
        <p:nvSpPr>
          <p:cNvPr id="7" name="TextBox 6">
            <a:hlinkClick r:id="rId2" action="ppaction://hlinksldjump"/>
            <a:extLst>
              <a:ext uri="{FF2B5EF4-FFF2-40B4-BE49-F238E27FC236}">
                <a16:creationId xmlns:a16="http://schemas.microsoft.com/office/drawing/2014/main" id="{B2291E62-D070-4391-BFDC-DB0C4841EB3F}"/>
              </a:ext>
            </a:extLst>
          </p:cNvPr>
          <p:cNvSpPr txBox="1"/>
          <p:nvPr/>
        </p:nvSpPr>
        <p:spPr>
          <a:xfrm>
            <a:off x="185320" y="6453336"/>
            <a:ext cx="3954632" cy="276999"/>
          </a:xfrm>
          <a:prstGeom prst="rect">
            <a:avLst/>
          </a:prstGeom>
          <a:noFill/>
        </p:spPr>
        <p:txBody>
          <a:bodyPr wrap="square" rtlCol="0">
            <a:spAutoFit/>
          </a:bodyPr>
          <a:lstStyle/>
          <a:p>
            <a:r>
              <a:rPr lang="en-US" sz="1200" b="1" dirty="0">
                <a:latin typeface="PT Sans" panose="020B0503020203020204"/>
                <a:hlinkClick r:id="rId3" action="ppaction://hlinksldjump"/>
              </a:rPr>
              <a:t>Return to List of Applications Recommended </a:t>
            </a:r>
            <a:endParaRPr lang="en-US" sz="1200" b="1" dirty="0">
              <a:latin typeface="PT Sans" panose="020B0503020203020204"/>
            </a:endParaRPr>
          </a:p>
        </p:txBody>
      </p:sp>
      <p:pic>
        <p:nvPicPr>
          <p:cNvPr id="8" name="Picture 7">
            <a:extLst>
              <a:ext uri="{FF2B5EF4-FFF2-40B4-BE49-F238E27FC236}">
                <a16:creationId xmlns:a16="http://schemas.microsoft.com/office/drawing/2014/main" id="{6FB65595-C2DA-4CA2-8B40-7FE5F4DB1325}"/>
              </a:ext>
            </a:extLst>
          </p:cNvPr>
          <p:cNvPicPr>
            <a:picLocks noChangeAspect="1"/>
          </p:cNvPicPr>
          <p:nvPr/>
        </p:nvPicPr>
        <p:blipFill>
          <a:blip r:embed="rId4"/>
          <a:stretch>
            <a:fillRect/>
          </a:stretch>
        </p:blipFill>
        <p:spPr>
          <a:xfrm>
            <a:off x="5615611" y="4030442"/>
            <a:ext cx="2977783" cy="2118217"/>
          </a:xfrm>
          <a:prstGeom prst="rect">
            <a:avLst/>
          </a:prstGeom>
        </p:spPr>
      </p:pic>
      <p:pic>
        <p:nvPicPr>
          <p:cNvPr id="10" name="Picture 9">
            <a:extLst>
              <a:ext uri="{FF2B5EF4-FFF2-40B4-BE49-F238E27FC236}">
                <a16:creationId xmlns:a16="http://schemas.microsoft.com/office/drawing/2014/main" id="{B5BC2165-C1B8-43BC-B074-C8EBB612D794}"/>
              </a:ext>
            </a:extLst>
          </p:cNvPr>
          <p:cNvPicPr>
            <a:picLocks noChangeAspect="1"/>
          </p:cNvPicPr>
          <p:nvPr/>
        </p:nvPicPr>
        <p:blipFill>
          <a:blip r:embed="rId5"/>
          <a:stretch>
            <a:fillRect/>
          </a:stretch>
        </p:blipFill>
        <p:spPr>
          <a:xfrm>
            <a:off x="395536" y="4018400"/>
            <a:ext cx="4644008" cy="2130259"/>
          </a:xfrm>
          <a:prstGeom prst="rect">
            <a:avLst/>
          </a:prstGeom>
        </p:spPr>
      </p:pic>
      <p:pic>
        <p:nvPicPr>
          <p:cNvPr id="12" name="Picture 11">
            <a:extLst>
              <a:ext uri="{FF2B5EF4-FFF2-40B4-BE49-F238E27FC236}">
                <a16:creationId xmlns:a16="http://schemas.microsoft.com/office/drawing/2014/main" id="{548257F3-D0E8-4FF4-9E19-0F3D0CE46D02}"/>
              </a:ext>
            </a:extLst>
          </p:cNvPr>
          <p:cNvPicPr>
            <a:picLocks noChangeAspect="1"/>
          </p:cNvPicPr>
          <p:nvPr/>
        </p:nvPicPr>
        <p:blipFill>
          <a:blip r:embed="rId6"/>
          <a:stretch>
            <a:fillRect/>
          </a:stretch>
        </p:blipFill>
        <p:spPr>
          <a:xfrm>
            <a:off x="5796136" y="732602"/>
            <a:ext cx="2976734" cy="3140968"/>
          </a:xfrm>
          <a:prstGeom prst="rect">
            <a:avLst/>
          </a:prstGeom>
        </p:spPr>
      </p:pic>
    </p:spTree>
    <p:extLst>
      <p:ext uri="{BB962C8B-B14F-4D97-AF65-F5344CB8AC3E}">
        <p14:creationId xmlns:p14="http://schemas.microsoft.com/office/powerpoint/2010/main" val="27802891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8774E2DA-7066-4594-97F8-472FD30B3495}"/>
              </a:ext>
            </a:extLst>
          </p:cNvPr>
          <p:cNvSpPr txBox="1">
            <a:spLocks/>
          </p:cNvSpPr>
          <p:nvPr/>
        </p:nvSpPr>
        <p:spPr>
          <a:xfrm>
            <a:off x="179513" y="764704"/>
            <a:ext cx="2952327" cy="5184576"/>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spcBef>
                <a:spcPts val="0"/>
              </a:spcBef>
              <a:buClr>
                <a:schemeClr val="tx1"/>
              </a:buClr>
              <a:buNone/>
              <a:defRPr/>
            </a:pPr>
            <a:r>
              <a:rPr lang="en-US" sz="1600" b="1" dirty="0">
                <a:latin typeface="PT Sans" panose="020B0503020203020204"/>
              </a:rPr>
              <a:t>Central Place Levee Trail   Phase 2</a:t>
            </a:r>
          </a:p>
          <a:p>
            <a:pPr marL="0" indent="0">
              <a:spcBef>
                <a:spcPts val="0"/>
              </a:spcBef>
              <a:buClr>
                <a:schemeClr val="tx1"/>
              </a:buClr>
              <a:buNone/>
              <a:defRPr/>
            </a:pPr>
            <a:r>
              <a:rPr lang="en-US" sz="1600" b="1" dirty="0">
                <a:latin typeface="PT Sans" panose="020B0503020203020204"/>
              </a:rPr>
              <a:t>(Des Moines)</a:t>
            </a:r>
            <a:endParaRPr lang="en-US" sz="1600" b="1" dirty="0">
              <a:latin typeface="PT Sans" panose="020B0503020203020204"/>
              <a:cs typeface="Arial" pitchFamily="34" charset="0"/>
            </a:endParaRPr>
          </a:p>
          <a:p>
            <a:pPr marL="0" indent="0">
              <a:spcBef>
                <a:spcPts val="0"/>
              </a:spcBef>
              <a:buClr>
                <a:schemeClr val="tx1"/>
              </a:buClr>
              <a:buNone/>
              <a:defRPr/>
            </a:pPr>
            <a:endParaRPr lang="en-US" sz="1600" b="1" dirty="0">
              <a:highlight>
                <a:srgbClr val="FFFF00"/>
              </a:highlight>
              <a:latin typeface="PT Sans" panose="020B0503020203020204"/>
              <a:cs typeface="Arial" pitchFamily="34" charset="0"/>
            </a:endParaRPr>
          </a:p>
          <a:p>
            <a:pPr marL="0" indent="0">
              <a:buNone/>
            </a:pPr>
            <a:r>
              <a:rPr lang="en-US" sz="1600" dirty="0">
                <a:latin typeface="PT Sans" panose="020B0503020203020204"/>
              </a:rPr>
              <a:t>Project constructs 2.1-miles of multi-use trail along the west bank of the Des Moines River between the intersection of 2nd Avenue and Franklin Avenue and the intersection of the Inter-Urban and Trestle to Trestle trails. A 0.8 mile spur into local neighborhoods without trail access is also included. </a:t>
            </a:r>
          </a:p>
          <a:p>
            <a:pPr marL="0" indent="0">
              <a:buNone/>
            </a:pPr>
            <a:r>
              <a:rPr lang="en-US" sz="1600" dirty="0">
                <a:highlight>
                  <a:srgbClr val="FFFF00"/>
                </a:highlight>
                <a:latin typeface="PT Sans" panose="020B0503020203020204"/>
              </a:rPr>
              <a:t> </a:t>
            </a:r>
            <a:endParaRPr lang="en-US" sz="1600" dirty="0">
              <a:highlight>
                <a:srgbClr val="FFFF00"/>
              </a:highlight>
              <a:latin typeface="PT Sans" panose="020B0503020203020204"/>
              <a:cs typeface="Arial" pitchFamily="34" charset="0"/>
            </a:endParaRPr>
          </a:p>
          <a:p>
            <a:pPr marL="0" indent="0">
              <a:spcBef>
                <a:spcPts val="0"/>
              </a:spcBef>
              <a:buClr>
                <a:schemeClr val="tx1"/>
              </a:buClr>
              <a:buNone/>
              <a:defRPr/>
            </a:pPr>
            <a:r>
              <a:rPr lang="en-US" sz="1600" b="1" dirty="0">
                <a:latin typeface="PT Sans" panose="020B0503020203020204"/>
                <a:cs typeface="Arial" pitchFamily="34" charset="0"/>
              </a:rPr>
              <a:t>Total Cost:   $2,500,000</a:t>
            </a:r>
          </a:p>
          <a:p>
            <a:pPr marL="0" indent="0">
              <a:spcBef>
                <a:spcPts val="0"/>
              </a:spcBef>
              <a:buClr>
                <a:schemeClr val="tx1"/>
              </a:buClr>
              <a:buNone/>
              <a:defRPr/>
            </a:pPr>
            <a:r>
              <a:rPr lang="en-US" sz="1600" b="1" dirty="0">
                <a:latin typeface="PT Sans" panose="020B0503020203020204"/>
                <a:cs typeface="Arial" pitchFamily="34" charset="0"/>
              </a:rPr>
              <a:t>Requested:  $300,000 (12%)</a:t>
            </a:r>
          </a:p>
          <a:p>
            <a:pPr marL="0" indent="0">
              <a:spcBef>
                <a:spcPts val="0"/>
              </a:spcBef>
              <a:buClr>
                <a:schemeClr val="tx1"/>
              </a:buClr>
              <a:buNone/>
              <a:defRPr/>
            </a:pPr>
            <a:endParaRPr lang="en-US" sz="1600" dirty="0">
              <a:latin typeface="PT Sans" panose="020B0503020203020204"/>
              <a:cs typeface="Arial" pitchFamily="34" charset="0"/>
            </a:endParaRPr>
          </a:p>
        </p:txBody>
      </p:sp>
      <p:sp>
        <p:nvSpPr>
          <p:cNvPr id="7" name="TextBox 6">
            <a:hlinkClick r:id="rId2" action="ppaction://hlinksldjump"/>
            <a:extLst>
              <a:ext uri="{FF2B5EF4-FFF2-40B4-BE49-F238E27FC236}">
                <a16:creationId xmlns:a16="http://schemas.microsoft.com/office/drawing/2014/main" id="{B2291E62-D070-4391-BFDC-DB0C4841EB3F}"/>
              </a:ext>
            </a:extLst>
          </p:cNvPr>
          <p:cNvSpPr txBox="1"/>
          <p:nvPr/>
        </p:nvSpPr>
        <p:spPr>
          <a:xfrm>
            <a:off x="185320" y="6453336"/>
            <a:ext cx="3954632" cy="276999"/>
          </a:xfrm>
          <a:prstGeom prst="rect">
            <a:avLst/>
          </a:prstGeom>
          <a:noFill/>
        </p:spPr>
        <p:txBody>
          <a:bodyPr wrap="square" rtlCol="0">
            <a:spAutoFit/>
          </a:bodyPr>
          <a:lstStyle/>
          <a:p>
            <a:r>
              <a:rPr lang="en-US" sz="1200" b="1" dirty="0">
                <a:latin typeface="PT Sans" panose="020B0503020203020204"/>
                <a:hlinkClick r:id="rId3" action="ppaction://hlinksldjump"/>
              </a:rPr>
              <a:t>Return to List of Applications Recommended</a:t>
            </a:r>
            <a:r>
              <a:rPr lang="en-US" sz="1200" b="1" dirty="0">
                <a:latin typeface="PT Sans" panose="020B0503020203020204"/>
                <a:hlinkClick r:id="rId4" action="ppaction://hlinksldjump"/>
              </a:rPr>
              <a:t> </a:t>
            </a:r>
            <a:endParaRPr lang="en-US" sz="1200" b="1" dirty="0">
              <a:latin typeface="PT Sans" panose="020B0503020203020204"/>
            </a:endParaRPr>
          </a:p>
        </p:txBody>
      </p:sp>
      <p:pic>
        <p:nvPicPr>
          <p:cNvPr id="10" name="Picture 9">
            <a:extLst>
              <a:ext uri="{FF2B5EF4-FFF2-40B4-BE49-F238E27FC236}">
                <a16:creationId xmlns:a16="http://schemas.microsoft.com/office/drawing/2014/main" id="{F2C3C2D7-94B5-41DF-85F2-E0B69CE3C6D3}"/>
              </a:ext>
            </a:extLst>
          </p:cNvPr>
          <p:cNvPicPr>
            <a:picLocks noChangeAspect="1"/>
          </p:cNvPicPr>
          <p:nvPr/>
        </p:nvPicPr>
        <p:blipFill>
          <a:blip r:embed="rId5"/>
          <a:stretch>
            <a:fillRect/>
          </a:stretch>
        </p:blipFill>
        <p:spPr>
          <a:xfrm>
            <a:off x="3359084" y="1173869"/>
            <a:ext cx="5575728" cy="4510261"/>
          </a:xfrm>
          <a:prstGeom prst="rect">
            <a:avLst/>
          </a:prstGeom>
        </p:spPr>
      </p:pic>
    </p:spTree>
    <p:extLst>
      <p:ext uri="{BB962C8B-B14F-4D97-AF65-F5344CB8AC3E}">
        <p14:creationId xmlns:p14="http://schemas.microsoft.com/office/powerpoint/2010/main" val="4080733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529AD376-841A-42E0-A075-63651BC991D8}"/>
              </a:ext>
            </a:extLst>
          </p:cNvPr>
          <p:cNvSpPr>
            <a:spLocks noGrp="1"/>
          </p:cNvSpPr>
          <p:nvPr>
            <p:ph type="title"/>
          </p:nvPr>
        </p:nvSpPr>
        <p:spPr>
          <a:xfrm>
            <a:off x="467544" y="836712"/>
            <a:ext cx="7886700" cy="360040"/>
          </a:xfrm>
          <a:prstGeom prst="rect">
            <a:avLst/>
          </a:prstGeom>
        </p:spPr>
        <p:txBody>
          <a:bodyPr>
            <a:noAutofit/>
          </a:bodyPr>
          <a:lstStyle/>
          <a:p>
            <a:r>
              <a:rPr lang="en-US" b="1" dirty="0">
                <a:solidFill>
                  <a:schemeClr val="tx2"/>
                </a:solidFill>
              </a:rPr>
              <a:t>List of Applications </a:t>
            </a:r>
            <a:br>
              <a:rPr lang="en-US" b="1" dirty="0">
                <a:solidFill>
                  <a:schemeClr val="tx2"/>
                </a:solidFill>
              </a:rPr>
            </a:br>
            <a:r>
              <a:rPr lang="en-US" dirty="0"/>
              <a:t>Not </a:t>
            </a:r>
            <a:r>
              <a:rPr lang="en-US" b="1" dirty="0">
                <a:solidFill>
                  <a:schemeClr val="tx2"/>
                </a:solidFill>
              </a:rPr>
              <a:t>Recommended for Award</a:t>
            </a:r>
          </a:p>
        </p:txBody>
      </p:sp>
      <p:graphicFrame>
        <p:nvGraphicFramePr>
          <p:cNvPr id="2" name="Table 1">
            <a:extLst>
              <a:ext uri="{FF2B5EF4-FFF2-40B4-BE49-F238E27FC236}">
                <a16:creationId xmlns:a16="http://schemas.microsoft.com/office/drawing/2014/main" id="{D9E927E1-7EB0-4A23-BB04-69006FC59A1E}"/>
              </a:ext>
            </a:extLst>
          </p:cNvPr>
          <p:cNvGraphicFramePr>
            <a:graphicFrameLocks noGrp="1"/>
          </p:cNvGraphicFramePr>
          <p:nvPr>
            <p:extLst>
              <p:ext uri="{D42A27DB-BD31-4B8C-83A1-F6EECF244321}">
                <p14:modId xmlns:p14="http://schemas.microsoft.com/office/powerpoint/2010/main" val="2985800387"/>
              </p:ext>
            </p:extLst>
          </p:nvPr>
        </p:nvGraphicFramePr>
        <p:xfrm>
          <a:off x="177696" y="1524445"/>
          <a:ext cx="8788608" cy="4931203"/>
        </p:xfrm>
        <a:graphic>
          <a:graphicData uri="http://schemas.openxmlformats.org/drawingml/2006/table">
            <a:tbl>
              <a:tblPr firstRow="1" bandRow="1">
                <a:tableStyleId>{5C22544A-7EE6-4342-B048-85BDC9FD1C3A}</a:tableStyleId>
              </a:tblPr>
              <a:tblGrid>
                <a:gridCol w="2162056">
                  <a:extLst>
                    <a:ext uri="{9D8B030D-6E8A-4147-A177-3AD203B41FA5}">
                      <a16:colId xmlns:a16="http://schemas.microsoft.com/office/drawing/2014/main" val="3387879057"/>
                    </a:ext>
                  </a:extLst>
                </a:gridCol>
                <a:gridCol w="1728192">
                  <a:extLst>
                    <a:ext uri="{9D8B030D-6E8A-4147-A177-3AD203B41FA5}">
                      <a16:colId xmlns:a16="http://schemas.microsoft.com/office/drawing/2014/main" val="1861506818"/>
                    </a:ext>
                  </a:extLst>
                </a:gridCol>
                <a:gridCol w="792088">
                  <a:extLst>
                    <a:ext uri="{9D8B030D-6E8A-4147-A177-3AD203B41FA5}">
                      <a16:colId xmlns:a16="http://schemas.microsoft.com/office/drawing/2014/main" val="3420930524"/>
                    </a:ext>
                  </a:extLst>
                </a:gridCol>
                <a:gridCol w="1368152">
                  <a:extLst>
                    <a:ext uri="{9D8B030D-6E8A-4147-A177-3AD203B41FA5}">
                      <a16:colId xmlns:a16="http://schemas.microsoft.com/office/drawing/2014/main" val="467904483"/>
                    </a:ext>
                  </a:extLst>
                </a:gridCol>
                <a:gridCol w="1224136">
                  <a:extLst>
                    <a:ext uri="{9D8B030D-6E8A-4147-A177-3AD203B41FA5}">
                      <a16:colId xmlns:a16="http://schemas.microsoft.com/office/drawing/2014/main" val="3284072429"/>
                    </a:ext>
                  </a:extLst>
                </a:gridCol>
                <a:gridCol w="1513984">
                  <a:extLst>
                    <a:ext uri="{9D8B030D-6E8A-4147-A177-3AD203B41FA5}">
                      <a16:colId xmlns:a16="http://schemas.microsoft.com/office/drawing/2014/main" val="1639893002"/>
                    </a:ext>
                  </a:extLst>
                </a:gridCol>
              </a:tblGrid>
              <a:tr h="924943">
                <a:tc>
                  <a:txBody>
                    <a:bodyPr/>
                    <a:lstStyle/>
                    <a:p>
                      <a:pPr algn="ctr"/>
                      <a:r>
                        <a:rPr lang="en-US" sz="1300" b="1" dirty="0"/>
                        <a:t>PROJECT NAME</a:t>
                      </a:r>
                    </a:p>
                  </a:txBody>
                  <a:tcPr anchor="ctr">
                    <a:lnB w="12700" cap="flat" cmpd="sng" algn="ctr">
                      <a:noFill/>
                      <a:prstDash val="solid"/>
                      <a:round/>
                      <a:headEnd type="none" w="med" len="med"/>
                      <a:tailEnd type="none" w="med" len="med"/>
                    </a:lnB>
                    <a:solidFill>
                      <a:schemeClr val="tx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b="1" dirty="0"/>
                        <a:t>SPONSOR</a:t>
                      </a:r>
                    </a:p>
                  </a:txBody>
                  <a:tcPr anchor="ctr">
                    <a:lnB w="12700" cap="flat" cmpd="sng" algn="ctr">
                      <a:noFill/>
                      <a:prstDash val="solid"/>
                      <a:round/>
                      <a:headEnd type="none" w="med" len="med"/>
                      <a:tailEnd type="none" w="med" len="med"/>
                    </a:lnB>
                    <a:solidFill>
                      <a:schemeClr val="bg2">
                        <a:lumMod val="75000"/>
                      </a:schemeClr>
                    </a:solidFill>
                  </a:tcPr>
                </a:tc>
                <a:tc>
                  <a:txBody>
                    <a:bodyPr/>
                    <a:lstStyle/>
                    <a:p>
                      <a:pPr algn="ctr"/>
                      <a:r>
                        <a:rPr lang="en-US" sz="1300" b="1" dirty="0"/>
                        <a:t>SCORE</a:t>
                      </a:r>
                    </a:p>
                  </a:txBody>
                  <a:tcPr anchor="ctr">
                    <a:lnB w="12700" cap="flat" cmpd="sng" algn="ctr">
                      <a:noFill/>
                      <a:prstDash val="solid"/>
                      <a:round/>
                      <a:headEnd type="none" w="med" len="med"/>
                      <a:tailEnd type="none" w="med" len="med"/>
                    </a:lnB>
                    <a:solidFill>
                      <a:schemeClr val="accent3">
                        <a:lumMod val="75000"/>
                      </a:schemeClr>
                    </a:solidFill>
                  </a:tcPr>
                </a:tc>
                <a:tc>
                  <a:txBody>
                    <a:bodyPr/>
                    <a:lstStyle/>
                    <a:p>
                      <a:pPr algn="ctr"/>
                      <a:r>
                        <a:rPr lang="en-US" sz="1300" b="1" dirty="0"/>
                        <a:t>TOTAL PROJECT COST</a:t>
                      </a:r>
                    </a:p>
                  </a:txBody>
                  <a:tcPr anchor="ctr">
                    <a:lnB w="12700" cap="flat" cmpd="sng" algn="ctr">
                      <a:noFill/>
                      <a:prstDash val="solid"/>
                      <a:round/>
                      <a:headEnd type="none" w="med" len="med"/>
                      <a:tailEnd type="none" w="med" len="med"/>
                    </a:lnB>
                    <a:solidFill>
                      <a:schemeClr val="accent6">
                        <a:lumMod val="50000"/>
                      </a:schemeClr>
                    </a:solidFill>
                  </a:tcPr>
                </a:tc>
                <a:tc>
                  <a:txBody>
                    <a:bodyPr/>
                    <a:lstStyle/>
                    <a:p>
                      <a:pPr algn="ctr"/>
                      <a:r>
                        <a:rPr lang="en-US" sz="1300" b="1" dirty="0"/>
                        <a:t>REQUESTED AMOUNT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b="1" dirty="0"/>
                        <a:t>(% of Total Project Cost)</a:t>
                      </a:r>
                    </a:p>
                  </a:txBody>
                  <a:tcPr anchor="ctr">
                    <a:lnB w="12700" cap="flat" cmpd="sng" algn="ctr">
                      <a:noFill/>
                      <a:prstDash val="solid"/>
                      <a:round/>
                      <a:headEnd type="none" w="med" len="med"/>
                      <a:tailEnd type="none" w="med" len="med"/>
                    </a:lnB>
                    <a:solidFill>
                      <a:schemeClr val="accent2">
                        <a:lumMod val="75000"/>
                      </a:schemeClr>
                    </a:solidFill>
                  </a:tcPr>
                </a:tc>
                <a:tc>
                  <a:txBody>
                    <a:bodyPr/>
                    <a:lstStyle/>
                    <a:p>
                      <a:pPr algn="ctr"/>
                      <a:r>
                        <a:rPr lang="en-US" sz="1300" b="1" dirty="0"/>
                        <a:t>RECOMMENDED AMOUNT </a:t>
                      </a:r>
                    </a:p>
                    <a:p>
                      <a:pPr algn="ctr"/>
                      <a:r>
                        <a:rPr lang="en-US" sz="1300" b="1" dirty="0"/>
                        <a:t>(% of Total Project Cost)</a:t>
                      </a:r>
                    </a:p>
                  </a:txBody>
                  <a:tcPr>
                    <a:lnB w="12700" cap="flat" cmpd="sng" algn="ctr">
                      <a:noFill/>
                      <a:prstDash val="solid"/>
                      <a:round/>
                      <a:headEnd type="none" w="med" len="med"/>
                      <a:tailEnd type="none" w="med" len="med"/>
                    </a:lnB>
                    <a:solidFill>
                      <a:schemeClr val="accent1">
                        <a:lumMod val="75000"/>
                      </a:schemeClr>
                    </a:solidFill>
                  </a:tcPr>
                </a:tc>
                <a:extLst>
                  <a:ext uri="{0D108BD9-81ED-4DB2-BD59-A6C34878D82A}">
                    <a16:rowId xmlns:a16="http://schemas.microsoft.com/office/drawing/2014/main" val="2858427104"/>
                  </a:ext>
                </a:extLst>
              </a:tr>
              <a:tr h="765470">
                <a:tc>
                  <a:txBody>
                    <a:bodyPr/>
                    <a:lstStyle/>
                    <a:p>
                      <a:pPr algn="ctr"/>
                      <a:r>
                        <a:rPr lang="en-US" sz="1400" b="1" dirty="0"/>
                        <a:t>Trailhead at Clear Creek Point</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solidFill>
                            <a:srgbClr val="53565A"/>
                          </a:solidFill>
                        </a:rPr>
                        <a:t>Coralville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69.71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$155,400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$124,320 (80%)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t>$</a:t>
                      </a:r>
                      <a:r>
                        <a:rPr lang="en-US" sz="1400" b="1" dirty="0">
                          <a:solidFill>
                            <a:srgbClr val="53565A"/>
                          </a:solidFill>
                        </a:rPr>
                        <a:t>0</a:t>
                      </a:r>
                      <a:endParaRPr lang="en-US" sz="1400" b="1" dirty="0"/>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27041213"/>
                  </a:ext>
                </a:extLst>
              </a:tr>
              <a:tr h="765470">
                <a:tc>
                  <a:txBody>
                    <a:bodyPr/>
                    <a:lstStyle/>
                    <a:p>
                      <a:pPr algn="ctr"/>
                      <a:r>
                        <a:rPr lang="en-US" sz="1400" b="1" dirty="0"/>
                        <a:t>Cedar Valley Nature Trail: Iowa 150 to Benton/Buchanan County Line </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Linn County Conservation Board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69.57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solidFill>
                            <a:srgbClr val="53565A"/>
                          </a:solidFill>
                        </a:rPr>
                        <a:t>$2,474,080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solidFill>
                            <a:srgbClr val="53565A"/>
                          </a:solidFill>
                        </a:rPr>
                        <a:t>$750,000</a:t>
                      </a:r>
                    </a:p>
                    <a:p>
                      <a:pPr algn="ctr"/>
                      <a:r>
                        <a:rPr lang="en-US" sz="1400" b="1" dirty="0">
                          <a:solidFill>
                            <a:srgbClr val="53565A"/>
                          </a:solidFill>
                        </a:rPr>
                        <a:t>(30%)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$0</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6800120"/>
                  </a:ext>
                </a:extLst>
              </a:tr>
              <a:tr h="542208">
                <a:tc>
                  <a:txBody>
                    <a:bodyPr/>
                    <a:lstStyle/>
                    <a:p>
                      <a:pPr algn="ctr"/>
                      <a:r>
                        <a:rPr lang="en-US" sz="1400" b="1" dirty="0"/>
                        <a:t>Clay County Connection Phase II </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Dickinson County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68.29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$972,850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$340,500</a:t>
                      </a:r>
                    </a:p>
                    <a:p>
                      <a:pPr algn="ctr"/>
                      <a:r>
                        <a:rPr lang="en-US" sz="1400" b="1" dirty="0"/>
                        <a:t>(35%)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$0</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91693719"/>
                  </a:ext>
                </a:extLst>
              </a:tr>
              <a:tr h="876851">
                <a:tc>
                  <a:txBody>
                    <a:bodyPr/>
                    <a:lstStyle/>
                    <a:p>
                      <a:pPr algn="ctr"/>
                      <a:r>
                        <a:rPr lang="en-US" sz="1400" b="1" dirty="0"/>
                        <a:t>First Bridge </a:t>
                      </a:r>
                      <a:r>
                        <a:rPr lang="en-US" sz="1400" b="1" i="0" u="none" strike="noStrike" dirty="0">
                          <a:solidFill>
                            <a:schemeClr val="tx1"/>
                          </a:solidFill>
                          <a:effectLst/>
                          <a:latin typeface="+mn-lt"/>
                        </a:rPr>
                        <a:t>Pedestrian/Bicycle Bridge</a:t>
                      </a:r>
                      <a:endParaRPr lang="en-US" sz="1400" b="1" dirty="0"/>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River Action Inc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67.71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400" b="1" dirty="0"/>
                    </a:p>
                    <a:p>
                      <a:pPr algn="ctr"/>
                      <a:r>
                        <a:rPr lang="en-US" sz="1400" b="1" dirty="0"/>
                        <a:t>$2,906,748</a:t>
                      </a:r>
                    </a:p>
                    <a:p>
                      <a:pPr algn="ctr"/>
                      <a:endParaRPr lang="en-US" sz="14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$700,000</a:t>
                      </a:r>
                    </a:p>
                    <a:p>
                      <a:pPr algn="ctr"/>
                      <a:r>
                        <a:rPr lang="en-US" sz="1400" b="1" dirty="0"/>
                        <a:t>(24%)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$0</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0880548"/>
                  </a:ext>
                </a:extLst>
              </a:tr>
              <a:tr h="876851">
                <a:tc>
                  <a:txBody>
                    <a:bodyPr/>
                    <a:lstStyle/>
                    <a:p>
                      <a:pPr algn="ctr"/>
                      <a:r>
                        <a:rPr lang="en-US" sz="1400" b="1" dirty="0"/>
                        <a:t>Copper Creek Mountain Bike Park</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Polk County Conservation Board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61.29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$1,600,000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$400,000</a:t>
                      </a:r>
                    </a:p>
                    <a:p>
                      <a:pPr algn="ctr"/>
                      <a:r>
                        <a:rPr lang="en-US" sz="1400" b="1" dirty="0"/>
                        <a:t>(25%)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$0</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1468004"/>
                  </a:ext>
                </a:extLst>
              </a:tr>
            </a:tbl>
          </a:graphicData>
        </a:graphic>
      </p:graphicFrame>
      <p:sp>
        <p:nvSpPr>
          <p:cNvPr id="3" name="TextBox 2">
            <a:hlinkClick r:id="rId2" action="ppaction://hlinksldjump"/>
            <a:extLst>
              <a:ext uri="{FF2B5EF4-FFF2-40B4-BE49-F238E27FC236}">
                <a16:creationId xmlns:a16="http://schemas.microsoft.com/office/drawing/2014/main" id="{819131DD-FD17-4F64-9439-4DE349A696EC}"/>
              </a:ext>
            </a:extLst>
          </p:cNvPr>
          <p:cNvSpPr txBox="1"/>
          <p:nvPr/>
        </p:nvSpPr>
        <p:spPr>
          <a:xfrm>
            <a:off x="107504" y="6453336"/>
            <a:ext cx="5544616" cy="276999"/>
          </a:xfrm>
          <a:prstGeom prst="rect">
            <a:avLst/>
          </a:prstGeom>
          <a:noFill/>
        </p:spPr>
        <p:txBody>
          <a:bodyPr wrap="square" rtlCol="0">
            <a:spAutoFit/>
          </a:bodyPr>
          <a:lstStyle/>
          <a:p>
            <a:r>
              <a:rPr lang="en-US" sz="1200" b="1" dirty="0">
                <a:hlinkClick r:id="rId2" action="ppaction://hlinksldjump"/>
              </a:rPr>
              <a:t>Return to List of Applications Recommended</a:t>
            </a:r>
            <a:endParaRPr lang="en-US" sz="1200" b="1" dirty="0"/>
          </a:p>
        </p:txBody>
      </p:sp>
    </p:spTree>
    <p:extLst>
      <p:ext uri="{BB962C8B-B14F-4D97-AF65-F5344CB8AC3E}">
        <p14:creationId xmlns:p14="http://schemas.microsoft.com/office/powerpoint/2010/main" val="3328824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529AD376-841A-42E0-A075-63651BC991D8}"/>
              </a:ext>
            </a:extLst>
          </p:cNvPr>
          <p:cNvSpPr>
            <a:spLocks noGrp="1"/>
          </p:cNvSpPr>
          <p:nvPr>
            <p:ph type="title"/>
          </p:nvPr>
        </p:nvSpPr>
        <p:spPr>
          <a:prstGeom prst="rect">
            <a:avLst/>
          </a:prstGeom>
        </p:spPr>
        <p:txBody>
          <a:bodyPr>
            <a:noAutofit/>
          </a:bodyPr>
          <a:lstStyle/>
          <a:p>
            <a:r>
              <a:rPr lang="en-US" b="1" dirty="0">
                <a:solidFill>
                  <a:schemeClr val="tx2"/>
                </a:solidFill>
              </a:rPr>
              <a:t>List of Applications </a:t>
            </a:r>
            <a:br>
              <a:rPr lang="en-US" b="1" dirty="0">
                <a:solidFill>
                  <a:schemeClr val="tx2"/>
                </a:solidFill>
              </a:rPr>
            </a:br>
            <a:r>
              <a:rPr lang="en-US" dirty="0"/>
              <a:t>Not </a:t>
            </a:r>
            <a:r>
              <a:rPr lang="en-US" b="1" dirty="0">
                <a:solidFill>
                  <a:schemeClr val="tx2"/>
                </a:solidFill>
              </a:rPr>
              <a:t>Recommended for Award</a:t>
            </a:r>
          </a:p>
        </p:txBody>
      </p:sp>
      <p:graphicFrame>
        <p:nvGraphicFramePr>
          <p:cNvPr id="2" name="Table 1">
            <a:extLst>
              <a:ext uri="{FF2B5EF4-FFF2-40B4-BE49-F238E27FC236}">
                <a16:creationId xmlns:a16="http://schemas.microsoft.com/office/drawing/2014/main" id="{D9E927E1-7EB0-4A23-BB04-69006FC59A1E}"/>
              </a:ext>
            </a:extLst>
          </p:cNvPr>
          <p:cNvGraphicFramePr>
            <a:graphicFrameLocks noGrp="1"/>
          </p:cNvGraphicFramePr>
          <p:nvPr>
            <p:extLst>
              <p:ext uri="{D42A27DB-BD31-4B8C-83A1-F6EECF244321}">
                <p14:modId xmlns:p14="http://schemas.microsoft.com/office/powerpoint/2010/main" val="3345895366"/>
              </p:ext>
            </p:extLst>
          </p:nvPr>
        </p:nvGraphicFramePr>
        <p:xfrm>
          <a:off x="175879" y="1772816"/>
          <a:ext cx="8788608" cy="3841012"/>
        </p:xfrm>
        <a:graphic>
          <a:graphicData uri="http://schemas.openxmlformats.org/drawingml/2006/table">
            <a:tbl>
              <a:tblPr firstRow="1" bandRow="1">
                <a:tableStyleId>{5C22544A-7EE6-4342-B048-85BDC9FD1C3A}</a:tableStyleId>
              </a:tblPr>
              <a:tblGrid>
                <a:gridCol w="2162056">
                  <a:extLst>
                    <a:ext uri="{9D8B030D-6E8A-4147-A177-3AD203B41FA5}">
                      <a16:colId xmlns:a16="http://schemas.microsoft.com/office/drawing/2014/main" val="3387879057"/>
                    </a:ext>
                  </a:extLst>
                </a:gridCol>
                <a:gridCol w="1800200">
                  <a:extLst>
                    <a:ext uri="{9D8B030D-6E8A-4147-A177-3AD203B41FA5}">
                      <a16:colId xmlns:a16="http://schemas.microsoft.com/office/drawing/2014/main" val="1861506818"/>
                    </a:ext>
                  </a:extLst>
                </a:gridCol>
                <a:gridCol w="720080">
                  <a:extLst>
                    <a:ext uri="{9D8B030D-6E8A-4147-A177-3AD203B41FA5}">
                      <a16:colId xmlns:a16="http://schemas.microsoft.com/office/drawing/2014/main" val="3420930524"/>
                    </a:ext>
                  </a:extLst>
                </a:gridCol>
                <a:gridCol w="1368152">
                  <a:extLst>
                    <a:ext uri="{9D8B030D-6E8A-4147-A177-3AD203B41FA5}">
                      <a16:colId xmlns:a16="http://schemas.microsoft.com/office/drawing/2014/main" val="467904483"/>
                    </a:ext>
                  </a:extLst>
                </a:gridCol>
                <a:gridCol w="1224136">
                  <a:extLst>
                    <a:ext uri="{9D8B030D-6E8A-4147-A177-3AD203B41FA5}">
                      <a16:colId xmlns:a16="http://schemas.microsoft.com/office/drawing/2014/main" val="3284072429"/>
                    </a:ext>
                  </a:extLst>
                </a:gridCol>
                <a:gridCol w="1513984">
                  <a:extLst>
                    <a:ext uri="{9D8B030D-6E8A-4147-A177-3AD203B41FA5}">
                      <a16:colId xmlns:a16="http://schemas.microsoft.com/office/drawing/2014/main" val="1639893002"/>
                    </a:ext>
                  </a:extLst>
                </a:gridCol>
              </a:tblGrid>
              <a:tr h="954106">
                <a:tc>
                  <a:txBody>
                    <a:bodyPr/>
                    <a:lstStyle/>
                    <a:p>
                      <a:pPr algn="ctr"/>
                      <a:r>
                        <a:rPr lang="en-US" sz="1300" b="1" dirty="0"/>
                        <a:t>PROJECT NAME</a:t>
                      </a:r>
                    </a:p>
                  </a:txBody>
                  <a:tcPr anchor="ctr">
                    <a:lnB w="12700" cap="flat" cmpd="sng" algn="ctr">
                      <a:noFill/>
                      <a:prstDash val="solid"/>
                      <a:round/>
                      <a:headEnd type="none" w="med" len="med"/>
                      <a:tailEnd type="none" w="med" len="med"/>
                    </a:lnB>
                    <a:solidFill>
                      <a:schemeClr val="tx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b="1" dirty="0"/>
                        <a:t>SPONSOR</a:t>
                      </a:r>
                    </a:p>
                  </a:txBody>
                  <a:tcPr anchor="ctr">
                    <a:lnB w="12700" cap="flat" cmpd="sng" algn="ctr">
                      <a:noFill/>
                      <a:prstDash val="solid"/>
                      <a:round/>
                      <a:headEnd type="none" w="med" len="med"/>
                      <a:tailEnd type="none" w="med" len="med"/>
                    </a:lnB>
                    <a:solidFill>
                      <a:schemeClr val="bg2">
                        <a:lumMod val="75000"/>
                      </a:schemeClr>
                    </a:solidFill>
                  </a:tcPr>
                </a:tc>
                <a:tc>
                  <a:txBody>
                    <a:bodyPr/>
                    <a:lstStyle/>
                    <a:p>
                      <a:pPr algn="ctr"/>
                      <a:r>
                        <a:rPr lang="en-US" sz="1300" b="1" dirty="0"/>
                        <a:t>SCORE</a:t>
                      </a:r>
                    </a:p>
                  </a:txBody>
                  <a:tcPr anchor="ctr">
                    <a:lnB w="12700" cap="flat" cmpd="sng" algn="ctr">
                      <a:noFill/>
                      <a:prstDash val="solid"/>
                      <a:round/>
                      <a:headEnd type="none" w="med" len="med"/>
                      <a:tailEnd type="none" w="med" len="med"/>
                    </a:lnB>
                    <a:solidFill>
                      <a:schemeClr val="accent3">
                        <a:lumMod val="75000"/>
                      </a:schemeClr>
                    </a:solidFill>
                  </a:tcPr>
                </a:tc>
                <a:tc>
                  <a:txBody>
                    <a:bodyPr/>
                    <a:lstStyle/>
                    <a:p>
                      <a:pPr algn="ctr"/>
                      <a:r>
                        <a:rPr lang="en-US" sz="1300" b="1" dirty="0"/>
                        <a:t>TOTAL PROJECT COST</a:t>
                      </a:r>
                    </a:p>
                  </a:txBody>
                  <a:tcPr anchor="ctr">
                    <a:lnB w="12700" cap="flat" cmpd="sng" algn="ctr">
                      <a:noFill/>
                      <a:prstDash val="solid"/>
                      <a:round/>
                      <a:headEnd type="none" w="med" len="med"/>
                      <a:tailEnd type="none" w="med" len="med"/>
                    </a:lnB>
                    <a:solidFill>
                      <a:schemeClr val="accent6">
                        <a:lumMod val="50000"/>
                      </a:schemeClr>
                    </a:solidFill>
                  </a:tcPr>
                </a:tc>
                <a:tc>
                  <a:txBody>
                    <a:bodyPr/>
                    <a:lstStyle/>
                    <a:p>
                      <a:pPr algn="ctr"/>
                      <a:r>
                        <a:rPr lang="en-US" sz="1300" b="1" dirty="0"/>
                        <a:t>REQUESTED AMOUNT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b="1" dirty="0"/>
                        <a:t>(% of Total Project Cost)</a:t>
                      </a:r>
                    </a:p>
                  </a:txBody>
                  <a:tcPr anchor="ctr">
                    <a:lnB w="12700" cap="flat" cmpd="sng" algn="ctr">
                      <a:noFill/>
                      <a:prstDash val="solid"/>
                      <a:round/>
                      <a:headEnd type="none" w="med" len="med"/>
                      <a:tailEnd type="none" w="med" len="med"/>
                    </a:lnB>
                    <a:solidFill>
                      <a:schemeClr val="accent2">
                        <a:lumMod val="75000"/>
                      </a:schemeClr>
                    </a:solidFill>
                  </a:tcPr>
                </a:tc>
                <a:tc>
                  <a:txBody>
                    <a:bodyPr/>
                    <a:lstStyle/>
                    <a:p>
                      <a:pPr algn="ctr"/>
                      <a:r>
                        <a:rPr lang="en-US" sz="1300" b="1" dirty="0"/>
                        <a:t>RECOMMENDED AMOUNT </a:t>
                      </a:r>
                    </a:p>
                    <a:p>
                      <a:pPr algn="ctr"/>
                      <a:r>
                        <a:rPr lang="en-US" sz="1300" b="1" dirty="0"/>
                        <a:t>(% of Total Project Cost)</a:t>
                      </a:r>
                    </a:p>
                  </a:txBody>
                  <a:tcPr>
                    <a:lnB w="12700" cap="flat" cmpd="sng" algn="ctr">
                      <a:noFill/>
                      <a:prstDash val="solid"/>
                      <a:round/>
                      <a:headEnd type="none" w="med" len="med"/>
                      <a:tailEnd type="none" w="med" len="med"/>
                    </a:lnB>
                    <a:solidFill>
                      <a:schemeClr val="accent1">
                        <a:lumMod val="75000"/>
                      </a:schemeClr>
                    </a:solidFill>
                  </a:tcPr>
                </a:tc>
                <a:extLst>
                  <a:ext uri="{0D108BD9-81ED-4DB2-BD59-A6C34878D82A}">
                    <a16:rowId xmlns:a16="http://schemas.microsoft.com/office/drawing/2014/main" val="2858427104"/>
                  </a:ext>
                </a:extLst>
              </a:tr>
              <a:tr h="365760">
                <a:tc>
                  <a:txBody>
                    <a:bodyPr/>
                    <a:lstStyle/>
                    <a:p>
                      <a:pPr algn="ctr" fontAlgn="t"/>
                      <a:r>
                        <a:rPr lang="en-US" sz="1400" b="1" i="0" u="none" strike="noStrike" dirty="0" err="1">
                          <a:solidFill>
                            <a:schemeClr val="tx1"/>
                          </a:solidFill>
                          <a:effectLst/>
                          <a:latin typeface="+mn-lt"/>
                        </a:rPr>
                        <a:t>Pollmiller</a:t>
                      </a:r>
                      <a:r>
                        <a:rPr lang="en-US" sz="1400" b="1" i="0" u="none" strike="noStrike" dirty="0">
                          <a:solidFill>
                            <a:schemeClr val="tx1"/>
                          </a:solidFill>
                          <a:effectLst/>
                          <a:latin typeface="+mn-lt"/>
                        </a:rPr>
                        <a:t> Park Trail Rehabilitation</a:t>
                      </a:r>
                    </a:p>
                  </a:txBody>
                  <a:tcPr marL="4233" marR="4233" marT="4233"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solidFill>
                            <a:schemeClr val="tx1"/>
                          </a:solidFill>
                        </a:rPr>
                        <a:t>Lee County Conservation Board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US" sz="1400" b="1" i="0" u="none" strike="noStrike" dirty="0">
                          <a:solidFill>
                            <a:schemeClr val="tx1"/>
                          </a:solidFill>
                          <a:effectLst/>
                          <a:latin typeface="+mn-lt"/>
                        </a:rPr>
                        <a:t>57.57</a:t>
                      </a:r>
                    </a:p>
                  </a:txBody>
                  <a:tcPr marL="4233" marR="4233" marT="423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US" sz="1400" b="1" i="0" u="none" strike="noStrike" dirty="0">
                          <a:solidFill>
                            <a:schemeClr val="tx1"/>
                          </a:solidFill>
                          <a:effectLst/>
                          <a:latin typeface="+mn-lt"/>
                        </a:rPr>
                        <a:t>$420,000</a:t>
                      </a:r>
                    </a:p>
                  </a:txBody>
                  <a:tcPr marL="4233" marR="4233" marT="423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US" sz="1400" b="1" i="0" u="none" strike="noStrike" dirty="0">
                          <a:solidFill>
                            <a:schemeClr val="tx1"/>
                          </a:solidFill>
                          <a:effectLst/>
                          <a:latin typeface="+mn-lt"/>
                        </a:rPr>
                        <a:t>$150,000 (36%)</a:t>
                      </a:r>
                    </a:p>
                  </a:txBody>
                  <a:tcPr marL="4233" marR="4233" marT="423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solidFill>
                            <a:schemeClr val="tx1"/>
                          </a:solidFill>
                        </a:rPr>
                        <a:t>$0</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71720284"/>
                  </a:ext>
                </a:extLst>
              </a:tr>
              <a:tr h="365760">
                <a:tc>
                  <a:txBody>
                    <a:bodyPr/>
                    <a:lstStyle/>
                    <a:p>
                      <a:pPr algn="ctr" fontAlgn="t"/>
                      <a:r>
                        <a:rPr lang="en-US" sz="1400" b="1" i="0" u="none" strike="noStrike" dirty="0">
                          <a:solidFill>
                            <a:schemeClr val="tx1"/>
                          </a:solidFill>
                          <a:effectLst/>
                          <a:latin typeface="+mn-lt"/>
                        </a:rPr>
                        <a:t>Oelwein Municipal Urban Trail - Segment 2</a:t>
                      </a:r>
                    </a:p>
                  </a:txBody>
                  <a:tcPr marL="4233" marR="4233" marT="4233"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solidFill>
                            <a:schemeClr val="tx1"/>
                          </a:solidFill>
                        </a:rPr>
                        <a:t>Oelwein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US" sz="1400" b="1" i="0" u="none" strike="noStrike" dirty="0">
                          <a:solidFill>
                            <a:schemeClr val="tx1"/>
                          </a:solidFill>
                          <a:effectLst/>
                          <a:latin typeface="+mn-lt"/>
                        </a:rPr>
                        <a:t>57.43</a:t>
                      </a:r>
                    </a:p>
                  </a:txBody>
                  <a:tcPr marL="4233" marR="4233" marT="423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US" sz="1400" b="1" i="0" u="none" strike="noStrike" dirty="0">
                          <a:solidFill>
                            <a:schemeClr val="tx1"/>
                          </a:solidFill>
                          <a:effectLst/>
                          <a:latin typeface="+mn-lt"/>
                        </a:rPr>
                        <a:t>$781,318</a:t>
                      </a:r>
                    </a:p>
                  </a:txBody>
                  <a:tcPr marL="4233" marR="4233" marT="423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US" sz="1400" b="1" i="0" u="none" strike="noStrike" dirty="0">
                          <a:solidFill>
                            <a:schemeClr val="tx1"/>
                          </a:solidFill>
                          <a:effectLst/>
                          <a:latin typeface="+mn-lt"/>
                        </a:rPr>
                        <a:t>$625,054 (80%)</a:t>
                      </a:r>
                    </a:p>
                  </a:txBody>
                  <a:tcPr marL="4233" marR="4233" marT="423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solidFill>
                            <a:schemeClr val="tx1"/>
                          </a:solidFill>
                        </a:rPr>
                        <a:t>$0</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32168963"/>
                  </a:ext>
                </a:extLst>
              </a:tr>
              <a:tr h="365760">
                <a:tc>
                  <a:txBody>
                    <a:bodyPr/>
                    <a:lstStyle/>
                    <a:p>
                      <a:pPr algn="ctr" fontAlgn="t"/>
                      <a:r>
                        <a:rPr lang="en-US" sz="1400" b="1" i="0" u="none" strike="noStrike" dirty="0" err="1">
                          <a:solidFill>
                            <a:schemeClr val="tx1"/>
                          </a:solidFill>
                          <a:effectLst/>
                          <a:latin typeface="+mn-lt"/>
                        </a:rPr>
                        <a:t>Chichaqua</a:t>
                      </a:r>
                      <a:r>
                        <a:rPr lang="en-US" sz="1400" b="1" i="0" u="none" strike="noStrike" dirty="0">
                          <a:solidFill>
                            <a:schemeClr val="tx1"/>
                          </a:solidFill>
                          <a:effectLst/>
                          <a:latin typeface="+mn-lt"/>
                        </a:rPr>
                        <a:t> Valley Trail Connection</a:t>
                      </a:r>
                    </a:p>
                  </a:txBody>
                  <a:tcPr marL="4233" marR="4233" marT="4233"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solidFill>
                            <a:schemeClr val="tx1"/>
                          </a:solidFill>
                        </a:rPr>
                        <a:t>Bondurant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US" sz="1400" b="1" i="0" u="none" strike="noStrike" dirty="0">
                          <a:solidFill>
                            <a:schemeClr val="tx1"/>
                          </a:solidFill>
                          <a:effectLst/>
                          <a:latin typeface="+mn-lt"/>
                        </a:rPr>
                        <a:t>57.14</a:t>
                      </a:r>
                    </a:p>
                  </a:txBody>
                  <a:tcPr marL="4233" marR="4233" marT="423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endParaRPr lang="en-US" sz="1400" b="1" i="0" u="none" strike="noStrike" dirty="0">
                        <a:solidFill>
                          <a:schemeClr val="tx1"/>
                        </a:solidFill>
                        <a:effectLst/>
                        <a:latin typeface="+mn-lt"/>
                      </a:endParaRPr>
                    </a:p>
                    <a:p>
                      <a:pPr algn="ctr" fontAlgn="t"/>
                      <a:r>
                        <a:rPr lang="en-US" sz="1400" b="1" i="0" u="none" strike="noStrike" dirty="0">
                          <a:solidFill>
                            <a:schemeClr val="tx1"/>
                          </a:solidFill>
                          <a:effectLst/>
                          <a:latin typeface="+mn-lt"/>
                        </a:rPr>
                        <a:t>$1,579,289</a:t>
                      </a:r>
                    </a:p>
                    <a:p>
                      <a:pPr algn="ctr" fontAlgn="t"/>
                      <a:endParaRPr lang="en-US" sz="1400" b="1" i="0" u="none" strike="noStrike" dirty="0">
                        <a:solidFill>
                          <a:schemeClr val="tx1"/>
                        </a:solidFill>
                        <a:effectLst/>
                        <a:latin typeface="+mn-lt"/>
                      </a:endParaRPr>
                    </a:p>
                  </a:txBody>
                  <a:tcPr marL="4233" marR="4233" marT="423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US" sz="1400" b="1" i="0" u="none" strike="noStrike" dirty="0">
                          <a:solidFill>
                            <a:schemeClr val="tx1"/>
                          </a:solidFill>
                          <a:effectLst/>
                          <a:latin typeface="+mn-lt"/>
                        </a:rPr>
                        <a:t>$100,000  (6%)</a:t>
                      </a:r>
                    </a:p>
                  </a:txBody>
                  <a:tcPr marL="4233" marR="4233" marT="423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solidFill>
                            <a:schemeClr val="tx1"/>
                          </a:solidFill>
                        </a:rPr>
                        <a:t>$0</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86560444"/>
                  </a:ext>
                </a:extLst>
              </a:tr>
              <a:tr h="576064">
                <a:tc>
                  <a:txBody>
                    <a:bodyPr/>
                    <a:lstStyle/>
                    <a:p>
                      <a:pPr algn="ctr" fontAlgn="t"/>
                      <a:r>
                        <a:rPr lang="en-US" sz="1400" b="1" i="0" u="none" strike="noStrike" dirty="0">
                          <a:solidFill>
                            <a:schemeClr val="tx1"/>
                          </a:solidFill>
                          <a:effectLst/>
                          <a:latin typeface="+mn-lt"/>
                        </a:rPr>
                        <a:t>Guttenberg Recreational Trail Connection</a:t>
                      </a:r>
                    </a:p>
                  </a:txBody>
                  <a:tcPr marL="4233" marR="4233" marT="4233"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solidFill>
                            <a:schemeClr val="tx1"/>
                          </a:solidFill>
                        </a:rPr>
                        <a:t>Guttenberg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US" sz="1400" b="1" i="0" u="none" strike="noStrike" dirty="0">
                          <a:solidFill>
                            <a:schemeClr val="tx1"/>
                          </a:solidFill>
                          <a:effectLst/>
                          <a:latin typeface="+mn-lt"/>
                        </a:rPr>
                        <a:t>56.86</a:t>
                      </a:r>
                    </a:p>
                  </a:txBody>
                  <a:tcPr marL="4233" marR="4233" marT="423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US" sz="1400" b="1" i="0" u="none" strike="noStrike" dirty="0">
                          <a:solidFill>
                            <a:schemeClr val="tx1"/>
                          </a:solidFill>
                          <a:effectLst/>
                          <a:latin typeface="+mn-lt"/>
                        </a:rPr>
                        <a:t>$819,000</a:t>
                      </a:r>
                    </a:p>
                  </a:txBody>
                  <a:tcPr marL="4233" marR="4233" marT="423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US" sz="1400" b="1" i="0" u="none" strike="noStrike" dirty="0">
                          <a:solidFill>
                            <a:schemeClr val="tx1"/>
                          </a:solidFill>
                          <a:effectLst/>
                          <a:latin typeface="+mn-lt"/>
                        </a:rPr>
                        <a:t>$215,200 (26%)</a:t>
                      </a:r>
                    </a:p>
                  </a:txBody>
                  <a:tcPr marL="4233" marR="4233" marT="423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solidFill>
                            <a:schemeClr val="tx1"/>
                          </a:solidFill>
                        </a:rPr>
                        <a:t>$0</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0880548"/>
                  </a:ext>
                </a:extLst>
              </a:tr>
              <a:tr h="504056">
                <a:tc>
                  <a:txBody>
                    <a:bodyPr/>
                    <a:lstStyle/>
                    <a:p>
                      <a:pPr algn="ctr" fontAlgn="t"/>
                      <a:r>
                        <a:rPr lang="en-US" sz="1400" b="1" i="0" u="none" strike="noStrike" dirty="0">
                          <a:solidFill>
                            <a:schemeClr val="tx1"/>
                          </a:solidFill>
                          <a:effectLst/>
                          <a:latin typeface="+mn-lt"/>
                        </a:rPr>
                        <a:t>Iowa 64 and Prairie Creek Trails Connection</a:t>
                      </a:r>
                    </a:p>
                  </a:txBody>
                  <a:tcPr marL="4233" marR="4233" marT="4233"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solidFill>
                            <a:schemeClr val="tx1"/>
                          </a:solidFill>
                        </a:rPr>
                        <a:t>Maquoketa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US" sz="1400" b="1" i="0" u="none" strike="noStrike" dirty="0">
                          <a:solidFill>
                            <a:schemeClr val="tx1"/>
                          </a:solidFill>
                          <a:effectLst/>
                          <a:latin typeface="+mn-lt"/>
                        </a:rPr>
                        <a:t>54.71</a:t>
                      </a:r>
                    </a:p>
                  </a:txBody>
                  <a:tcPr marL="4233" marR="4233" marT="423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US" sz="1400" b="1" i="0" u="none" strike="noStrike" dirty="0">
                          <a:solidFill>
                            <a:schemeClr val="tx1"/>
                          </a:solidFill>
                          <a:effectLst/>
                          <a:latin typeface="+mn-lt"/>
                        </a:rPr>
                        <a:t>$561,755</a:t>
                      </a:r>
                    </a:p>
                  </a:txBody>
                  <a:tcPr marL="4233" marR="4233" marT="423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US" sz="1400" b="1" i="0" u="none" strike="noStrike" dirty="0">
                          <a:solidFill>
                            <a:schemeClr val="tx1"/>
                          </a:solidFill>
                          <a:effectLst/>
                          <a:latin typeface="+mn-lt"/>
                        </a:rPr>
                        <a:t>$449,404 (80%)</a:t>
                      </a:r>
                    </a:p>
                  </a:txBody>
                  <a:tcPr marL="4233" marR="4233" marT="423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solidFill>
                            <a:schemeClr val="tx1"/>
                          </a:solidFill>
                        </a:rPr>
                        <a:t>$0</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37540683"/>
                  </a:ext>
                </a:extLst>
              </a:tr>
            </a:tbl>
          </a:graphicData>
        </a:graphic>
      </p:graphicFrame>
      <p:sp>
        <p:nvSpPr>
          <p:cNvPr id="3" name="TextBox 2">
            <a:hlinkClick r:id="rId2" action="ppaction://hlinksldjump"/>
            <a:extLst>
              <a:ext uri="{FF2B5EF4-FFF2-40B4-BE49-F238E27FC236}">
                <a16:creationId xmlns:a16="http://schemas.microsoft.com/office/drawing/2014/main" id="{819131DD-FD17-4F64-9439-4DE349A696EC}"/>
              </a:ext>
            </a:extLst>
          </p:cNvPr>
          <p:cNvSpPr txBox="1"/>
          <p:nvPr/>
        </p:nvSpPr>
        <p:spPr>
          <a:xfrm>
            <a:off x="188495" y="6381328"/>
            <a:ext cx="5544616" cy="276999"/>
          </a:xfrm>
          <a:prstGeom prst="rect">
            <a:avLst/>
          </a:prstGeom>
          <a:noFill/>
        </p:spPr>
        <p:txBody>
          <a:bodyPr wrap="square" rtlCol="0">
            <a:spAutoFit/>
          </a:bodyPr>
          <a:lstStyle/>
          <a:p>
            <a:r>
              <a:rPr lang="en-US" sz="1200" b="1" dirty="0">
                <a:hlinkClick r:id="rId2" action="ppaction://hlinksldjump"/>
              </a:rPr>
              <a:t>Return to List of Applications Recommended</a:t>
            </a:r>
            <a:endParaRPr lang="en-US" sz="1200" b="1" dirty="0"/>
          </a:p>
        </p:txBody>
      </p:sp>
    </p:spTree>
    <p:extLst>
      <p:ext uri="{BB962C8B-B14F-4D97-AF65-F5344CB8AC3E}">
        <p14:creationId xmlns:p14="http://schemas.microsoft.com/office/powerpoint/2010/main" val="21777599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529AD376-841A-42E0-A075-63651BC991D8}"/>
              </a:ext>
            </a:extLst>
          </p:cNvPr>
          <p:cNvSpPr>
            <a:spLocks noGrp="1"/>
          </p:cNvSpPr>
          <p:nvPr>
            <p:ph type="title"/>
          </p:nvPr>
        </p:nvSpPr>
        <p:spPr>
          <a:prstGeom prst="rect">
            <a:avLst/>
          </a:prstGeom>
        </p:spPr>
        <p:txBody>
          <a:bodyPr>
            <a:noAutofit/>
          </a:bodyPr>
          <a:lstStyle/>
          <a:p>
            <a:r>
              <a:rPr lang="en-US" b="1" dirty="0">
                <a:solidFill>
                  <a:schemeClr val="tx2"/>
                </a:solidFill>
              </a:rPr>
              <a:t>List of Applications </a:t>
            </a:r>
            <a:br>
              <a:rPr lang="en-US" b="1" dirty="0">
                <a:solidFill>
                  <a:schemeClr val="tx2"/>
                </a:solidFill>
              </a:rPr>
            </a:br>
            <a:r>
              <a:rPr lang="en-US" dirty="0"/>
              <a:t>Not </a:t>
            </a:r>
            <a:r>
              <a:rPr lang="en-US" b="1" dirty="0">
                <a:solidFill>
                  <a:schemeClr val="tx2"/>
                </a:solidFill>
              </a:rPr>
              <a:t>Recommended for Award</a:t>
            </a:r>
          </a:p>
        </p:txBody>
      </p:sp>
      <p:graphicFrame>
        <p:nvGraphicFramePr>
          <p:cNvPr id="2" name="Table 1">
            <a:extLst>
              <a:ext uri="{FF2B5EF4-FFF2-40B4-BE49-F238E27FC236}">
                <a16:creationId xmlns:a16="http://schemas.microsoft.com/office/drawing/2014/main" id="{D9E927E1-7EB0-4A23-BB04-69006FC59A1E}"/>
              </a:ext>
            </a:extLst>
          </p:cNvPr>
          <p:cNvGraphicFramePr>
            <a:graphicFrameLocks noGrp="1"/>
          </p:cNvGraphicFramePr>
          <p:nvPr>
            <p:extLst>
              <p:ext uri="{D42A27DB-BD31-4B8C-83A1-F6EECF244321}">
                <p14:modId xmlns:p14="http://schemas.microsoft.com/office/powerpoint/2010/main" val="170467500"/>
              </p:ext>
            </p:extLst>
          </p:nvPr>
        </p:nvGraphicFramePr>
        <p:xfrm>
          <a:off x="177696" y="1916832"/>
          <a:ext cx="8788608" cy="2888001"/>
        </p:xfrm>
        <a:graphic>
          <a:graphicData uri="http://schemas.openxmlformats.org/drawingml/2006/table">
            <a:tbl>
              <a:tblPr firstRow="1" bandRow="1">
                <a:tableStyleId>{5C22544A-7EE6-4342-B048-85BDC9FD1C3A}</a:tableStyleId>
              </a:tblPr>
              <a:tblGrid>
                <a:gridCol w="2162056">
                  <a:extLst>
                    <a:ext uri="{9D8B030D-6E8A-4147-A177-3AD203B41FA5}">
                      <a16:colId xmlns:a16="http://schemas.microsoft.com/office/drawing/2014/main" val="3387879057"/>
                    </a:ext>
                  </a:extLst>
                </a:gridCol>
                <a:gridCol w="1800200">
                  <a:extLst>
                    <a:ext uri="{9D8B030D-6E8A-4147-A177-3AD203B41FA5}">
                      <a16:colId xmlns:a16="http://schemas.microsoft.com/office/drawing/2014/main" val="1861506818"/>
                    </a:ext>
                  </a:extLst>
                </a:gridCol>
                <a:gridCol w="792088">
                  <a:extLst>
                    <a:ext uri="{9D8B030D-6E8A-4147-A177-3AD203B41FA5}">
                      <a16:colId xmlns:a16="http://schemas.microsoft.com/office/drawing/2014/main" val="3420930524"/>
                    </a:ext>
                  </a:extLst>
                </a:gridCol>
                <a:gridCol w="1296144">
                  <a:extLst>
                    <a:ext uri="{9D8B030D-6E8A-4147-A177-3AD203B41FA5}">
                      <a16:colId xmlns:a16="http://schemas.microsoft.com/office/drawing/2014/main" val="467904483"/>
                    </a:ext>
                  </a:extLst>
                </a:gridCol>
                <a:gridCol w="1224136">
                  <a:extLst>
                    <a:ext uri="{9D8B030D-6E8A-4147-A177-3AD203B41FA5}">
                      <a16:colId xmlns:a16="http://schemas.microsoft.com/office/drawing/2014/main" val="3284072429"/>
                    </a:ext>
                  </a:extLst>
                </a:gridCol>
                <a:gridCol w="1513984">
                  <a:extLst>
                    <a:ext uri="{9D8B030D-6E8A-4147-A177-3AD203B41FA5}">
                      <a16:colId xmlns:a16="http://schemas.microsoft.com/office/drawing/2014/main" val="1639893002"/>
                    </a:ext>
                  </a:extLst>
                </a:gridCol>
              </a:tblGrid>
              <a:tr h="954106">
                <a:tc>
                  <a:txBody>
                    <a:bodyPr/>
                    <a:lstStyle/>
                    <a:p>
                      <a:pPr algn="ctr"/>
                      <a:r>
                        <a:rPr lang="en-US" sz="1300" b="1" dirty="0"/>
                        <a:t>PROJECT NAME</a:t>
                      </a:r>
                    </a:p>
                  </a:txBody>
                  <a:tcPr anchor="ctr">
                    <a:lnB w="12700" cap="flat" cmpd="sng" algn="ctr">
                      <a:noFill/>
                      <a:prstDash val="solid"/>
                      <a:round/>
                      <a:headEnd type="none" w="med" len="med"/>
                      <a:tailEnd type="none" w="med" len="med"/>
                    </a:lnB>
                    <a:solidFill>
                      <a:schemeClr val="tx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b="1" dirty="0"/>
                        <a:t>SPONSOR</a:t>
                      </a:r>
                    </a:p>
                  </a:txBody>
                  <a:tcPr anchor="ctr">
                    <a:lnB w="12700" cap="flat" cmpd="sng" algn="ctr">
                      <a:noFill/>
                      <a:prstDash val="solid"/>
                      <a:round/>
                      <a:headEnd type="none" w="med" len="med"/>
                      <a:tailEnd type="none" w="med" len="med"/>
                    </a:lnB>
                    <a:solidFill>
                      <a:schemeClr val="bg2">
                        <a:lumMod val="75000"/>
                      </a:schemeClr>
                    </a:solidFill>
                  </a:tcPr>
                </a:tc>
                <a:tc>
                  <a:txBody>
                    <a:bodyPr/>
                    <a:lstStyle/>
                    <a:p>
                      <a:pPr algn="ctr"/>
                      <a:r>
                        <a:rPr lang="en-US" sz="1300" b="1" dirty="0"/>
                        <a:t>SCORE</a:t>
                      </a:r>
                    </a:p>
                  </a:txBody>
                  <a:tcPr anchor="ctr">
                    <a:lnB w="12700" cap="flat" cmpd="sng" algn="ctr">
                      <a:noFill/>
                      <a:prstDash val="solid"/>
                      <a:round/>
                      <a:headEnd type="none" w="med" len="med"/>
                      <a:tailEnd type="none" w="med" len="med"/>
                    </a:lnB>
                    <a:solidFill>
                      <a:schemeClr val="accent3">
                        <a:lumMod val="75000"/>
                      </a:schemeClr>
                    </a:solidFill>
                  </a:tcPr>
                </a:tc>
                <a:tc>
                  <a:txBody>
                    <a:bodyPr/>
                    <a:lstStyle/>
                    <a:p>
                      <a:pPr algn="ctr"/>
                      <a:r>
                        <a:rPr lang="en-US" sz="1300" b="1" dirty="0"/>
                        <a:t>TOTAL PROJECT COST</a:t>
                      </a:r>
                    </a:p>
                  </a:txBody>
                  <a:tcPr anchor="ctr">
                    <a:lnB w="12700" cap="flat" cmpd="sng" algn="ctr">
                      <a:noFill/>
                      <a:prstDash val="solid"/>
                      <a:round/>
                      <a:headEnd type="none" w="med" len="med"/>
                      <a:tailEnd type="none" w="med" len="med"/>
                    </a:lnB>
                    <a:solidFill>
                      <a:schemeClr val="accent6">
                        <a:lumMod val="50000"/>
                      </a:schemeClr>
                    </a:solidFill>
                  </a:tcPr>
                </a:tc>
                <a:tc>
                  <a:txBody>
                    <a:bodyPr/>
                    <a:lstStyle/>
                    <a:p>
                      <a:pPr algn="ctr"/>
                      <a:r>
                        <a:rPr lang="en-US" sz="1300" b="1" dirty="0"/>
                        <a:t>REQUESTED AMOUNT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b="1" dirty="0"/>
                        <a:t>(% of Total Project Cost)</a:t>
                      </a:r>
                    </a:p>
                  </a:txBody>
                  <a:tcPr anchor="ctr">
                    <a:lnB w="12700" cap="flat" cmpd="sng" algn="ctr">
                      <a:noFill/>
                      <a:prstDash val="solid"/>
                      <a:round/>
                      <a:headEnd type="none" w="med" len="med"/>
                      <a:tailEnd type="none" w="med" len="med"/>
                    </a:lnB>
                    <a:solidFill>
                      <a:schemeClr val="accent2">
                        <a:lumMod val="75000"/>
                      </a:schemeClr>
                    </a:solidFill>
                  </a:tcPr>
                </a:tc>
                <a:tc>
                  <a:txBody>
                    <a:bodyPr/>
                    <a:lstStyle/>
                    <a:p>
                      <a:pPr algn="ctr"/>
                      <a:r>
                        <a:rPr lang="en-US" sz="1300" b="1" dirty="0"/>
                        <a:t>RECOMMENDED AMOUNT </a:t>
                      </a:r>
                    </a:p>
                    <a:p>
                      <a:pPr algn="ctr"/>
                      <a:r>
                        <a:rPr lang="en-US" sz="1300" b="1" dirty="0"/>
                        <a:t>(% of Total Project Cost)</a:t>
                      </a:r>
                    </a:p>
                  </a:txBody>
                  <a:tcPr>
                    <a:lnB w="12700" cap="flat" cmpd="sng" algn="ctr">
                      <a:noFill/>
                      <a:prstDash val="solid"/>
                      <a:round/>
                      <a:headEnd type="none" w="med" len="med"/>
                      <a:tailEnd type="none" w="med" len="med"/>
                    </a:lnB>
                    <a:solidFill>
                      <a:schemeClr val="accent1">
                        <a:lumMod val="75000"/>
                      </a:schemeClr>
                    </a:solidFill>
                  </a:tcPr>
                </a:tc>
                <a:extLst>
                  <a:ext uri="{0D108BD9-81ED-4DB2-BD59-A6C34878D82A}">
                    <a16:rowId xmlns:a16="http://schemas.microsoft.com/office/drawing/2014/main" val="2858427104"/>
                  </a:ext>
                </a:extLst>
              </a:tr>
              <a:tr h="474475">
                <a:tc>
                  <a:txBody>
                    <a:bodyPr/>
                    <a:lstStyle/>
                    <a:p>
                      <a:pPr algn="ctr" fontAlgn="t"/>
                      <a:r>
                        <a:rPr lang="en-US" sz="1400" b="1" i="0" u="none" strike="noStrike" dirty="0">
                          <a:solidFill>
                            <a:schemeClr val="tx1"/>
                          </a:solidFill>
                          <a:effectLst/>
                          <a:latin typeface="+mn-lt"/>
                        </a:rPr>
                        <a:t>4th Street Trail : 7th Avenue to 9th Avenue SE</a:t>
                      </a:r>
                    </a:p>
                  </a:txBody>
                  <a:tcPr marL="4233" marR="4233" marT="4233"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solidFill>
                            <a:schemeClr val="tx1"/>
                          </a:solidFill>
                        </a:rPr>
                        <a:t>Cedar Rapids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US" sz="1400" b="1" i="0" u="none" strike="noStrike" dirty="0">
                          <a:solidFill>
                            <a:schemeClr val="tx1"/>
                          </a:solidFill>
                          <a:effectLst/>
                          <a:latin typeface="+mn-lt"/>
                        </a:rPr>
                        <a:t>54.43</a:t>
                      </a:r>
                    </a:p>
                  </a:txBody>
                  <a:tcPr marL="4233" marR="4233" marT="423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US" sz="1400" b="1" i="0" u="none" strike="noStrike" dirty="0">
                          <a:solidFill>
                            <a:schemeClr val="tx1"/>
                          </a:solidFill>
                          <a:effectLst/>
                          <a:latin typeface="+mn-lt"/>
                        </a:rPr>
                        <a:t>$502,000</a:t>
                      </a:r>
                    </a:p>
                  </a:txBody>
                  <a:tcPr marL="4233" marR="4233" marT="423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US" sz="1400" b="1" i="0" u="none" strike="noStrike" dirty="0">
                          <a:solidFill>
                            <a:schemeClr val="tx1"/>
                          </a:solidFill>
                          <a:effectLst/>
                          <a:latin typeface="+mn-lt"/>
                        </a:rPr>
                        <a:t>$401,000 (80%)</a:t>
                      </a:r>
                    </a:p>
                  </a:txBody>
                  <a:tcPr marL="4233" marR="4233" marT="423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solidFill>
                            <a:schemeClr val="tx1"/>
                          </a:solidFill>
                        </a:rPr>
                        <a:t>$0</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06990325"/>
                  </a:ext>
                </a:extLst>
              </a:tr>
              <a:tr h="558062">
                <a:tc>
                  <a:txBody>
                    <a:bodyPr/>
                    <a:lstStyle/>
                    <a:p>
                      <a:pPr algn="ctr" fontAlgn="t"/>
                      <a:r>
                        <a:rPr lang="en-US" sz="1400" b="1" i="0" u="none" strike="noStrike" dirty="0">
                          <a:solidFill>
                            <a:schemeClr val="tx1"/>
                          </a:solidFill>
                          <a:effectLst/>
                          <a:latin typeface="+mn-lt"/>
                        </a:rPr>
                        <a:t>Palo Connector Trail</a:t>
                      </a:r>
                    </a:p>
                  </a:txBody>
                  <a:tcPr marL="4233" marR="4233" marT="4233"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solidFill>
                            <a:schemeClr val="tx1"/>
                          </a:solidFill>
                        </a:rPr>
                        <a:t>Palo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solidFill>
                            <a:schemeClr val="tx1"/>
                          </a:solidFill>
                        </a:rPr>
                        <a:t>47.17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solidFill>
                            <a:schemeClr val="tx1"/>
                          </a:solidFill>
                        </a:rPr>
                        <a:t>$2,464,000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solidFill>
                            <a:schemeClr val="tx1"/>
                          </a:solidFill>
                        </a:rPr>
                        <a:t>$1,971,200</a:t>
                      </a:r>
                    </a:p>
                    <a:p>
                      <a:pPr algn="ctr"/>
                      <a:r>
                        <a:rPr lang="en-US" sz="1400" b="1" dirty="0">
                          <a:solidFill>
                            <a:schemeClr val="tx1"/>
                          </a:solidFill>
                        </a:rPr>
                        <a:t>(80%)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solidFill>
                            <a:schemeClr val="tx1"/>
                          </a:solidFill>
                        </a:rPr>
                        <a:t>$0</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25400009"/>
                  </a:ext>
                </a:extLst>
              </a:tr>
              <a:tr h="558062">
                <a:tc>
                  <a:txBody>
                    <a:bodyPr/>
                    <a:lstStyle/>
                    <a:p>
                      <a:pPr algn="ctr" fontAlgn="t"/>
                      <a:r>
                        <a:rPr lang="en-US" sz="1400" b="1" i="0" u="none" strike="noStrike" dirty="0">
                          <a:solidFill>
                            <a:schemeClr val="tx1"/>
                          </a:solidFill>
                          <a:effectLst/>
                          <a:latin typeface="+mn-lt"/>
                        </a:rPr>
                        <a:t>Prairie Farmer Trail Paving Project</a:t>
                      </a:r>
                    </a:p>
                  </a:txBody>
                  <a:tcPr marL="4233" marR="4233" marT="4233"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solidFill>
                            <a:schemeClr val="tx1"/>
                          </a:solidFill>
                        </a:rPr>
                        <a:t>Winneshiek County Secondary Roads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400" b="1" dirty="0">
                        <a:solidFill>
                          <a:schemeClr val="tx1"/>
                        </a:solidFill>
                      </a:endParaRPr>
                    </a:p>
                    <a:p>
                      <a:pPr algn="ctr"/>
                      <a:r>
                        <a:rPr lang="en-US" sz="1400" b="1" dirty="0">
                          <a:solidFill>
                            <a:schemeClr val="tx1"/>
                          </a:solidFill>
                        </a:rPr>
                        <a:t>42.50</a:t>
                      </a:r>
                    </a:p>
                    <a:p>
                      <a:pPr algn="ctr"/>
                      <a:endParaRPr lang="en-US" sz="14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400" b="1" dirty="0">
                        <a:solidFill>
                          <a:schemeClr val="tx1"/>
                        </a:solidFill>
                      </a:endParaRPr>
                    </a:p>
                    <a:p>
                      <a:pPr algn="ctr"/>
                      <a:r>
                        <a:rPr lang="en-US" sz="1400" b="1" dirty="0">
                          <a:solidFill>
                            <a:schemeClr val="tx1"/>
                          </a:solidFill>
                        </a:rPr>
                        <a:t>$255,000</a:t>
                      </a:r>
                    </a:p>
                    <a:p>
                      <a:pPr algn="ctr"/>
                      <a:endParaRPr lang="en-US" sz="14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solidFill>
                            <a:schemeClr val="tx1"/>
                          </a:solidFill>
                        </a:rPr>
                        <a:t>$78,000</a:t>
                      </a:r>
                    </a:p>
                    <a:p>
                      <a:pPr algn="ctr"/>
                      <a:r>
                        <a:rPr lang="en-US" sz="1400" b="1" dirty="0">
                          <a:solidFill>
                            <a:schemeClr val="tx1"/>
                          </a:solidFill>
                        </a:rPr>
                        <a:t>(31%)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solidFill>
                            <a:schemeClr val="tx1"/>
                          </a:solidFill>
                        </a:rPr>
                        <a:t>$0</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55182093"/>
                  </a:ext>
                </a:extLst>
              </a:tr>
            </a:tbl>
          </a:graphicData>
        </a:graphic>
      </p:graphicFrame>
      <p:sp>
        <p:nvSpPr>
          <p:cNvPr id="3" name="TextBox 2">
            <a:hlinkClick r:id="rId2" action="ppaction://hlinksldjump"/>
            <a:extLst>
              <a:ext uri="{FF2B5EF4-FFF2-40B4-BE49-F238E27FC236}">
                <a16:creationId xmlns:a16="http://schemas.microsoft.com/office/drawing/2014/main" id="{819131DD-FD17-4F64-9439-4DE349A696EC}"/>
              </a:ext>
            </a:extLst>
          </p:cNvPr>
          <p:cNvSpPr txBox="1"/>
          <p:nvPr/>
        </p:nvSpPr>
        <p:spPr>
          <a:xfrm>
            <a:off x="107504" y="6453336"/>
            <a:ext cx="5544616" cy="276999"/>
          </a:xfrm>
          <a:prstGeom prst="rect">
            <a:avLst/>
          </a:prstGeom>
          <a:noFill/>
        </p:spPr>
        <p:txBody>
          <a:bodyPr wrap="square" rtlCol="0">
            <a:spAutoFit/>
          </a:bodyPr>
          <a:lstStyle/>
          <a:p>
            <a:r>
              <a:rPr lang="en-US" sz="1200" b="1" dirty="0">
                <a:hlinkClick r:id="rId2" action="ppaction://hlinksldjump"/>
              </a:rPr>
              <a:t>Return to List of Applications Recommended</a:t>
            </a:r>
            <a:endParaRPr lang="en-US" sz="1200" b="1" dirty="0"/>
          </a:p>
        </p:txBody>
      </p:sp>
    </p:spTree>
    <p:extLst>
      <p:ext uri="{BB962C8B-B14F-4D97-AF65-F5344CB8AC3E}">
        <p14:creationId xmlns:p14="http://schemas.microsoft.com/office/powerpoint/2010/main" val="31072226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2">
            <a:extLst>
              <a:ext uri="{FF2B5EF4-FFF2-40B4-BE49-F238E27FC236}">
                <a16:creationId xmlns:a16="http://schemas.microsoft.com/office/drawing/2014/main" id="{7EFB17E1-6237-4C5B-90C1-F0860AAD46AC}"/>
              </a:ext>
            </a:extLst>
          </p:cNvPr>
          <p:cNvSpPr>
            <a:spLocks noGrp="1"/>
          </p:cNvSpPr>
          <p:nvPr>
            <p:ph idx="1"/>
          </p:nvPr>
        </p:nvSpPr>
        <p:spPr>
          <a:xfrm>
            <a:off x="683568" y="1700808"/>
            <a:ext cx="7776864" cy="4896544"/>
          </a:xfrm>
          <a:prstGeom prst="rect">
            <a:avLst/>
          </a:prstGeom>
        </p:spPr>
        <p:txBody>
          <a:bodyPr vert="horz" lIns="91440" tIns="45720" rIns="91440" bIns="45720" rtlCol="0">
            <a:noAutofit/>
          </a:bodyPr>
          <a:lstStyle/>
          <a:p>
            <a:pPr lvl="0">
              <a:spcAft>
                <a:spcPts val="1200"/>
              </a:spcAft>
            </a:pPr>
            <a:r>
              <a:rPr lang="en-US" sz="2200" dirty="0"/>
              <a:t>Federal program created in 1991</a:t>
            </a:r>
          </a:p>
          <a:p>
            <a:pPr lvl="0">
              <a:spcAft>
                <a:spcPts val="1200"/>
              </a:spcAft>
            </a:pPr>
            <a:r>
              <a:rPr lang="en-US" sz="2200" dirty="0"/>
              <a:t>Available to federal, state, and local government agencies.  Private individuals and organizations may apply with a government co-sponsor.</a:t>
            </a:r>
          </a:p>
          <a:p>
            <a:pPr lvl="0"/>
            <a:r>
              <a:rPr lang="en-US" sz="2200" dirty="0"/>
              <a:t>Purpose is to develop and maintain recreational trails and trail related facilities for both motorized and non-motorized trail users.</a:t>
            </a:r>
          </a:p>
          <a:p>
            <a:pPr lvl="0"/>
            <a:r>
              <a:rPr lang="en-US" sz="2200" dirty="0"/>
              <a:t>Eligible projects include:</a:t>
            </a:r>
          </a:p>
          <a:p>
            <a:pPr lvl="1"/>
            <a:r>
              <a:rPr lang="en-US" sz="2000" dirty="0"/>
              <a:t>Maintenance and restoration of existing trails, development of trailside and trailhead facilities, purchase of trail construction and maintenance equipment, construction of new trails, and acquisition of land for trails.</a:t>
            </a:r>
          </a:p>
        </p:txBody>
      </p:sp>
      <p:sp>
        <p:nvSpPr>
          <p:cNvPr id="11" name="Title 10">
            <a:extLst>
              <a:ext uri="{FF2B5EF4-FFF2-40B4-BE49-F238E27FC236}">
                <a16:creationId xmlns:a16="http://schemas.microsoft.com/office/drawing/2014/main" id="{529AD376-841A-42E0-A075-63651BC991D8}"/>
              </a:ext>
            </a:extLst>
          </p:cNvPr>
          <p:cNvSpPr>
            <a:spLocks noGrp="1"/>
          </p:cNvSpPr>
          <p:nvPr>
            <p:ph type="title"/>
          </p:nvPr>
        </p:nvSpPr>
        <p:spPr>
          <a:xfrm>
            <a:off x="628650" y="699519"/>
            <a:ext cx="7886700" cy="936104"/>
          </a:xfrm>
        </p:spPr>
        <p:txBody>
          <a:bodyPr>
            <a:noAutofit/>
          </a:bodyPr>
          <a:lstStyle/>
          <a:p>
            <a:r>
              <a:rPr lang="en-US" sz="3400" b="1" dirty="0">
                <a:solidFill>
                  <a:schemeClr val="tx2"/>
                </a:solidFill>
              </a:rPr>
              <a:t>Federal Recreational Trail Program</a:t>
            </a:r>
          </a:p>
        </p:txBody>
      </p:sp>
    </p:spTree>
    <p:extLst>
      <p:ext uri="{BB962C8B-B14F-4D97-AF65-F5344CB8AC3E}">
        <p14:creationId xmlns:p14="http://schemas.microsoft.com/office/powerpoint/2010/main" val="16269820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2">
            <a:extLst>
              <a:ext uri="{FF2B5EF4-FFF2-40B4-BE49-F238E27FC236}">
                <a16:creationId xmlns:a16="http://schemas.microsoft.com/office/drawing/2014/main" id="{7EFB17E1-6237-4C5B-90C1-F0860AAD46AC}"/>
              </a:ext>
            </a:extLst>
          </p:cNvPr>
          <p:cNvSpPr>
            <a:spLocks noGrp="1"/>
          </p:cNvSpPr>
          <p:nvPr>
            <p:ph idx="1"/>
          </p:nvPr>
        </p:nvSpPr>
        <p:spPr>
          <a:xfrm>
            <a:off x="683568" y="1700808"/>
            <a:ext cx="7776864" cy="4896544"/>
          </a:xfrm>
          <a:prstGeom prst="rect">
            <a:avLst/>
          </a:prstGeom>
        </p:spPr>
        <p:txBody>
          <a:bodyPr vert="horz" lIns="91440" tIns="45720" rIns="91440" bIns="45720" rtlCol="0">
            <a:normAutofit fontScale="62500" lnSpcReduction="20000"/>
          </a:bodyPr>
          <a:lstStyle/>
          <a:p>
            <a:pPr lvl="0">
              <a:spcAft>
                <a:spcPts val="1200"/>
              </a:spcAft>
            </a:pPr>
            <a:r>
              <a:rPr lang="en-US" sz="2600" b="1" dirty="0"/>
              <a:t>Degree to which motorized and non-motorized trail use are accommodated. (10 points)</a:t>
            </a:r>
          </a:p>
          <a:p>
            <a:pPr lvl="0">
              <a:spcAft>
                <a:spcPts val="1200"/>
              </a:spcAft>
            </a:pPr>
            <a:r>
              <a:rPr lang="en-US" sz="2600" b="1" dirty="0"/>
              <a:t>Greatest number of compatible multi-purpose uses. (10 points)</a:t>
            </a:r>
          </a:p>
          <a:p>
            <a:pPr lvl="0">
              <a:spcAft>
                <a:spcPts val="1200"/>
              </a:spcAft>
            </a:pPr>
            <a:r>
              <a:rPr lang="en-US" dirty="0"/>
              <a:t>Access and use for persons with disabilities, older citizens, economically challenged and other special populations or groups.  (10 points)</a:t>
            </a:r>
          </a:p>
          <a:p>
            <a:pPr lvl="0">
              <a:spcAft>
                <a:spcPts val="1200"/>
              </a:spcAft>
            </a:pPr>
            <a:r>
              <a:rPr lang="en-US" sz="2600" b="1" dirty="0"/>
              <a:t>Provides development of trail linkages. (10 points)</a:t>
            </a:r>
          </a:p>
          <a:p>
            <a:pPr lvl="0">
              <a:spcAft>
                <a:spcPts val="1200"/>
              </a:spcAft>
            </a:pPr>
            <a:r>
              <a:rPr lang="en-US" dirty="0"/>
              <a:t>Opportunities for new partnerships between trail users and private interests. (10 points)</a:t>
            </a:r>
          </a:p>
          <a:p>
            <a:pPr lvl="0">
              <a:spcAft>
                <a:spcPts val="1200"/>
              </a:spcAft>
            </a:pPr>
            <a:r>
              <a:rPr lang="en-US" sz="2600" b="1" dirty="0"/>
              <a:t>Identified in or furthers a specific goal of a state, regional, or local plan. (10 points)</a:t>
            </a:r>
          </a:p>
          <a:p>
            <a:pPr lvl="0">
              <a:spcAft>
                <a:spcPts val="1200"/>
              </a:spcAft>
            </a:pPr>
            <a:r>
              <a:rPr lang="en-US" sz="2600" b="1" dirty="0"/>
              <a:t>Leverages greater public or private investments. (10 points)</a:t>
            </a:r>
          </a:p>
          <a:p>
            <a:pPr lvl="0">
              <a:spcAft>
                <a:spcPts val="1200"/>
              </a:spcAft>
            </a:pPr>
            <a:r>
              <a:rPr lang="en-US" dirty="0"/>
              <a:t>Citizen involvement in the project’s conception and implementation (10 points)</a:t>
            </a:r>
          </a:p>
          <a:p>
            <a:pPr lvl="0">
              <a:spcAft>
                <a:spcPts val="1200"/>
              </a:spcAft>
            </a:pPr>
            <a:r>
              <a:rPr lang="en-US" sz="2600" b="1" dirty="0"/>
              <a:t>Degree to which project ties in to </a:t>
            </a:r>
            <a:r>
              <a:rPr lang="en-US" dirty="0"/>
              <a:t>other trails. (10 points)</a:t>
            </a:r>
          </a:p>
          <a:p>
            <a:pPr lvl="0">
              <a:spcAft>
                <a:spcPts val="1200"/>
              </a:spcAft>
            </a:pPr>
            <a:r>
              <a:rPr lang="en-US" sz="2600" b="1" dirty="0"/>
              <a:t>Public/private partnerships to continue operation </a:t>
            </a:r>
            <a:r>
              <a:rPr lang="en-US" dirty="0"/>
              <a:t>and maintenance. (15 points)</a:t>
            </a:r>
          </a:p>
          <a:p>
            <a:pPr lvl="0">
              <a:spcAft>
                <a:spcPts val="1200"/>
              </a:spcAft>
            </a:pPr>
            <a:r>
              <a:rPr lang="en-US" dirty="0"/>
              <a:t>T</a:t>
            </a:r>
            <a:r>
              <a:rPr lang="en-US" sz="2600" b="1" dirty="0"/>
              <a:t>rails with national designation or resulting in the cleanup of an area. (10 points)</a:t>
            </a:r>
          </a:p>
        </p:txBody>
      </p:sp>
      <p:sp>
        <p:nvSpPr>
          <p:cNvPr id="5" name="Title 10">
            <a:extLst>
              <a:ext uri="{FF2B5EF4-FFF2-40B4-BE49-F238E27FC236}">
                <a16:creationId xmlns:a16="http://schemas.microsoft.com/office/drawing/2014/main" id="{8F42A082-033A-4C0F-986F-7776BA315ECE}"/>
              </a:ext>
            </a:extLst>
          </p:cNvPr>
          <p:cNvSpPr txBox="1">
            <a:spLocks/>
          </p:cNvSpPr>
          <p:nvPr/>
        </p:nvSpPr>
        <p:spPr>
          <a:xfrm>
            <a:off x="628650" y="699519"/>
            <a:ext cx="7886700" cy="93610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3400" b="1" kern="1200">
                <a:solidFill>
                  <a:schemeClr val="tx2"/>
                </a:solidFill>
                <a:latin typeface="PT Sans" panose="020B0503020203020204" pitchFamily="34" charset="0"/>
                <a:ea typeface="+mj-ea"/>
                <a:cs typeface="+mj-cs"/>
              </a:defRPr>
            </a:lvl1pPr>
          </a:lstStyle>
          <a:p>
            <a:r>
              <a:rPr lang="en-US" dirty="0"/>
              <a:t>Project Evaluation Criteria</a:t>
            </a:r>
          </a:p>
        </p:txBody>
      </p:sp>
    </p:spTree>
    <p:extLst>
      <p:ext uri="{BB962C8B-B14F-4D97-AF65-F5344CB8AC3E}">
        <p14:creationId xmlns:p14="http://schemas.microsoft.com/office/powerpoint/2010/main" val="4287007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2">
            <a:extLst>
              <a:ext uri="{FF2B5EF4-FFF2-40B4-BE49-F238E27FC236}">
                <a16:creationId xmlns:a16="http://schemas.microsoft.com/office/drawing/2014/main" id="{7EFB17E1-6237-4C5B-90C1-F0860AAD46AC}"/>
              </a:ext>
            </a:extLst>
          </p:cNvPr>
          <p:cNvSpPr>
            <a:spLocks noGrp="1"/>
          </p:cNvSpPr>
          <p:nvPr>
            <p:ph idx="1"/>
          </p:nvPr>
        </p:nvSpPr>
        <p:spPr>
          <a:xfrm>
            <a:off x="683568" y="1700808"/>
            <a:ext cx="7776864" cy="4896544"/>
          </a:xfrm>
          <a:prstGeom prst="rect">
            <a:avLst/>
          </a:prstGeom>
        </p:spPr>
        <p:txBody>
          <a:bodyPr vert="horz" lIns="91440" tIns="45720" rIns="91440" bIns="45720" rtlCol="0">
            <a:normAutofit/>
          </a:bodyPr>
          <a:lstStyle/>
          <a:p>
            <a:pPr lvl="0">
              <a:spcAft>
                <a:spcPts val="1200"/>
              </a:spcAft>
            </a:pPr>
            <a:r>
              <a:rPr lang="en-US" dirty="0"/>
              <a:t>Available Funding:</a:t>
            </a:r>
          </a:p>
          <a:p>
            <a:pPr lvl="1"/>
            <a:r>
              <a:rPr lang="en-US" b="1" dirty="0"/>
              <a:t>Annual appropriation:	$1,300,000</a:t>
            </a:r>
          </a:p>
          <a:p>
            <a:pPr lvl="1"/>
            <a:r>
              <a:rPr lang="en-US" sz="2400" b="1" dirty="0"/>
              <a:t>Underruns from closed projects:  	$   61,167</a:t>
            </a:r>
            <a:endParaRPr lang="en-US" b="1" dirty="0"/>
          </a:p>
          <a:p>
            <a:pPr lvl="0">
              <a:spcAft>
                <a:spcPts val="1200"/>
              </a:spcAft>
            </a:pPr>
            <a:r>
              <a:rPr lang="en-US" b="1" dirty="0"/>
              <a:t>Application Summary:</a:t>
            </a:r>
          </a:p>
          <a:p>
            <a:pPr lvl="1"/>
            <a:r>
              <a:rPr lang="en-US" b="1" dirty="0"/>
              <a:t>Total number of projects:  18</a:t>
            </a:r>
          </a:p>
          <a:p>
            <a:pPr lvl="1"/>
            <a:r>
              <a:rPr lang="en-US" b="1" dirty="0"/>
              <a:t>Total project costs:  </a:t>
            </a:r>
            <a:r>
              <a:rPr lang="en-US" b="1" dirty="0">
                <a:solidFill>
                  <a:srgbClr val="53565A"/>
                </a:solidFill>
              </a:rPr>
              <a:t>$19,760,150</a:t>
            </a:r>
          </a:p>
          <a:p>
            <a:pPr lvl="1"/>
            <a:r>
              <a:rPr lang="en-US" b="1" dirty="0">
                <a:solidFill>
                  <a:srgbClr val="53565A"/>
                </a:solidFill>
              </a:rPr>
              <a:t>Total amount requested:  $7,653,328</a:t>
            </a:r>
          </a:p>
          <a:p>
            <a:pPr lvl="1"/>
            <a:endParaRPr lang="en-US" b="1" dirty="0"/>
          </a:p>
        </p:txBody>
      </p:sp>
      <p:sp>
        <p:nvSpPr>
          <p:cNvPr id="5" name="Title 10">
            <a:extLst>
              <a:ext uri="{FF2B5EF4-FFF2-40B4-BE49-F238E27FC236}">
                <a16:creationId xmlns:a16="http://schemas.microsoft.com/office/drawing/2014/main" id="{C66066E1-1CDF-4981-B319-508E795C1FD5}"/>
              </a:ext>
            </a:extLst>
          </p:cNvPr>
          <p:cNvSpPr txBox="1">
            <a:spLocks/>
          </p:cNvSpPr>
          <p:nvPr/>
        </p:nvSpPr>
        <p:spPr>
          <a:xfrm>
            <a:off x="628650" y="699519"/>
            <a:ext cx="7886700" cy="93610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3400" b="1" kern="1200">
                <a:solidFill>
                  <a:schemeClr val="tx2"/>
                </a:solidFill>
                <a:latin typeface="PT Sans" panose="020B0503020203020204" pitchFamily="34" charset="0"/>
                <a:ea typeface="+mj-ea"/>
                <a:cs typeface="+mj-cs"/>
              </a:defRPr>
            </a:lvl1pPr>
          </a:lstStyle>
          <a:p>
            <a:r>
              <a:rPr lang="en-US" dirty="0"/>
              <a:t>Available Funding and Application Summary</a:t>
            </a:r>
          </a:p>
        </p:txBody>
      </p:sp>
    </p:spTree>
    <p:extLst>
      <p:ext uri="{BB962C8B-B14F-4D97-AF65-F5344CB8AC3E}">
        <p14:creationId xmlns:p14="http://schemas.microsoft.com/office/powerpoint/2010/main" val="23823783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529AD376-841A-42E0-A075-63651BC991D8}"/>
              </a:ext>
            </a:extLst>
          </p:cNvPr>
          <p:cNvSpPr>
            <a:spLocks noGrp="1"/>
          </p:cNvSpPr>
          <p:nvPr>
            <p:ph type="title"/>
          </p:nvPr>
        </p:nvSpPr>
        <p:spPr>
          <a:xfrm>
            <a:off x="496152" y="1017336"/>
            <a:ext cx="7886700" cy="360040"/>
          </a:xfrm>
          <a:prstGeom prst="rect">
            <a:avLst/>
          </a:prstGeom>
        </p:spPr>
        <p:txBody>
          <a:bodyPr>
            <a:noAutofit/>
          </a:bodyPr>
          <a:lstStyle/>
          <a:p>
            <a:r>
              <a:rPr lang="en-US" b="1" dirty="0">
                <a:solidFill>
                  <a:schemeClr val="tx2"/>
                </a:solidFill>
              </a:rPr>
              <a:t>List of Motorized Applications Recommended</a:t>
            </a:r>
          </a:p>
        </p:txBody>
      </p:sp>
      <p:graphicFrame>
        <p:nvGraphicFramePr>
          <p:cNvPr id="2" name="Table 1">
            <a:extLst>
              <a:ext uri="{FF2B5EF4-FFF2-40B4-BE49-F238E27FC236}">
                <a16:creationId xmlns:a16="http://schemas.microsoft.com/office/drawing/2014/main" id="{D9E927E1-7EB0-4A23-BB04-69006FC59A1E}"/>
              </a:ext>
            </a:extLst>
          </p:cNvPr>
          <p:cNvGraphicFramePr>
            <a:graphicFrameLocks noGrp="1"/>
          </p:cNvGraphicFramePr>
          <p:nvPr>
            <p:extLst>
              <p:ext uri="{D42A27DB-BD31-4B8C-83A1-F6EECF244321}">
                <p14:modId xmlns:p14="http://schemas.microsoft.com/office/powerpoint/2010/main" val="740813767"/>
              </p:ext>
            </p:extLst>
          </p:nvPr>
        </p:nvGraphicFramePr>
        <p:xfrm>
          <a:off x="177696" y="1706165"/>
          <a:ext cx="8788608" cy="2862318"/>
        </p:xfrm>
        <a:graphic>
          <a:graphicData uri="http://schemas.openxmlformats.org/drawingml/2006/table">
            <a:tbl>
              <a:tblPr firstRow="1" bandRow="1">
                <a:tableStyleId>{5C22544A-7EE6-4342-B048-85BDC9FD1C3A}</a:tableStyleId>
              </a:tblPr>
              <a:tblGrid>
                <a:gridCol w="2064211">
                  <a:extLst>
                    <a:ext uri="{9D8B030D-6E8A-4147-A177-3AD203B41FA5}">
                      <a16:colId xmlns:a16="http://schemas.microsoft.com/office/drawing/2014/main" val="3387879057"/>
                    </a:ext>
                  </a:extLst>
                </a:gridCol>
                <a:gridCol w="1800200">
                  <a:extLst>
                    <a:ext uri="{9D8B030D-6E8A-4147-A177-3AD203B41FA5}">
                      <a16:colId xmlns:a16="http://schemas.microsoft.com/office/drawing/2014/main" val="1861506818"/>
                    </a:ext>
                  </a:extLst>
                </a:gridCol>
                <a:gridCol w="792088">
                  <a:extLst>
                    <a:ext uri="{9D8B030D-6E8A-4147-A177-3AD203B41FA5}">
                      <a16:colId xmlns:a16="http://schemas.microsoft.com/office/drawing/2014/main" val="3420930524"/>
                    </a:ext>
                  </a:extLst>
                </a:gridCol>
                <a:gridCol w="1440160">
                  <a:extLst>
                    <a:ext uri="{9D8B030D-6E8A-4147-A177-3AD203B41FA5}">
                      <a16:colId xmlns:a16="http://schemas.microsoft.com/office/drawing/2014/main" val="467904483"/>
                    </a:ext>
                  </a:extLst>
                </a:gridCol>
                <a:gridCol w="1224136">
                  <a:extLst>
                    <a:ext uri="{9D8B030D-6E8A-4147-A177-3AD203B41FA5}">
                      <a16:colId xmlns:a16="http://schemas.microsoft.com/office/drawing/2014/main" val="3284072429"/>
                    </a:ext>
                  </a:extLst>
                </a:gridCol>
                <a:gridCol w="1467813">
                  <a:extLst>
                    <a:ext uri="{9D8B030D-6E8A-4147-A177-3AD203B41FA5}">
                      <a16:colId xmlns:a16="http://schemas.microsoft.com/office/drawing/2014/main" val="1639893002"/>
                    </a:ext>
                  </a:extLst>
                </a:gridCol>
              </a:tblGrid>
              <a:tr h="954106">
                <a:tc>
                  <a:txBody>
                    <a:bodyPr/>
                    <a:lstStyle/>
                    <a:p>
                      <a:pPr algn="ctr"/>
                      <a:r>
                        <a:rPr lang="en-US" sz="1300" b="1" dirty="0"/>
                        <a:t>PROJECT NAME</a:t>
                      </a:r>
                    </a:p>
                  </a:txBody>
                  <a:tcPr anchor="ctr">
                    <a:lnB w="12700" cap="flat" cmpd="sng" algn="ctr">
                      <a:noFill/>
                      <a:prstDash val="solid"/>
                      <a:round/>
                      <a:headEnd type="none" w="med" len="med"/>
                      <a:tailEnd type="none" w="med" len="med"/>
                    </a:lnB>
                    <a:solidFill>
                      <a:schemeClr val="tx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b="1" dirty="0"/>
                        <a:t>SPONSOR</a:t>
                      </a:r>
                    </a:p>
                  </a:txBody>
                  <a:tcPr anchor="ctr">
                    <a:lnB w="12700" cap="flat" cmpd="sng" algn="ctr">
                      <a:noFill/>
                      <a:prstDash val="solid"/>
                      <a:round/>
                      <a:headEnd type="none" w="med" len="med"/>
                      <a:tailEnd type="none" w="med" len="med"/>
                    </a:lnB>
                    <a:solidFill>
                      <a:schemeClr val="bg2">
                        <a:lumMod val="75000"/>
                      </a:schemeClr>
                    </a:solidFill>
                  </a:tcPr>
                </a:tc>
                <a:tc>
                  <a:txBody>
                    <a:bodyPr/>
                    <a:lstStyle/>
                    <a:p>
                      <a:pPr algn="ctr"/>
                      <a:r>
                        <a:rPr lang="en-US" sz="1300" b="1" dirty="0"/>
                        <a:t>SCORE</a:t>
                      </a:r>
                    </a:p>
                  </a:txBody>
                  <a:tcPr anchor="ctr">
                    <a:lnB w="12700" cap="flat" cmpd="sng" algn="ctr">
                      <a:noFill/>
                      <a:prstDash val="solid"/>
                      <a:round/>
                      <a:headEnd type="none" w="med" len="med"/>
                      <a:tailEnd type="none" w="med" len="med"/>
                    </a:lnB>
                    <a:solidFill>
                      <a:schemeClr val="accent3">
                        <a:lumMod val="75000"/>
                      </a:schemeClr>
                    </a:solidFill>
                  </a:tcPr>
                </a:tc>
                <a:tc>
                  <a:txBody>
                    <a:bodyPr/>
                    <a:lstStyle/>
                    <a:p>
                      <a:pPr algn="ctr"/>
                      <a:r>
                        <a:rPr lang="en-US" sz="1300" b="1" dirty="0"/>
                        <a:t>TOTAL PROJECT COST</a:t>
                      </a:r>
                    </a:p>
                  </a:txBody>
                  <a:tcPr anchor="ctr">
                    <a:lnB w="12700" cap="flat" cmpd="sng" algn="ctr">
                      <a:noFill/>
                      <a:prstDash val="solid"/>
                      <a:round/>
                      <a:headEnd type="none" w="med" len="med"/>
                      <a:tailEnd type="none" w="med" len="med"/>
                    </a:lnB>
                    <a:solidFill>
                      <a:schemeClr val="accent6">
                        <a:lumMod val="50000"/>
                      </a:schemeClr>
                    </a:solidFill>
                  </a:tcPr>
                </a:tc>
                <a:tc>
                  <a:txBody>
                    <a:bodyPr/>
                    <a:lstStyle/>
                    <a:p>
                      <a:pPr algn="ctr"/>
                      <a:r>
                        <a:rPr lang="en-US" sz="1300" b="1" dirty="0"/>
                        <a:t>REQUESTED AMOUNT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b="1" dirty="0"/>
                        <a:t>(% of Total Project Cost)</a:t>
                      </a:r>
                    </a:p>
                  </a:txBody>
                  <a:tcPr anchor="ctr">
                    <a:lnB w="12700" cap="flat" cmpd="sng" algn="ctr">
                      <a:noFill/>
                      <a:prstDash val="solid"/>
                      <a:round/>
                      <a:headEnd type="none" w="med" len="med"/>
                      <a:tailEnd type="none" w="med" len="med"/>
                    </a:lnB>
                    <a:solidFill>
                      <a:schemeClr val="accent2">
                        <a:lumMod val="75000"/>
                      </a:schemeClr>
                    </a:solidFill>
                  </a:tcPr>
                </a:tc>
                <a:tc>
                  <a:txBody>
                    <a:bodyPr/>
                    <a:lstStyle/>
                    <a:p>
                      <a:pPr algn="ctr"/>
                      <a:r>
                        <a:rPr lang="en-US" sz="1300" b="1" dirty="0"/>
                        <a:t>RECOMMENDED AMOUNT </a:t>
                      </a:r>
                    </a:p>
                    <a:p>
                      <a:pPr algn="ctr"/>
                      <a:r>
                        <a:rPr lang="en-US" sz="1300" b="1" dirty="0"/>
                        <a:t>(% of Total Project Cost)</a:t>
                      </a:r>
                    </a:p>
                  </a:txBody>
                  <a:tcPr>
                    <a:lnB w="12700" cap="flat" cmpd="sng" algn="ctr">
                      <a:noFill/>
                      <a:prstDash val="solid"/>
                      <a:round/>
                      <a:headEnd type="none" w="med" len="med"/>
                      <a:tailEnd type="none" w="med" len="med"/>
                    </a:lnB>
                    <a:solidFill>
                      <a:schemeClr val="accent1">
                        <a:lumMod val="75000"/>
                      </a:schemeClr>
                    </a:solidFill>
                  </a:tcPr>
                </a:tc>
                <a:extLst>
                  <a:ext uri="{0D108BD9-81ED-4DB2-BD59-A6C34878D82A}">
                    <a16:rowId xmlns:a16="http://schemas.microsoft.com/office/drawing/2014/main" val="2858427104"/>
                  </a:ext>
                </a:extLst>
              </a:tr>
              <a:tr h="954106">
                <a:tc>
                  <a:txBody>
                    <a:bodyPr/>
                    <a:lstStyle/>
                    <a:p>
                      <a:pPr algn="ctr"/>
                      <a:r>
                        <a:rPr lang="en-US" sz="1400" b="1" dirty="0">
                          <a:hlinkClick r:id="rId2" action="ppaction://hlinksldjump"/>
                        </a:rPr>
                        <a:t>Nicholson-Ford OHV Park Tree Clean Up</a:t>
                      </a:r>
                      <a:endParaRPr lang="en-US" sz="1400" b="1" dirty="0"/>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Iowa Department of Natural Resources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57.57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$164,500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$131,600</a:t>
                      </a:r>
                    </a:p>
                    <a:p>
                      <a:pPr algn="ctr"/>
                      <a:r>
                        <a:rPr lang="en-US" sz="1400" b="1" dirty="0"/>
                        <a:t>(80%)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$131,600</a:t>
                      </a:r>
                    </a:p>
                    <a:p>
                      <a:pPr algn="ctr"/>
                      <a:r>
                        <a:rPr lang="en-US" sz="1400" b="1" dirty="0"/>
                        <a:t>(80%)</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74190908"/>
                  </a:ext>
                </a:extLst>
              </a:tr>
              <a:tr h="954106">
                <a:tc>
                  <a:txBody>
                    <a:bodyPr/>
                    <a:lstStyle/>
                    <a:p>
                      <a:pPr algn="ctr"/>
                      <a:r>
                        <a:rPr lang="en-US" sz="1400" b="1" dirty="0">
                          <a:hlinkClick r:id="rId3" action="ppaction://hlinksldjump"/>
                        </a:rPr>
                        <a:t>Snowmobile Trail Maintenance</a:t>
                      </a:r>
                      <a:endParaRPr lang="en-US" sz="1400" b="1" dirty="0"/>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Iowa State Snowmobile Association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56.43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$307,500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$246,000</a:t>
                      </a:r>
                    </a:p>
                    <a:p>
                      <a:pPr algn="ctr"/>
                      <a:r>
                        <a:rPr lang="en-US" sz="1400" b="1" dirty="0"/>
                        <a:t>(80%)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$246,000</a:t>
                      </a:r>
                    </a:p>
                    <a:p>
                      <a:pPr algn="ctr"/>
                      <a:r>
                        <a:rPr lang="en-US" sz="1400" b="1" dirty="0"/>
                        <a:t>(80%)</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71720284"/>
                  </a:ext>
                </a:extLst>
              </a:tr>
            </a:tbl>
          </a:graphicData>
        </a:graphic>
      </p:graphicFrame>
      <p:sp>
        <p:nvSpPr>
          <p:cNvPr id="3" name="TextBox 2">
            <a:extLst>
              <a:ext uri="{FF2B5EF4-FFF2-40B4-BE49-F238E27FC236}">
                <a16:creationId xmlns:a16="http://schemas.microsoft.com/office/drawing/2014/main" id="{F5820BDE-4DE8-4E70-B05F-14D44B56349D}"/>
              </a:ext>
            </a:extLst>
          </p:cNvPr>
          <p:cNvSpPr txBox="1"/>
          <p:nvPr/>
        </p:nvSpPr>
        <p:spPr>
          <a:xfrm>
            <a:off x="0" y="6525344"/>
            <a:ext cx="7164288" cy="276999"/>
          </a:xfrm>
          <a:prstGeom prst="rect">
            <a:avLst/>
          </a:prstGeom>
          <a:noFill/>
        </p:spPr>
        <p:txBody>
          <a:bodyPr wrap="square" rtlCol="0">
            <a:spAutoFit/>
          </a:bodyPr>
          <a:lstStyle/>
          <a:p>
            <a:r>
              <a:rPr lang="en-US" sz="1200" b="1" dirty="0">
                <a:hlinkClick r:id="rId4" action="ppaction://hlinksldjump"/>
              </a:rPr>
              <a:t>Jump to applications not recommended for funding</a:t>
            </a:r>
            <a:endParaRPr lang="en-US" sz="1200" b="1" dirty="0"/>
          </a:p>
        </p:txBody>
      </p:sp>
    </p:spTree>
    <p:extLst>
      <p:ext uri="{BB962C8B-B14F-4D97-AF65-F5344CB8AC3E}">
        <p14:creationId xmlns:p14="http://schemas.microsoft.com/office/powerpoint/2010/main" val="14079657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529AD376-841A-42E0-A075-63651BC991D8}"/>
              </a:ext>
            </a:extLst>
          </p:cNvPr>
          <p:cNvSpPr>
            <a:spLocks noGrp="1"/>
          </p:cNvSpPr>
          <p:nvPr>
            <p:ph type="title"/>
          </p:nvPr>
        </p:nvSpPr>
        <p:spPr>
          <a:xfrm>
            <a:off x="323528" y="908720"/>
            <a:ext cx="8030716" cy="432048"/>
          </a:xfrm>
          <a:prstGeom prst="rect">
            <a:avLst/>
          </a:prstGeom>
        </p:spPr>
        <p:txBody>
          <a:bodyPr>
            <a:noAutofit/>
          </a:bodyPr>
          <a:lstStyle/>
          <a:p>
            <a:r>
              <a:rPr lang="en-US" b="1" dirty="0">
                <a:solidFill>
                  <a:schemeClr val="tx2"/>
                </a:solidFill>
              </a:rPr>
              <a:t>List of Non-motorized Applications Recommended</a:t>
            </a:r>
          </a:p>
        </p:txBody>
      </p:sp>
      <p:graphicFrame>
        <p:nvGraphicFramePr>
          <p:cNvPr id="2" name="Table 1">
            <a:extLst>
              <a:ext uri="{FF2B5EF4-FFF2-40B4-BE49-F238E27FC236}">
                <a16:creationId xmlns:a16="http://schemas.microsoft.com/office/drawing/2014/main" id="{D9E927E1-7EB0-4A23-BB04-69006FC59A1E}"/>
              </a:ext>
            </a:extLst>
          </p:cNvPr>
          <p:cNvGraphicFramePr>
            <a:graphicFrameLocks noGrp="1"/>
          </p:cNvGraphicFramePr>
          <p:nvPr>
            <p:extLst>
              <p:ext uri="{D42A27DB-BD31-4B8C-83A1-F6EECF244321}">
                <p14:modId xmlns:p14="http://schemas.microsoft.com/office/powerpoint/2010/main" val="1576061669"/>
              </p:ext>
            </p:extLst>
          </p:nvPr>
        </p:nvGraphicFramePr>
        <p:xfrm>
          <a:off x="177696" y="1550680"/>
          <a:ext cx="8788608" cy="3642516"/>
        </p:xfrm>
        <a:graphic>
          <a:graphicData uri="http://schemas.openxmlformats.org/drawingml/2006/table">
            <a:tbl>
              <a:tblPr firstRow="1" bandRow="1">
                <a:tableStyleId>{5C22544A-7EE6-4342-B048-85BDC9FD1C3A}</a:tableStyleId>
              </a:tblPr>
              <a:tblGrid>
                <a:gridCol w="2064211">
                  <a:extLst>
                    <a:ext uri="{9D8B030D-6E8A-4147-A177-3AD203B41FA5}">
                      <a16:colId xmlns:a16="http://schemas.microsoft.com/office/drawing/2014/main" val="3387879057"/>
                    </a:ext>
                  </a:extLst>
                </a:gridCol>
                <a:gridCol w="1800200">
                  <a:extLst>
                    <a:ext uri="{9D8B030D-6E8A-4147-A177-3AD203B41FA5}">
                      <a16:colId xmlns:a16="http://schemas.microsoft.com/office/drawing/2014/main" val="1861506818"/>
                    </a:ext>
                  </a:extLst>
                </a:gridCol>
                <a:gridCol w="792088">
                  <a:extLst>
                    <a:ext uri="{9D8B030D-6E8A-4147-A177-3AD203B41FA5}">
                      <a16:colId xmlns:a16="http://schemas.microsoft.com/office/drawing/2014/main" val="3420930524"/>
                    </a:ext>
                  </a:extLst>
                </a:gridCol>
                <a:gridCol w="1440160">
                  <a:extLst>
                    <a:ext uri="{9D8B030D-6E8A-4147-A177-3AD203B41FA5}">
                      <a16:colId xmlns:a16="http://schemas.microsoft.com/office/drawing/2014/main" val="467904483"/>
                    </a:ext>
                  </a:extLst>
                </a:gridCol>
                <a:gridCol w="1224136">
                  <a:extLst>
                    <a:ext uri="{9D8B030D-6E8A-4147-A177-3AD203B41FA5}">
                      <a16:colId xmlns:a16="http://schemas.microsoft.com/office/drawing/2014/main" val="3284072429"/>
                    </a:ext>
                  </a:extLst>
                </a:gridCol>
                <a:gridCol w="1467813">
                  <a:extLst>
                    <a:ext uri="{9D8B030D-6E8A-4147-A177-3AD203B41FA5}">
                      <a16:colId xmlns:a16="http://schemas.microsoft.com/office/drawing/2014/main" val="1639893002"/>
                    </a:ext>
                  </a:extLst>
                </a:gridCol>
              </a:tblGrid>
              <a:tr h="954106">
                <a:tc>
                  <a:txBody>
                    <a:bodyPr/>
                    <a:lstStyle/>
                    <a:p>
                      <a:pPr algn="ctr"/>
                      <a:r>
                        <a:rPr lang="en-US" sz="1300" b="1" dirty="0"/>
                        <a:t>PROJECT NAME</a:t>
                      </a:r>
                    </a:p>
                  </a:txBody>
                  <a:tcPr anchor="ctr">
                    <a:lnB w="12700" cap="flat" cmpd="sng" algn="ctr">
                      <a:noFill/>
                      <a:prstDash val="solid"/>
                      <a:round/>
                      <a:headEnd type="none" w="med" len="med"/>
                      <a:tailEnd type="none" w="med" len="med"/>
                    </a:lnB>
                    <a:solidFill>
                      <a:schemeClr val="tx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b="1" dirty="0"/>
                        <a:t>SPONSOR</a:t>
                      </a:r>
                    </a:p>
                  </a:txBody>
                  <a:tcPr anchor="ctr">
                    <a:lnB w="12700" cap="flat" cmpd="sng" algn="ctr">
                      <a:noFill/>
                      <a:prstDash val="solid"/>
                      <a:round/>
                      <a:headEnd type="none" w="med" len="med"/>
                      <a:tailEnd type="none" w="med" len="med"/>
                    </a:lnB>
                    <a:solidFill>
                      <a:schemeClr val="bg2">
                        <a:lumMod val="75000"/>
                      </a:schemeClr>
                    </a:solidFill>
                  </a:tcPr>
                </a:tc>
                <a:tc>
                  <a:txBody>
                    <a:bodyPr/>
                    <a:lstStyle/>
                    <a:p>
                      <a:pPr algn="ctr"/>
                      <a:r>
                        <a:rPr lang="en-US" sz="1300" b="1" dirty="0"/>
                        <a:t>SCORE</a:t>
                      </a:r>
                    </a:p>
                  </a:txBody>
                  <a:tcPr anchor="ctr">
                    <a:lnB w="12700" cap="flat" cmpd="sng" algn="ctr">
                      <a:noFill/>
                      <a:prstDash val="solid"/>
                      <a:round/>
                      <a:headEnd type="none" w="med" len="med"/>
                      <a:tailEnd type="none" w="med" len="med"/>
                    </a:lnB>
                    <a:solidFill>
                      <a:schemeClr val="accent3">
                        <a:lumMod val="75000"/>
                      </a:schemeClr>
                    </a:solidFill>
                  </a:tcPr>
                </a:tc>
                <a:tc>
                  <a:txBody>
                    <a:bodyPr/>
                    <a:lstStyle/>
                    <a:p>
                      <a:pPr algn="ctr"/>
                      <a:r>
                        <a:rPr lang="en-US" sz="1300" b="1" dirty="0"/>
                        <a:t>TOTAL PROJECT COST</a:t>
                      </a:r>
                    </a:p>
                  </a:txBody>
                  <a:tcPr anchor="ctr">
                    <a:lnB w="12700" cap="flat" cmpd="sng" algn="ctr">
                      <a:noFill/>
                      <a:prstDash val="solid"/>
                      <a:round/>
                      <a:headEnd type="none" w="med" len="med"/>
                      <a:tailEnd type="none" w="med" len="med"/>
                    </a:lnB>
                    <a:solidFill>
                      <a:schemeClr val="accent6">
                        <a:lumMod val="50000"/>
                      </a:schemeClr>
                    </a:solidFill>
                  </a:tcPr>
                </a:tc>
                <a:tc>
                  <a:txBody>
                    <a:bodyPr/>
                    <a:lstStyle/>
                    <a:p>
                      <a:pPr algn="ctr"/>
                      <a:r>
                        <a:rPr lang="en-US" sz="1300" b="1" dirty="0"/>
                        <a:t>REQUESTED AMOUNT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b="1" dirty="0"/>
                        <a:t>(% of Total Project Cost)</a:t>
                      </a:r>
                    </a:p>
                  </a:txBody>
                  <a:tcPr anchor="ctr">
                    <a:lnB w="12700" cap="flat" cmpd="sng" algn="ctr">
                      <a:noFill/>
                      <a:prstDash val="solid"/>
                      <a:round/>
                      <a:headEnd type="none" w="med" len="med"/>
                      <a:tailEnd type="none" w="med" len="med"/>
                    </a:lnB>
                    <a:solidFill>
                      <a:schemeClr val="accent2">
                        <a:lumMod val="75000"/>
                      </a:schemeClr>
                    </a:solidFill>
                  </a:tcPr>
                </a:tc>
                <a:tc>
                  <a:txBody>
                    <a:bodyPr/>
                    <a:lstStyle/>
                    <a:p>
                      <a:pPr algn="ctr"/>
                      <a:r>
                        <a:rPr lang="en-US" sz="1300" b="1" dirty="0"/>
                        <a:t>RECOMMENDED AMOUNT </a:t>
                      </a:r>
                    </a:p>
                    <a:p>
                      <a:pPr algn="ctr"/>
                      <a:r>
                        <a:rPr lang="en-US" sz="1300" b="1" dirty="0"/>
                        <a:t>(% of Total Project Cost)</a:t>
                      </a:r>
                    </a:p>
                  </a:txBody>
                  <a:tcPr>
                    <a:lnB w="12700" cap="flat" cmpd="sng" algn="ctr">
                      <a:noFill/>
                      <a:prstDash val="solid"/>
                      <a:round/>
                      <a:headEnd type="none" w="med" len="med"/>
                      <a:tailEnd type="none" w="med" len="med"/>
                    </a:lnB>
                    <a:solidFill>
                      <a:schemeClr val="accent1">
                        <a:lumMod val="75000"/>
                      </a:schemeClr>
                    </a:solidFill>
                  </a:tcPr>
                </a:tc>
                <a:extLst>
                  <a:ext uri="{0D108BD9-81ED-4DB2-BD59-A6C34878D82A}">
                    <a16:rowId xmlns:a16="http://schemas.microsoft.com/office/drawing/2014/main" val="2858427104"/>
                  </a:ext>
                </a:extLst>
              </a:tr>
              <a:tr h="780198">
                <a:tc>
                  <a:txBody>
                    <a:bodyPr/>
                    <a:lstStyle/>
                    <a:p>
                      <a:pPr algn="ctr"/>
                      <a:r>
                        <a:rPr lang="en-US" sz="1400" b="1" dirty="0">
                          <a:hlinkClick r:id="rId2" action="ppaction://hlinksldjump"/>
                        </a:rPr>
                        <a:t>Bicycle Summit</a:t>
                      </a:r>
                      <a:endParaRPr lang="en-US" sz="1400" b="1" dirty="0"/>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Iowa DOT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N/A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$7,500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$6,000</a:t>
                      </a:r>
                    </a:p>
                    <a:p>
                      <a:pPr algn="ctr"/>
                      <a:r>
                        <a:rPr lang="en-US" sz="1400" b="1" dirty="0"/>
                        <a:t>(80%)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t>$6,000</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t>(80%)</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55182093"/>
                  </a:ext>
                </a:extLst>
              </a:tr>
              <a:tr h="95410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hlinkClick r:id="rId3" action="ppaction://hlinksldjump"/>
                        </a:rPr>
                        <a:t>Cedar River Water Trails Access Improvements</a:t>
                      </a:r>
                      <a:endParaRPr lang="en-US" sz="1400" b="1" dirty="0"/>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solidFill>
                            <a:srgbClr val="53565A"/>
                          </a:solidFill>
                        </a:rPr>
                        <a:t>Mitchell County Conservation Board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79.57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400" b="1" dirty="0"/>
                    </a:p>
                    <a:p>
                      <a:pPr algn="ctr"/>
                      <a:r>
                        <a:rPr lang="en-US" sz="1400" b="1" dirty="0"/>
                        <a:t>$1,289,210</a:t>
                      </a:r>
                    </a:p>
                    <a:p>
                      <a:pPr algn="ctr"/>
                      <a:endParaRPr lang="en-US" sz="14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$665,050 (52%)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$665,050 (52%)</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25721687"/>
                  </a:ext>
                </a:extLst>
              </a:tr>
              <a:tr h="954106">
                <a:tc>
                  <a:txBody>
                    <a:bodyPr/>
                    <a:lstStyle/>
                    <a:p>
                      <a:pPr algn="ctr"/>
                      <a:r>
                        <a:rPr lang="en-US" sz="1400" b="1" dirty="0">
                          <a:hlinkClick r:id="rId4" action="ppaction://hlinksldjump"/>
                        </a:rPr>
                        <a:t>Central Place Levee Trail Phase 2</a:t>
                      </a:r>
                      <a:endParaRPr lang="en-US" sz="1400" b="1" dirty="0"/>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solidFill>
                            <a:srgbClr val="53565A"/>
                          </a:solidFill>
                        </a:rPr>
                        <a:t>Des Moines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76.57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$2,500,000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$300,000</a:t>
                      </a:r>
                    </a:p>
                    <a:p>
                      <a:pPr algn="ctr"/>
                      <a:r>
                        <a:rPr lang="en-US" sz="1400" b="1" dirty="0"/>
                        <a:t>(12%)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$300,000</a:t>
                      </a:r>
                    </a:p>
                    <a:p>
                      <a:pPr algn="ctr"/>
                      <a:r>
                        <a:rPr lang="en-US" sz="1400" b="1" dirty="0"/>
                        <a:t>(12%)</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82288806"/>
                  </a:ext>
                </a:extLst>
              </a:tr>
            </a:tbl>
          </a:graphicData>
        </a:graphic>
      </p:graphicFrame>
      <p:sp>
        <p:nvSpPr>
          <p:cNvPr id="3" name="TextBox 2">
            <a:extLst>
              <a:ext uri="{FF2B5EF4-FFF2-40B4-BE49-F238E27FC236}">
                <a16:creationId xmlns:a16="http://schemas.microsoft.com/office/drawing/2014/main" id="{F5820BDE-4DE8-4E70-B05F-14D44B56349D}"/>
              </a:ext>
            </a:extLst>
          </p:cNvPr>
          <p:cNvSpPr txBox="1"/>
          <p:nvPr/>
        </p:nvSpPr>
        <p:spPr>
          <a:xfrm>
            <a:off x="33536" y="6471338"/>
            <a:ext cx="7164288" cy="276999"/>
          </a:xfrm>
          <a:prstGeom prst="rect">
            <a:avLst/>
          </a:prstGeom>
          <a:noFill/>
        </p:spPr>
        <p:txBody>
          <a:bodyPr wrap="square" rtlCol="0">
            <a:spAutoFit/>
          </a:bodyPr>
          <a:lstStyle/>
          <a:p>
            <a:r>
              <a:rPr lang="en-US" sz="1200" b="1" dirty="0">
                <a:hlinkClick r:id="rId5" action="ppaction://hlinksldjump"/>
              </a:rPr>
              <a:t>Jump to applications not recommended for funding</a:t>
            </a:r>
            <a:endParaRPr lang="en-US" sz="1200" b="1" dirty="0"/>
          </a:p>
        </p:txBody>
      </p:sp>
    </p:spTree>
    <p:extLst>
      <p:ext uri="{BB962C8B-B14F-4D97-AF65-F5344CB8AC3E}">
        <p14:creationId xmlns:p14="http://schemas.microsoft.com/office/powerpoint/2010/main" val="24682413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529AD376-841A-42E0-A075-63651BC991D8}"/>
              </a:ext>
            </a:extLst>
          </p:cNvPr>
          <p:cNvSpPr>
            <a:spLocks noGrp="1"/>
          </p:cNvSpPr>
          <p:nvPr>
            <p:ph type="title"/>
          </p:nvPr>
        </p:nvSpPr>
        <p:spPr>
          <a:xfrm>
            <a:off x="628650" y="710535"/>
            <a:ext cx="7886700" cy="288033"/>
          </a:xfrm>
        </p:spPr>
        <p:txBody>
          <a:bodyPr>
            <a:noAutofit/>
          </a:bodyPr>
          <a:lstStyle/>
          <a:p>
            <a:r>
              <a:rPr lang="en-US" b="1" dirty="0">
                <a:solidFill>
                  <a:schemeClr val="tx2"/>
                </a:solidFill>
              </a:rPr>
              <a:t>Map of Applications Received</a:t>
            </a:r>
          </a:p>
        </p:txBody>
      </p:sp>
      <p:pic>
        <p:nvPicPr>
          <p:cNvPr id="4" name="Picture 3">
            <a:extLst>
              <a:ext uri="{FF2B5EF4-FFF2-40B4-BE49-F238E27FC236}">
                <a16:creationId xmlns:a16="http://schemas.microsoft.com/office/drawing/2014/main" id="{4053D675-DEBE-4861-B95A-58502A6D825C}"/>
              </a:ext>
            </a:extLst>
          </p:cNvPr>
          <p:cNvPicPr>
            <a:picLocks noChangeAspect="1"/>
          </p:cNvPicPr>
          <p:nvPr/>
        </p:nvPicPr>
        <p:blipFill>
          <a:blip r:embed="rId2"/>
          <a:stretch>
            <a:fillRect/>
          </a:stretch>
        </p:blipFill>
        <p:spPr>
          <a:xfrm>
            <a:off x="827584" y="1124744"/>
            <a:ext cx="7383001" cy="5618993"/>
          </a:xfrm>
          <a:prstGeom prst="rect">
            <a:avLst/>
          </a:prstGeom>
        </p:spPr>
      </p:pic>
    </p:spTree>
    <p:extLst>
      <p:ext uri="{BB962C8B-B14F-4D97-AF65-F5344CB8AC3E}">
        <p14:creationId xmlns:p14="http://schemas.microsoft.com/office/powerpoint/2010/main" val="32889105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061864" y="4066456"/>
            <a:ext cx="2286000" cy="370656"/>
          </a:xfrm>
          <a:prstGeom prst="rect">
            <a:avLst/>
          </a:prstGeom>
          <a:solidFill>
            <a:schemeClr val="tx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3347864" y="4066456"/>
            <a:ext cx="2286000" cy="370656"/>
          </a:xfrm>
          <a:prstGeom prst="rect">
            <a:avLst/>
          </a:prstGeom>
          <a:solidFill>
            <a:schemeClr val="bg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5633864" y="4066456"/>
            <a:ext cx="2286000" cy="370656"/>
          </a:xfrm>
          <a:prstGeom prst="rect">
            <a:avLst/>
          </a:prstGeom>
          <a:solidFill>
            <a:schemeClr val="tx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20B11247-CDAF-4DD5-BE81-B56FBF4D67D9}"/>
              </a:ext>
            </a:extLst>
          </p:cNvPr>
          <p:cNvSpPr txBox="1"/>
          <p:nvPr/>
        </p:nvSpPr>
        <p:spPr>
          <a:xfrm>
            <a:off x="107504" y="3573016"/>
            <a:ext cx="9036496" cy="369332"/>
          </a:xfrm>
          <a:prstGeom prst="rect">
            <a:avLst/>
          </a:prstGeom>
          <a:noFill/>
        </p:spPr>
        <p:txBody>
          <a:bodyPr wrap="square" rtlCol="0">
            <a:spAutoFit/>
          </a:bodyPr>
          <a:lstStyle/>
          <a:p>
            <a:pPr algn="ctr"/>
            <a:r>
              <a:rPr lang="en-US" dirty="0">
                <a:latin typeface="PT Sans" panose="020B0503020203020204" pitchFamily="34" charset="0"/>
                <a:cs typeface="Arial" panose="020B0604020202020204" pitchFamily="34" charset="0"/>
              </a:rPr>
              <a:t>QUESTIONS?</a:t>
            </a:r>
          </a:p>
        </p:txBody>
      </p:sp>
      <p:pic>
        <p:nvPicPr>
          <p:cNvPr id="5" name="Picture 4">
            <a:extLst>
              <a:ext uri="{FF2B5EF4-FFF2-40B4-BE49-F238E27FC236}">
                <a16:creationId xmlns:a16="http://schemas.microsoft.com/office/drawing/2014/main" id="{90A748D6-E5EE-44F0-BED6-59197E46CA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55293" y="983876"/>
            <a:ext cx="2471142" cy="2021844"/>
          </a:xfrm>
          <a:prstGeom prst="rect">
            <a:avLst/>
          </a:prstGeom>
        </p:spPr>
      </p:pic>
      <p:sp>
        <p:nvSpPr>
          <p:cNvPr id="12" name="TextBox 11">
            <a:extLst>
              <a:ext uri="{FF2B5EF4-FFF2-40B4-BE49-F238E27FC236}">
                <a16:creationId xmlns:a16="http://schemas.microsoft.com/office/drawing/2014/main" id="{33F7CF90-4942-4D85-8831-4BBCA8213A53}"/>
              </a:ext>
            </a:extLst>
          </p:cNvPr>
          <p:cNvSpPr txBox="1"/>
          <p:nvPr/>
        </p:nvSpPr>
        <p:spPr>
          <a:xfrm>
            <a:off x="1691680" y="5445224"/>
            <a:ext cx="5544616" cy="738664"/>
          </a:xfrm>
          <a:prstGeom prst="rect">
            <a:avLst/>
          </a:prstGeom>
          <a:noFill/>
        </p:spPr>
        <p:txBody>
          <a:bodyPr wrap="square" rtlCol="0">
            <a:spAutoFit/>
          </a:bodyPr>
          <a:lstStyle/>
          <a:p>
            <a:pPr algn="ctr"/>
            <a:r>
              <a:rPr lang="en-US" sz="1400" b="1" dirty="0">
                <a:solidFill>
                  <a:schemeClr val="bg1">
                    <a:lumMod val="50000"/>
                  </a:schemeClr>
                </a:solidFill>
                <a:latin typeface="Century Gothic" panose="020B0502020202020204" pitchFamily="34" charset="0"/>
                <a:cs typeface="Arial" panose="020B0604020202020204" pitchFamily="34" charset="0"/>
              </a:rPr>
              <a:t>Scott Flagg, Federal Recreational Trails Program Manager</a:t>
            </a:r>
          </a:p>
          <a:p>
            <a:pPr algn="ctr"/>
            <a:r>
              <a:rPr lang="en-US" sz="1400" b="1" dirty="0">
                <a:solidFill>
                  <a:schemeClr val="bg1">
                    <a:lumMod val="50000"/>
                  </a:schemeClr>
                </a:solidFill>
                <a:latin typeface="Century Gothic" panose="020B0502020202020204" pitchFamily="34" charset="0"/>
                <a:cs typeface="Arial" panose="020B0604020202020204" pitchFamily="34" charset="0"/>
                <a:hlinkClick r:id="rId4"/>
              </a:rPr>
              <a:t>scott.flagg@iowadot.us</a:t>
            </a:r>
            <a:endParaRPr lang="en-US" sz="1400" b="1" dirty="0">
              <a:solidFill>
                <a:schemeClr val="bg1">
                  <a:lumMod val="50000"/>
                </a:schemeClr>
              </a:solidFill>
              <a:latin typeface="Century Gothic" panose="020B0502020202020204" pitchFamily="34" charset="0"/>
              <a:cs typeface="Arial" panose="020B0604020202020204" pitchFamily="34" charset="0"/>
            </a:endParaRPr>
          </a:p>
          <a:p>
            <a:pPr algn="ctr"/>
            <a:r>
              <a:rPr lang="en-US" sz="1400" b="1" dirty="0">
                <a:solidFill>
                  <a:schemeClr val="bg1">
                    <a:lumMod val="50000"/>
                  </a:schemeClr>
                </a:solidFill>
                <a:latin typeface="Century Gothic" panose="020B0502020202020204" pitchFamily="34" charset="0"/>
                <a:cs typeface="Arial" panose="020B0604020202020204" pitchFamily="34" charset="0"/>
              </a:rPr>
              <a:t>515-239-1252</a:t>
            </a:r>
          </a:p>
        </p:txBody>
      </p:sp>
    </p:spTree>
    <p:extLst>
      <p:ext uri="{BB962C8B-B14F-4D97-AF65-F5344CB8AC3E}">
        <p14:creationId xmlns:p14="http://schemas.microsoft.com/office/powerpoint/2010/main" val="33982197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8774E2DA-7066-4594-97F8-472FD30B3495}"/>
              </a:ext>
            </a:extLst>
          </p:cNvPr>
          <p:cNvSpPr txBox="1">
            <a:spLocks/>
          </p:cNvSpPr>
          <p:nvPr/>
        </p:nvSpPr>
        <p:spPr>
          <a:xfrm>
            <a:off x="179513" y="764704"/>
            <a:ext cx="3096343" cy="5013176"/>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spcBef>
                <a:spcPts val="0"/>
              </a:spcBef>
              <a:buClr>
                <a:schemeClr val="tx1"/>
              </a:buClr>
              <a:buNone/>
              <a:defRPr/>
            </a:pPr>
            <a:r>
              <a:rPr lang="en-US" sz="1800" b="1" dirty="0">
                <a:latin typeface="PT Sans" panose="020B0503020203020204"/>
              </a:rPr>
              <a:t>Nicholson-Ford OHV Park Tree Clean Up</a:t>
            </a:r>
          </a:p>
          <a:p>
            <a:pPr marL="0" indent="0">
              <a:spcBef>
                <a:spcPts val="0"/>
              </a:spcBef>
              <a:buClr>
                <a:schemeClr val="tx1"/>
              </a:buClr>
              <a:buNone/>
              <a:defRPr/>
            </a:pPr>
            <a:r>
              <a:rPr lang="en-US" sz="1800" b="1" dirty="0">
                <a:latin typeface="PT Sans" panose="020B0503020203020204"/>
              </a:rPr>
              <a:t>(Iowa Department of Natural Resources)</a:t>
            </a:r>
          </a:p>
          <a:p>
            <a:pPr marL="0" indent="0">
              <a:spcBef>
                <a:spcPts val="0"/>
              </a:spcBef>
              <a:buClr>
                <a:schemeClr val="tx1"/>
              </a:buClr>
              <a:buNone/>
              <a:defRPr/>
            </a:pPr>
            <a:endParaRPr lang="en-US" sz="1600" b="1" dirty="0">
              <a:latin typeface="PT Sans" panose="020B0503020203020204"/>
              <a:cs typeface="Arial" pitchFamily="34" charset="0"/>
            </a:endParaRPr>
          </a:p>
          <a:p>
            <a:pPr marL="0" indent="0">
              <a:buNone/>
            </a:pPr>
            <a:r>
              <a:rPr lang="en-US" sz="1700" dirty="0">
                <a:latin typeface="PT Sans" panose="020B0503020203020204"/>
              </a:rPr>
              <a:t>Remove damaged and downed trees and reopen trails within park that was damaged by 2020 derecho.</a:t>
            </a:r>
          </a:p>
          <a:p>
            <a:pPr marL="0" indent="0">
              <a:buNone/>
            </a:pPr>
            <a:endParaRPr lang="en-US" sz="1600" dirty="0">
              <a:latin typeface="PT Sans" panose="020B0503020203020204"/>
              <a:cs typeface="Arial" pitchFamily="34" charset="0"/>
            </a:endParaRPr>
          </a:p>
          <a:p>
            <a:pPr marL="0" indent="0">
              <a:spcBef>
                <a:spcPts val="0"/>
              </a:spcBef>
              <a:buClr>
                <a:schemeClr val="tx1"/>
              </a:buClr>
              <a:buNone/>
              <a:defRPr/>
            </a:pPr>
            <a:r>
              <a:rPr lang="en-US" sz="1600" b="1" dirty="0">
                <a:latin typeface="PT Sans" panose="020B0503020203020204"/>
                <a:cs typeface="Arial" pitchFamily="34" charset="0"/>
              </a:rPr>
              <a:t>Total Cost:    $164,500</a:t>
            </a:r>
          </a:p>
          <a:p>
            <a:pPr marL="0" indent="0">
              <a:spcBef>
                <a:spcPts val="0"/>
              </a:spcBef>
              <a:buClr>
                <a:schemeClr val="tx1"/>
              </a:buClr>
              <a:buNone/>
              <a:defRPr/>
            </a:pPr>
            <a:r>
              <a:rPr lang="en-US" sz="1600" b="1" dirty="0">
                <a:latin typeface="PT Sans" panose="020B0503020203020204"/>
                <a:cs typeface="Arial" pitchFamily="34" charset="0"/>
              </a:rPr>
              <a:t>Requested:   $131,600 (80%)</a:t>
            </a:r>
          </a:p>
          <a:p>
            <a:pPr marL="0" indent="0">
              <a:spcBef>
                <a:spcPts val="0"/>
              </a:spcBef>
              <a:buClr>
                <a:schemeClr val="tx1"/>
              </a:buClr>
              <a:buNone/>
              <a:defRPr/>
            </a:pPr>
            <a:endParaRPr lang="en-US" sz="1600" dirty="0">
              <a:latin typeface="PT Sans" panose="020B0503020203020204"/>
              <a:cs typeface="Arial" pitchFamily="34" charset="0"/>
            </a:endParaRPr>
          </a:p>
        </p:txBody>
      </p:sp>
      <p:sp>
        <p:nvSpPr>
          <p:cNvPr id="7" name="TextBox 6">
            <a:hlinkClick r:id="rId2" action="ppaction://hlinksldjump"/>
            <a:extLst>
              <a:ext uri="{FF2B5EF4-FFF2-40B4-BE49-F238E27FC236}">
                <a16:creationId xmlns:a16="http://schemas.microsoft.com/office/drawing/2014/main" id="{B2291E62-D070-4391-BFDC-DB0C4841EB3F}"/>
              </a:ext>
            </a:extLst>
          </p:cNvPr>
          <p:cNvSpPr txBox="1"/>
          <p:nvPr/>
        </p:nvSpPr>
        <p:spPr>
          <a:xfrm>
            <a:off x="185320" y="6453336"/>
            <a:ext cx="3954632" cy="276999"/>
          </a:xfrm>
          <a:prstGeom prst="rect">
            <a:avLst/>
          </a:prstGeom>
          <a:noFill/>
        </p:spPr>
        <p:txBody>
          <a:bodyPr wrap="square" rtlCol="0">
            <a:spAutoFit/>
          </a:bodyPr>
          <a:lstStyle/>
          <a:p>
            <a:r>
              <a:rPr lang="en-US" sz="1200" b="1" dirty="0">
                <a:latin typeface="PT Sans" panose="020B0503020203020204"/>
                <a:hlinkClick r:id="rId3" action="ppaction://hlinksldjump"/>
              </a:rPr>
              <a:t>Return to List of Applications Recommended </a:t>
            </a:r>
            <a:endParaRPr lang="en-US" sz="1200" b="1" dirty="0">
              <a:latin typeface="PT Sans" panose="020B0503020203020204"/>
            </a:endParaRPr>
          </a:p>
        </p:txBody>
      </p:sp>
      <p:pic>
        <p:nvPicPr>
          <p:cNvPr id="4" name="Picture 3">
            <a:extLst>
              <a:ext uri="{FF2B5EF4-FFF2-40B4-BE49-F238E27FC236}">
                <a16:creationId xmlns:a16="http://schemas.microsoft.com/office/drawing/2014/main" id="{807CDDB9-65EF-4F11-A022-CD8E42D1AA80}"/>
              </a:ext>
            </a:extLst>
          </p:cNvPr>
          <p:cNvPicPr>
            <a:picLocks noChangeAspect="1"/>
          </p:cNvPicPr>
          <p:nvPr/>
        </p:nvPicPr>
        <p:blipFill>
          <a:blip r:embed="rId4"/>
          <a:stretch>
            <a:fillRect/>
          </a:stretch>
        </p:blipFill>
        <p:spPr>
          <a:xfrm>
            <a:off x="3485106" y="1750504"/>
            <a:ext cx="5479381" cy="4365104"/>
          </a:xfrm>
          <a:prstGeom prst="rect">
            <a:avLst/>
          </a:prstGeom>
        </p:spPr>
      </p:pic>
    </p:spTree>
    <p:extLst>
      <p:ext uri="{BB962C8B-B14F-4D97-AF65-F5344CB8AC3E}">
        <p14:creationId xmlns:p14="http://schemas.microsoft.com/office/powerpoint/2010/main" val="3560061851"/>
      </p:ext>
    </p:extLst>
  </p:cSld>
  <p:clrMapOvr>
    <a:masterClrMapping/>
  </p:clrMapOvr>
</p:sld>
</file>

<file path=ppt/theme/theme1.xml><?xml version="1.0" encoding="utf-8"?>
<a:theme xmlns:a="http://schemas.openxmlformats.org/drawingml/2006/main" name="Office Theme">
  <a:themeElements>
    <a:clrScheme name="Custom 4">
      <a:dk1>
        <a:srgbClr val="53565A"/>
      </a:dk1>
      <a:lt1>
        <a:sysClr val="window" lastClr="FFFFFF"/>
      </a:lt1>
      <a:dk2>
        <a:srgbClr val="7C2529"/>
      </a:dk2>
      <a:lt2>
        <a:srgbClr val="B1B3B3"/>
      </a:lt2>
      <a:accent1>
        <a:srgbClr val="0097A9"/>
      </a:accent1>
      <a:accent2>
        <a:srgbClr val="E87722"/>
      </a:accent2>
      <a:accent3>
        <a:srgbClr val="FFC72C"/>
      </a:accent3>
      <a:accent4>
        <a:srgbClr val="5E366E"/>
      </a:accent4>
      <a:accent5>
        <a:srgbClr val="719949"/>
      </a:accent5>
      <a:accent6>
        <a:srgbClr val="4698CB"/>
      </a:accent6>
      <a:hlink>
        <a:srgbClr val="0070C0"/>
      </a:hlink>
      <a:folHlink>
        <a:srgbClr val="53565A"/>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1">
            <a:lumMod val="95000"/>
            <a:lumOff val="5000"/>
            <a:alpha val="90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12708</TotalTime>
  <Words>1172</Words>
  <Application>Microsoft Office PowerPoint</Application>
  <PresentationFormat>On-screen Show (4:3)</PresentationFormat>
  <Paragraphs>251</Paragraphs>
  <Slides>16</Slides>
  <Notes>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16</vt:i4>
      </vt:variant>
    </vt:vector>
  </HeadingPairs>
  <TitlesOfParts>
    <vt:vector size="21" baseType="lpstr">
      <vt:lpstr>Arial</vt:lpstr>
      <vt:lpstr>Calibri</vt:lpstr>
      <vt:lpstr>Century Gothic</vt:lpstr>
      <vt:lpstr>PT Sans</vt:lpstr>
      <vt:lpstr>Office Theme</vt:lpstr>
      <vt:lpstr>PowerPoint Presentation</vt:lpstr>
      <vt:lpstr>Federal Recreational Trail Program</vt:lpstr>
      <vt:lpstr>PowerPoint Presentation</vt:lpstr>
      <vt:lpstr>PowerPoint Presentation</vt:lpstr>
      <vt:lpstr>List of Motorized Applications Recommended</vt:lpstr>
      <vt:lpstr>List of Non-motorized Applications Recommended</vt:lpstr>
      <vt:lpstr>Map of Applications Received</vt:lpstr>
      <vt:lpstr>PowerPoint Presentation</vt:lpstr>
      <vt:lpstr>PowerPoint Presentation</vt:lpstr>
      <vt:lpstr>PowerPoint Presentation</vt:lpstr>
      <vt:lpstr>PowerPoint Presentation</vt:lpstr>
      <vt:lpstr>PowerPoint Presentation</vt:lpstr>
      <vt:lpstr>PowerPoint Presentation</vt:lpstr>
      <vt:lpstr>List of Applications  Not Recommended for Award</vt:lpstr>
      <vt:lpstr>List of Applications  Not Recommended for Award</vt:lpstr>
      <vt:lpstr>List of Applications  Not Recommended for Award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Mihalchev</dc:creator>
  <cp:lastModifiedBy>Flagg, Scott</cp:lastModifiedBy>
  <cp:revision>322</cp:revision>
  <cp:lastPrinted>2019-11-26T20:59:19Z</cp:lastPrinted>
  <dcterms:created xsi:type="dcterms:W3CDTF">2014-05-10T08:44:16Z</dcterms:created>
  <dcterms:modified xsi:type="dcterms:W3CDTF">2022-12-06T15:49:52Z</dcterms:modified>
</cp:coreProperties>
</file>