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16"/>
  </p:notesMasterIdLst>
  <p:sldIdLst>
    <p:sldId id="257" r:id="rId3"/>
    <p:sldId id="332" r:id="rId4"/>
    <p:sldId id="351" r:id="rId5"/>
    <p:sldId id="354" r:id="rId6"/>
    <p:sldId id="357" r:id="rId7"/>
    <p:sldId id="258" r:id="rId8"/>
    <p:sldId id="333" r:id="rId9"/>
    <p:sldId id="334" r:id="rId10"/>
    <p:sldId id="336" r:id="rId11"/>
    <p:sldId id="338" r:id="rId12"/>
    <p:sldId id="339" r:id="rId13"/>
    <p:sldId id="340" r:id="rId14"/>
    <p:sldId id="28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1721"/>
    <a:srgbClr val="00717F"/>
    <a:srgbClr val="B55813"/>
    <a:srgbClr val="B1B3B3"/>
    <a:srgbClr val="53565A"/>
    <a:srgbClr val="FF9966"/>
    <a:srgbClr val="FF0066"/>
    <a:srgbClr val="69686D"/>
    <a:srgbClr val="34495E"/>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3" autoAdjust="0"/>
    <p:restoredTop sz="94660"/>
  </p:normalViewPr>
  <p:slideViewPr>
    <p:cSldViewPr>
      <p:cViewPr varScale="1">
        <p:scale>
          <a:sx n="113" d="100"/>
          <a:sy n="113" d="100"/>
        </p:scale>
        <p:origin x="1146" y="114"/>
      </p:cViewPr>
      <p:guideLst>
        <p:guide orient="horz" pos="2160"/>
        <p:guide pos="2880"/>
      </p:guideLst>
    </p:cSldViewPr>
  </p:slideViewPr>
  <p:notesTextViewPr>
    <p:cViewPr>
      <p:scale>
        <a:sx n="1" d="1"/>
        <a:sy n="1" d="1"/>
      </p:scale>
      <p:origin x="0" y="0"/>
    </p:cViewPr>
  </p:notesTextViewPr>
  <p:sorterViewPr>
    <p:cViewPr>
      <p:scale>
        <a:sx n="100" d="100"/>
        <a:sy n="100" d="100"/>
      </p:scale>
      <p:origin x="0" y="29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A43C6D-E55F-4BE5-8554-C22BB859EDE9}" type="datetimeFigureOut">
              <a:rPr lang="en-US" smtClean="0"/>
              <a:t>12/6/2022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73208-77F4-453B-8852-C4844F8BB3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9230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73208-77F4-453B-8852-C4844F8BB3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7185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D5DBB62E-C41B-4525-96E9-DCB856141BD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81800" y="296315"/>
            <a:ext cx="2133605" cy="387928"/>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1363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890CFD2-C20D-4420-BF8D-D52E4B9B969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1426355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7526660"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Transit Capital Programs</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360040"/>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1844824"/>
            <a:ext cx="7886700" cy="4228132"/>
          </a:xfrm>
          <a:prstGeom prst="rect">
            <a:avLst/>
          </a:prstGeom>
        </p:spPr>
        <p:txBody>
          <a:bodyPr vert="horz" lIns="91440" tIns="45720" rIns="91440" bIns="45720" rtlCol="0">
            <a:normAutofit/>
          </a:bodyPr>
          <a:lstStyle>
            <a:lvl1pPr>
              <a:spcAft>
                <a:spcPts val="1200"/>
              </a:spcAft>
              <a:defRPr sz="2600" b="1">
                <a:latin typeface="PT Sans" panose="020B0503020203020204" pitchFamily="34" charset="0"/>
              </a:defRPr>
            </a:lvl1pPr>
            <a:lvl2pPr>
              <a:spcAft>
                <a:spcPts val="1200"/>
              </a:spcAft>
              <a:defRPr sz="2400">
                <a:latin typeface="PT Sans" panose="020B0503020203020204" pitchFamily="34" charset="0"/>
              </a:defRPr>
            </a:lvl2pPr>
            <a:lvl3pPr>
              <a:spcAft>
                <a:spcPts val="1200"/>
              </a:spcAft>
              <a:defRPr sz="2000">
                <a:latin typeface="PT Sans" panose="020B0503020203020204" pitchFamily="34" charset="0"/>
              </a:defRPr>
            </a:lvl3pPr>
            <a:lvl4pPr>
              <a:spcAft>
                <a:spcPts val="1200"/>
              </a:spcAft>
              <a:defRPr sz="1800">
                <a:latin typeface="PT Sans" panose="020B0503020203020204" pitchFamily="34" charset="0"/>
              </a:defRPr>
            </a:lvl4pPr>
            <a:lvl5pPr>
              <a:spcAft>
                <a:spcPts val="1200"/>
              </a:spcAft>
              <a:defRPr sz="1800">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5149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7056784"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Iowa Rural Transit Vehicle Replacement Project Award</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676916"/>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Tree>
    <p:extLst>
      <p:ext uri="{BB962C8B-B14F-4D97-AF65-F5344CB8AC3E}">
        <p14:creationId xmlns:p14="http://schemas.microsoft.com/office/powerpoint/2010/main" val="1310557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6709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4701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335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0870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488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6182816" cy="338554"/>
          </a:xfrm>
          <a:prstGeom prst="rect">
            <a:avLst/>
          </a:prstGeom>
          <a:noFill/>
        </p:spPr>
        <p:txBody>
          <a:bodyPr wrap="square" rtlCol="0">
            <a:spAutoFit/>
          </a:bodyPr>
          <a:lstStyle/>
          <a:p>
            <a:pPr algn="l"/>
            <a:r>
              <a:rPr lang="en-US" sz="1600" dirty="0">
                <a:solidFill>
                  <a:schemeClr val="tx1"/>
                </a:solidFill>
                <a:latin typeface="PT Sans" panose="020B0503020203020204" pitchFamily="34" charset="0"/>
              </a:rPr>
              <a:t>FFY 2022 Transit Program (Vehicle Replacement)</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0" y="260648"/>
            <a:ext cx="792088" cy="400110"/>
          </a:xfrm>
          <a:prstGeom prst="rect">
            <a:avLst/>
          </a:prstGeom>
          <a:noFill/>
        </p:spPr>
        <p:txBody>
          <a:bodyPr wrap="square" rtlCol="0">
            <a:spAutoFit/>
          </a:bodyPr>
          <a:lstStyle/>
          <a:p>
            <a:pPr algn="ctr"/>
            <a:fld id="{5EF72394-20AE-4583-8A01-A144B1C77253}" type="slidenum">
              <a:rPr lang="en-US" sz="2000">
                <a:solidFill>
                  <a:schemeClr val="bg2"/>
                </a:solidFill>
                <a:latin typeface="Century Gothic" panose="020B0502020202020204" pitchFamily="34" charset="0"/>
              </a:rPr>
              <a:pPr algn="ctr"/>
              <a:t>‹#›</a:t>
            </a:fld>
            <a:endParaRPr lang="en-US" sz="2000"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3189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494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0" y="260648"/>
            <a:ext cx="792088" cy="400110"/>
          </a:xfrm>
          <a:prstGeom prst="rect">
            <a:avLst/>
          </a:prstGeom>
          <a:noFill/>
        </p:spPr>
        <p:txBody>
          <a:bodyPr wrap="square" rtlCol="0">
            <a:spAutoFit/>
          </a:bodyPr>
          <a:lstStyle/>
          <a:p>
            <a:pPr algn="ctr"/>
            <a:fld id="{5EF72394-20AE-4583-8A01-A144B1C77253}" type="slidenum">
              <a:rPr lang="en-US" sz="2000">
                <a:solidFill>
                  <a:schemeClr val="bg2"/>
                </a:solidFill>
                <a:latin typeface="Century Gothic" panose="020B0502020202020204" pitchFamily="34" charset="0"/>
              </a:rPr>
              <a:pPr algn="ctr"/>
              <a:t>‹#›</a:t>
            </a:fld>
            <a:endParaRPr lang="en-US" sz="2000" dirty="0">
              <a:solidFill>
                <a:schemeClr val="bg2"/>
              </a:solidFill>
              <a:latin typeface="Century Gothic" panose="020B0502020202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340768"/>
            <a:ext cx="7886700" cy="96552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2441228"/>
            <a:ext cx="7886700" cy="42281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4" r:id="rId5"/>
    <p:sldLayoutId id="2147483655" r:id="rId6"/>
    <p:sldLayoutId id="2147483652" r:id="rId7"/>
    <p:sldLayoutId id="2147483653" r:id="rId8"/>
    <p:sldLayoutId id="2147483656"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88847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kristin.haar@iowadot.us"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EEEC4D6-EA04-4B21-A205-B47603995269}"/>
              </a:ext>
            </a:extLst>
          </p:cNvPr>
          <p:cNvSpPr txBox="1"/>
          <p:nvPr/>
        </p:nvSpPr>
        <p:spPr>
          <a:xfrm>
            <a:off x="0" y="4800600"/>
            <a:ext cx="5257800" cy="1446550"/>
          </a:xfrm>
          <a:prstGeom prst="rect">
            <a:avLst/>
          </a:prstGeom>
          <a:noFill/>
        </p:spPr>
        <p:txBody>
          <a:bodyPr wrap="square" rtlCol="0">
            <a:spAutoFit/>
          </a:bodyPr>
          <a:lstStyle/>
          <a:p>
            <a:pPr algn="ctr"/>
            <a:r>
              <a:rPr lang="en-US" sz="2200" dirty="0">
                <a:solidFill>
                  <a:schemeClr val="bg1"/>
                </a:solidFill>
                <a:latin typeface="PT Sans" panose="020B0503020203020204" pitchFamily="34" charset="0"/>
              </a:rPr>
              <a:t>Federal Fiscal Year (FFY) 2022 Transit </a:t>
            </a:r>
          </a:p>
          <a:p>
            <a:pPr algn="ctr"/>
            <a:r>
              <a:rPr lang="en-US" sz="2200" dirty="0">
                <a:solidFill>
                  <a:schemeClr val="bg1"/>
                </a:solidFill>
                <a:latin typeface="PT Sans" panose="020B0503020203020204" pitchFamily="34" charset="0"/>
              </a:rPr>
              <a:t>Program (Vehicle Replacement)</a:t>
            </a:r>
          </a:p>
          <a:p>
            <a:pPr algn="ctr"/>
            <a:r>
              <a:rPr lang="en-US" sz="2200" dirty="0">
                <a:solidFill>
                  <a:schemeClr val="bg1"/>
                </a:solidFill>
                <a:latin typeface="PT Sans" panose="020B0503020203020204" pitchFamily="34" charset="0"/>
              </a:rPr>
              <a:t>Transportation Commission Workshop</a:t>
            </a:r>
          </a:p>
          <a:p>
            <a:pPr algn="ctr"/>
            <a:r>
              <a:rPr lang="en-US" sz="2200" dirty="0">
                <a:solidFill>
                  <a:schemeClr val="bg1"/>
                </a:solidFill>
                <a:latin typeface="PT Sans" panose="020B0503020203020204" pitchFamily="34" charset="0"/>
              </a:rPr>
              <a:t>December 13, 2022</a:t>
            </a:r>
          </a:p>
        </p:txBody>
      </p:sp>
      <p:pic>
        <p:nvPicPr>
          <p:cNvPr id="8" name="Picture 7" descr="A picture containing text&#10;&#10;Description automatically generated">
            <a:extLst>
              <a:ext uri="{FF2B5EF4-FFF2-40B4-BE49-F238E27FC236}">
                <a16:creationId xmlns:a16="http://schemas.microsoft.com/office/drawing/2014/main" id="{7472877B-776B-44C8-86C0-2939DA8DA2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296315"/>
            <a:ext cx="2133605" cy="387928"/>
          </a:xfrm>
          <a:prstGeom prst="rect">
            <a:avLst/>
          </a:prstGeom>
        </p:spPr>
      </p:pic>
    </p:spTree>
    <p:extLst>
      <p:ext uri="{BB962C8B-B14F-4D97-AF65-F5344CB8AC3E}">
        <p14:creationId xmlns:p14="http://schemas.microsoft.com/office/powerpoint/2010/main" val="213514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 y="1073351"/>
            <a:ext cx="8229600" cy="4247317"/>
          </a:xfrm>
          <a:prstGeom prst="rect">
            <a:avLst/>
          </a:prstGeom>
        </p:spPr>
        <p:txBody>
          <a:bodyPr wrap="square">
            <a:spAutoFit/>
          </a:bodyPr>
          <a:lstStyle/>
          <a:p>
            <a:r>
              <a:rPr lang="en-US" sz="2800" b="1" dirty="0">
                <a:solidFill>
                  <a:srgbClr val="871721"/>
                </a:solidFill>
                <a:latin typeface="Century Gothic" panose="020B0502020202020204" pitchFamily="34" charset="0"/>
                <a:cs typeface="Arial" panose="020B0604020202020204" pitchFamily="34" charset="0"/>
              </a:rPr>
              <a:t>Input from the state’s public transit agencies: </a:t>
            </a:r>
          </a:p>
          <a:p>
            <a:pPr marL="342900" indent="-342900">
              <a:buFont typeface="Arial" panose="020B0604020202020204" pitchFamily="34" charset="0"/>
              <a:buChar char="•"/>
            </a:pPr>
            <a:endParaRPr lang="en-US" sz="2200" b="1" dirty="0">
              <a:solidFill>
                <a:schemeClr val="tx1">
                  <a:lumMod val="50000"/>
                </a:schemeClr>
              </a:solidFill>
              <a:latin typeface="Century Gothic" panose="020B0502020202020204" pitchFamily="34" charset="0"/>
              <a:cs typeface="Arial" panose="020B0604020202020204" pitchFamily="34" charset="0"/>
            </a:endParaRPr>
          </a:p>
          <a:p>
            <a:pPr marL="800100" lvl="1" indent="-342900">
              <a:buFont typeface="Courier New" panose="02070309020205020404" pitchFamily="49" charset="0"/>
              <a:buChar char="o"/>
            </a:pPr>
            <a:r>
              <a:rPr lang="en-US" sz="2200" dirty="0">
                <a:solidFill>
                  <a:schemeClr val="tx1">
                    <a:lumMod val="50000"/>
                  </a:schemeClr>
                </a:solidFill>
                <a:latin typeface="Century Gothic" panose="020B0502020202020204" pitchFamily="34" charset="0"/>
                <a:cs typeface="Arial" panose="020B0604020202020204" pitchFamily="34" charset="0"/>
              </a:rPr>
              <a:t>Transit agencies requested funding for the shortfall in current bus replacement contracts rather than awarding funding for additional bus orders. </a:t>
            </a:r>
          </a:p>
          <a:p>
            <a:pPr marL="800100" lvl="1" indent="-342900">
              <a:buFont typeface="Courier New" panose="02070309020205020404" pitchFamily="49" charset="0"/>
              <a:buChar char="o"/>
            </a:pPr>
            <a:r>
              <a:rPr lang="en-US" sz="2200" dirty="0">
                <a:solidFill>
                  <a:schemeClr val="tx1">
                    <a:lumMod val="50000"/>
                  </a:schemeClr>
                </a:solidFill>
                <a:latin typeface="Century Gothic" panose="020B0502020202020204" pitchFamily="34" charset="0"/>
                <a:cs typeface="Arial" panose="020B0604020202020204" pitchFamily="34" charset="0"/>
              </a:rPr>
              <a:t>On November 16, Iowa DOT staff discussed the funding shortfall and funding options.  </a:t>
            </a:r>
          </a:p>
          <a:p>
            <a:pPr marL="800100" lvl="1" indent="-342900">
              <a:buFont typeface="Courier New" panose="02070309020205020404" pitchFamily="49" charset="0"/>
              <a:buChar char="o"/>
            </a:pPr>
            <a:r>
              <a:rPr lang="en-US" sz="2200" dirty="0">
                <a:solidFill>
                  <a:schemeClr val="tx1">
                    <a:lumMod val="50000"/>
                  </a:schemeClr>
                </a:solidFill>
                <a:latin typeface="Century Gothic" panose="020B0502020202020204" pitchFamily="34" charset="0"/>
                <a:cs typeface="Arial" panose="020B0604020202020204" pitchFamily="34" charset="0"/>
              </a:rPr>
              <a:t>Transit agencies support funding the shortfall most evenly, percentage-wise, for all affected transit agencies, resulting in a proposal to cover 92.6% of the shortfall.   </a:t>
            </a:r>
          </a:p>
          <a:p>
            <a:pPr marL="342900" indent="-342900">
              <a:buFont typeface="Arial" panose="020B0604020202020204" pitchFamily="34" charset="0"/>
              <a:buChar char="•"/>
            </a:pPr>
            <a:endParaRPr lang="en-US" sz="2200" dirty="0">
              <a:solidFill>
                <a:schemeClr val="tx1">
                  <a:lumMod val="50000"/>
                </a:schemeClr>
              </a:solidFill>
              <a:latin typeface="Century Gothic" panose="020B0502020202020204" pitchFamily="34" charset="0"/>
              <a:cs typeface="Arial" panose="020B0604020202020204" pitchFamily="34" charset="0"/>
            </a:endParaRPr>
          </a:p>
        </p:txBody>
      </p:sp>
      <p:pic>
        <p:nvPicPr>
          <p:cNvPr id="9" name="Picture 8" descr="A picture containing text&#10;&#10;Description automatically generated">
            <a:extLst>
              <a:ext uri="{FF2B5EF4-FFF2-40B4-BE49-F238E27FC236}">
                <a16:creationId xmlns:a16="http://schemas.microsoft.com/office/drawing/2014/main" id="{C01230B5-79CD-4AD5-BD02-CDF3A31ABC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4197" y="152400"/>
            <a:ext cx="1676405" cy="304801"/>
          </a:xfrm>
          <a:prstGeom prst="rect">
            <a:avLst/>
          </a:prstGeom>
        </p:spPr>
      </p:pic>
    </p:spTree>
    <p:extLst>
      <p:ext uri="{BB962C8B-B14F-4D97-AF65-F5344CB8AC3E}">
        <p14:creationId xmlns:p14="http://schemas.microsoft.com/office/powerpoint/2010/main" val="3255307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 y="1073351"/>
            <a:ext cx="8229600" cy="3970318"/>
          </a:xfrm>
          <a:prstGeom prst="rect">
            <a:avLst/>
          </a:prstGeom>
        </p:spPr>
        <p:txBody>
          <a:bodyPr wrap="square">
            <a:spAutoFit/>
          </a:bodyPr>
          <a:lstStyle/>
          <a:p>
            <a:pPr marL="800100" lvl="1" indent="-342900">
              <a:buFont typeface="Wingdings" panose="05000000000000000000" pitchFamily="2" charset="2"/>
              <a:buChar char="Ø"/>
            </a:pPr>
            <a:endParaRPr lang="en-US" sz="1600" dirty="0">
              <a:solidFill>
                <a:schemeClr val="tx1">
                  <a:lumMod val="50000"/>
                </a:schemeClr>
              </a:solidFill>
              <a:latin typeface="Century Gothic" panose="020B0502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chemeClr val="tx1">
                    <a:lumMod val="50000"/>
                  </a:schemeClr>
                </a:solidFill>
                <a:latin typeface="Century Gothic" panose="020B0502020202020204" pitchFamily="34" charset="0"/>
                <a:cs typeface="Arial" panose="020B0604020202020204" pitchFamily="34" charset="0"/>
              </a:rPr>
              <a:t>If the Transportation Commission concurs, distribution of these funds will start with the oldest bus replacement contracts first, working to the newest</a:t>
            </a:r>
          </a:p>
          <a:p>
            <a:pPr marL="342900" indent="-342900">
              <a:buFont typeface="Arial" panose="020B0604020202020204" pitchFamily="34" charset="0"/>
              <a:buChar char="•"/>
            </a:pPr>
            <a:endParaRPr lang="en-US" sz="1600" dirty="0">
              <a:solidFill>
                <a:schemeClr val="tx1">
                  <a:lumMod val="50000"/>
                </a:schemeClr>
              </a:solidFill>
              <a:latin typeface="Century Gothic" panose="020B0502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chemeClr val="tx1">
                    <a:lumMod val="50000"/>
                  </a:schemeClr>
                </a:solidFill>
                <a:latin typeface="Century Gothic" panose="020B0502020202020204" pitchFamily="34" charset="0"/>
                <a:cs typeface="Arial" panose="020B0604020202020204" pitchFamily="34" charset="0"/>
              </a:rPr>
              <a:t>There will be contracts that will not receive shortfall funding</a:t>
            </a:r>
          </a:p>
          <a:p>
            <a:pPr marL="800100" lvl="1" indent="-342900">
              <a:buFont typeface="Wingdings" panose="05000000000000000000" pitchFamily="2" charset="2"/>
              <a:buChar char="Ø"/>
            </a:pPr>
            <a:r>
              <a:rPr lang="en-US" sz="2200" dirty="0">
                <a:solidFill>
                  <a:schemeClr val="tx1">
                    <a:lumMod val="50000"/>
                  </a:schemeClr>
                </a:solidFill>
                <a:latin typeface="Century Gothic" panose="020B0502020202020204" pitchFamily="34" charset="0"/>
                <a:cs typeface="Arial" panose="020B0604020202020204" pitchFamily="34" charset="0"/>
              </a:rPr>
              <a:t>Transit agency can determine if they would prefer to pay the higher local match or return the money on the original contract and place the vehicle back on the replacement list for later formula funding selection</a:t>
            </a:r>
          </a:p>
        </p:txBody>
      </p:sp>
      <p:pic>
        <p:nvPicPr>
          <p:cNvPr id="9" name="Picture 8" descr="A picture containing text&#10;&#10;Description automatically generated">
            <a:extLst>
              <a:ext uri="{FF2B5EF4-FFF2-40B4-BE49-F238E27FC236}">
                <a16:creationId xmlns:a16="http://schemas.microsoft.com/office/drawing/2014/main" id="{C01230B5-79CD-4AD5-BD02-CDF3A31ABC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4197" y="152400"/>
            <a:ext cx="1676405" cy="304801"/>
          </a:xfrm>
          <a:prstGeom prst="rect">
            <a:avLst/>
          </a:prstGeom>
        </p:spPr>
      </p:pic>
    </p:spTree>
    <p:extLst>
      <p:ext uri="{BB962C8B-B14F-4D97-AF65-F5344CB8AC3E}">
        <p14:creationId xmlns:p14="http://schemas.microsoft.com/office/powerpoint/2010/main" val="2747123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 y="1707859"/>
            <a:ext cx="8229600" cy="2800767"/>
          </a:xfrm>
          <a:prstGeom prst="rect">
            <a:avLst/>
          </a:prstGeom>
        </p:spPr>
        <p:txBody>
          <a:bodyPr wrap="square">
            <a:spAutoFit/>
          </a:bodyPr>
          <a:lstStyle/>
          <a:p>
            <a:pPr marL="800100" lvl="1" indent="-342900">
              <a:buFont typeface="Arial" panose="020B0604020202020204" pitchFamily="34" charset="0"/>
              <a:buChar char="•"/>
            </a:pPr>
            <a:r>
              <a:rPr lang="en-US" sz="2200" dirty="0">
                <a:solidFill>
                  <a:schemeClr val="tx1">
                    <a:lumMod val="50000"/>
                  </a:schemeClr>
                </a:solidFill>
                <a:latin typeface="Century Gothic" panose="020B0502020202020204" pitchFamily="34" charset="0"/>
                <a:cs typeface="Arial" panose="020B0604020202020204" pitchFamily="34" charset="0"/>
              </a:rPr>
              <a:t>Compile list of vehicles to receive shortfall funding assistance and how much; distribute to affected public transit agencies</a:t>
            </a:r>
          </a:p>
          <a:p>
            <a:pPr marL="800100" lvl="1" indent="-342900">
              <a:buFont typeface="Arial" panose="020B0604020202020204" pitchFamily="34" charset="0"/>
              <a:buChar char="•"/>
            </a:pPr>
            <a:r>
              <a:rPr lang="en-US" sz="2200" dirty="0">
                <a:solidFill>
                  <a:schemeClr val="tx1">
                    <a:lumMod val="50000"/>
                  </a:schemeClr>
                </a:solidFill>
                <a:latin typeface="Century Gothic" panose="020B0502020202020204" pitchFamily="34" charset="0"/>
                <a:cs typeface="Arial" panose="020B0604020202020204" pitchFamily="34" charset="0"/>
              </a:rPr>
              <a:t>Work with the transit agencies to determine if they still request funding for the vehicle(s)</a:t>
            </a:r>
          </a:p>
          <a:p>
            <a:pPr marL="800100" lvl="1" indent="-342900">
              <a:buFont typeface="Arial" panose="020B0604020202020204" pitchFamily="34" charset="0"/>
              <a:buChar char="•"/>
            </a:pPr>
            <a:r>
              <a:rPr lang="en-US" sz="2200" dirty="0">
                <a:solidFill>
                  <a:schemeClr val="tx1">
                    <a:lumMod val="50000"/>
                  </a:schemeClr>
                </a:solidFill>
                <a:latin typeface="Century Gothic" panose="020B0502020202020204" pitchFamily="34" charset="0"/>
                <a:cs typeface="Arial" panose="020B0604020202020204" pitchFamily="34" charset="0"/>
              </a:rPr>
              <a:t>Bring a final list of vehicles to receive shortfall funding assistance to the Transportation Commission’s January 11, 2023, meeting for approval</a:t>
            </a:r>
          </a:p>
        </p:txBody>
      </p:sp>
      <p:pic>
        <p:nvPicPr>
          <p:cNvPr id="9" name="Picture 8" descr="A picture containing text&#10;&#10;Description automatically generated">
            <a:extLst>
              <a:ext uri="{FF2B5EF4-FFF2-40B4-BE49-F238E27FC236}">
                <a16:creationId xmlns:a16="http://schemas.microsoft.com/office/drawing/2014/main" id="{C01230B5-79CD-4AD5-BD02-CDF3A31ABC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4197" y="152400"/>
            <a:ext cx="1676405" cy="304801"/>
          </a:xfrm>
          <a:prstGeom prst="rect">
            <a:avLst/>
          </a:prstGeom>
        </p:spPr>
      </p:pic>
      <p:sp>
        <p:nvSpPr>
          <p:cNvPr id="4" name="TextBox 3">
            <a:extLst>
              <a:ext uri="{FF2B5EF4-FFF2-40B4-BE49-F238E27FC236}">
                <a16:creationId xmlns:a16="http://schemas.microsoft.com/office/drawing/2014/main" id="{7B970826-C70D-411F-B23E-9994C9D551EB}"/>
              </a:ext>
            </a:extLst>
          </p:cNvPr>
          <p:cNvSpPr txBox="1"/>
          <p:nvPr/>
        </p:nvSpPr>
        <p:spPr>
          <a:xfrm>
            <a:off x="762000" y="1026616"/>
            <a:ext cx="6781800" cy="584775"/>
          </a:xfrm>
          <a:prstGeom prst="rect">
            <a:avLst/>
          </a:prstGeom>
          <a:noFill/>
        </p:spPr>
        <p:txBody>
          <a:bodyPr wrap="square" rtlCol="0">
            <a:spAutoFit/>
          </a:bodyPr>
          <a:lstStyle/>
          <a:p>
            <a:r>
              <a:rPr lang="en-US" sz="3200" b="1" dirty="0">
                <a:solidFill>
                  <a:srgbClr val="871721"/>
                </a:solidFill>
                <a:latin typeface="PT Sans" panose="020B0503020203020204" pitchFamily="34" charset="0"/>
              </a:rPr>
              <a:t>Next Steps:</a:t>
            </a:r>
          </a:p>
        </p:txBody>
      </p:sp>
    </p:spTree>
    <p:extLst>
      <p:ext uri="{BB962C8B-B14F-4D97-AF65-F5344CB8AC3E}">
        <p14:creationId xmlns:p14="http://schemas.microsoft.com/office/powerpoint/2010/main" val="627932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12975" y="5486400"/>
            <a:ext cx="2918049" cy="954107"/>
          </a:xfrm>
          <a:prstGeom prst="rect">
            <a:avLst/>
          </a:prstGeom>
          <a:noFill/>
        </p:spPr>
        <p:txBody>
          <a:bodyPr wrap="square" rtlCol="0">
            <a:spAutoFit/>
          </a:bodyPr>
          <a:lstStyle/>
          <a:p>
            <a:pPr algn="ctr"/>
            <a:r>
              <a:rPr lang="en-US" sz="1400" b="1" dirty="0">
                <a:solidFill>
                  <a:schemeClr val="bg1">
                    <a:lumMod val="50000"/>
                  </a:schemeClr>
                </a:solidFill>
                <a:latin typeface="Century Gothic" panose="020B0502020202020204" pitchFamily="34" charset="0"/>
                <a:cs typeface="Arial" panose="020B0604020202020204" pitchFamily="34" charset="0"/>
              </a:rPr>
              <a:t>Kristin Haar</a:t>
            </a:r>
          </a:p>
          <a:p>
            <a:pPr algn="ctr"/>
            <a:r>
              <a:rPr lang="en-US" sz="1400" b="1" dirty="0">
                <a:solidFill>
                  <a:schemeClr val="bg1">
                    <a:lumMod val="50000"/>
                  </a:schemeClr>
                </a:solidFill>
                <a:latin typeface="Century Gothic" panose="020B0502020202020204" pitchFamily="34" charset="0"/>
                <a:cs typeface="Arial" panose="020B0604020202020204" pitchFamily="34" charset="0"/>
              </a:rPr>
              <a:t>Iowa DOT Public Transit Director</a:t>
            </a:r>
          </a:p>
          <a:p>
            <a:pPr algn="ctr"/>
            <a:r>
              <a:rPr lang="en-US" sz="1400" b="1" dirty="0">
                <a:solidFill>
                  <a:schemeClr val="bg1">
                    <a:lumMod val="50000"/>
                  </a:schemeClr>
                </a:solidFill>
                <a:latin typeface="Century Gothic" panose="020B0502020202020204" pitchFamily="34" charset="0"/>
                <a:cs typeface="Arial" panose="020B0604020202020204" pitchFamily="34" charset="0"/>
                <a:hlinkClick r:id="rId2"/>
              </a:rPr>
              <a:t>kristin.haar@iowadot.us</a:t>
            </a:r>
            <a:endParaRPr lang="en-US" sz="1400" b="1" dirty="0">
              <a:solidFill>
                <a:schemeClr val="bg1">
                  <a:lumMod val="50000"/>
                </a:schemeClr>
              </a:solidFill>
              <a:latin typeface="Century Gothic" panose="020B0502020202020204" pitchFamily="34" charset="0"/>
              <a:cs typeface="Arial" panose="020B0604020202020204" pitchFamily="34" charset="0"/>
            </a:endParaRPr>
          </a:p>
          <a:p>
            <a:pPr algn="ctr"/>
            <a:r>
              <a:rPr lang="en-US" sz="1400" b="1" dirty="0">
                <a:solidFill>
                  <a:schemeClr val="bg1">
                    <a:lumMod val="50000"/>
                  </a:schemeClr>
                </a:solidFill>
                <a:latin typeface="Century Gothic" panose="020B0502020202020204" pitchFamily="34" charset="0"/>
                <a:cs typeface="Arial" panose="020B0604020202020204" pitchFamily="34" charset="0"/>
              </a:rPr>
              <a:t>515-233-7875</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063956"/>
          </a:xfrm>
          <a:prstGeom prst="rect">
            <a:avLst/>
          </a:prstGeom>
        </p:spPr>
        <p:txBody>
          <a:bodyPr vert="horz" lIns="91440" tIns="45720" rIns="91440" bIns="45720" rtlCol="0">
            <a:normAutofit/>
          </a:bodyPr>
          <a:lstStyle/>
          <a:p>
            <a:pPr lvl="0"/>
            <a:endParaRPr lang="en-US" sz="2400" b="0" dirty="0"/>
          </a:p>
          <a:p>
            <a:pPr marL="0" lvl="0" indent="0">
              <a:buNone/>
            </a:pPr>
            <a:endParaRPr lang="en-US" sz="2400" dirty="0"/>
          </a:p>
          <a:p>
            <a:pPr marL="0" lvl="0" indent="0">
              <a:buNone/>
            </a:pPr>
            <a:r>
              <a:rPr lang="en-US" sz="2400" dirty="0"/>
              <a:t>Purpose: To fund transit capital projects through the Federal Transit Administration (FTA) program that provides funding to states and transit agencies through a statutory formula to replace, rehabilitate and purchase buses and related equipment and to construct bus-related facilities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33664"/>
            <a:ext cx="7886700" cy="432048"/>
          </a:xfrm>
        </p:spPr>
        <p:txBody>
          <a:bodyPr>
            <a:noAutofit/>
          </a:bodyPr>
          <a:lstStyle/>
          <a:p>
            <a:br>
              <a:rPr lang="en-US" dirty="0"/>
            </a:br>
            <a:r>
              <a:rPr lang="en-US" dirty="0"/>
              <a:t>Section 5339 Grants for Bus and Bus Facilities </a:t>
            </a:r>
            <a:br>
              <a:rPr lang="en-US" dirty="0"/>
            </a:br>
            <a:r>
              <a:rPr lang="en-US" dirty="0"/>
              <a:t>Formula Program</a:t>
            </a:r>
            <a:endParaRPr lang="en-US" sz="3400" b="1" dirty="0">
              <a:solidFill>
                <a:schemeClr val="tx2"/>
              </a:solidFill>
            </a:endParaRPr>
          </a:p>
        </p:txBody>
      </p:sp>
    </p:spTree>
    <p:extLst>
      <p:ext uri="{BB962C8B-B14F-4D97-AF65-F5344CB8AC3E}">
        <p14:creationId xmlns:p14="http://schemas.microsoft.com/office/powerpoint/2010/main" val="16269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717873" y="1978700"/>
            <a:ext cx="7776864" cy="4402628"/>
          </a:xfrm>
          <a:prstGeom prst="rect">
            <a:avLst/>
          </a:prstGeom>
        </p:spPr>
        <p:txBody>
          <a:bodyPr vert="horz" lIns="91440" tIns="45720" rIns="91440" bIns="45720" rtlCol="0">
            <a:normAutofit fontScale="92500" lnSpcReduction="10000"/>
          </a:bodyPr>
          <a:lstStyle/>
          <a:p>
            <a:pPr marL="0" indent="0">
              <a:lnSpc>
                <a:spcPct val="200000"/>
              </a:lnSpc>
              <a:buNone/>
            </a:pPr>
            <a:endParaRPr lang="en-US" sz="2400" dirty="0"/>
          </a:p>
          <a:p>
            <a:pPr marL="0" indent="0">
              <a:lnSpc>
                <a:spcPct val="200000"/>
              </a:lnSpc>
              <a:buNone/>
            </a:pPr>
            <a:r>
              <a:rPr lang="en-US" sz="2400" dirty="0"/>
              <a:t>5339 Direct Apportionments for FFY22</a:t>
            </a:r>
            <a:r>
              <a:rPr lang="en-US" b="0" dirty="0"/>
              <a:t>:</a:t>
            </a:r>
          </a:p>
          <a:p>
            <a:pPr lvl="1"/>
            <a:r>
              <a:rPr lang="en-US" dirty="0"/>
              <a:t>Urban (50-200K population) – $ 1,077,552</a:t>
            </a:r>
            <a:r>
              <a:rPr lang="en-US" dirty="0">
                <a:highlight>
                  <a:srgbClr val="FFFF00"/>
                </a:highlight>
              </a:rPr>
              <a:t> </a:t>
            </a:r>
          </a:p>
          <a:p>
            <a:pPr lvl="1"/>
            <a:r>
              <a:rPr lang="en-US" dirty="0"/>
              <a:t>Statewide – $4,000,000</a:t>
            </a:r>
          </a:p>
          <a:p>
            <a:pPr lvl="1"/>
            <a:r>
              <a:rPr lang="en-US" dirty="0"/>
              <a:t>Council Bluffs(NE/IA) – $912,903 </a:t>
            </a:r>
          </a:p>
          <a:p>
            <a:pPr lvl="1"/>
            <a:r>
              <a:rPr lang="en-US" dirty="0"/>
              <a:t>Davenport (IA/IL) - $488,881 </a:t>
            </a:r>
          </a:p>
          <a:p>
            <a:pPr lvl="1"/>
            <a:r>
              <a:rPr lang="en-US" dirty="0"/>
              <a:t>Des Moines – $759,165 </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33664"/>
            <a:ext cx="7886700" cy="432048"/>
          </a:xfrm>
        </p:spPr>
        <p:txBody>
          <a:bodyPr>
            <a:noAutofit/>
          </a:bodyPr>
          <a:lstStyle/>
          <a:p>
            <a:br>
              <a:rPr lang="en-US" dirty="0"/>
            </a:br>
            <a:r>
              <a:rPr lang="en-US" dirty="0"/>
              <a:t>Section 5339 Grants for Bus and Bus Facilities </a:t>
            </a:r>
            <a:br>
              <a:rPr lang="en-US" dirty="0"/>
            </a:br>
            <a:r>
              <a:rPr lang="en-US" dirty="0"/>
              <a:t>Formula Program</a:t>
            </a:r>
            <a:endParaRPr lang="en-US" sz="3400" b="1" dirty="0">
              <a:solidFill>
                <a:schemeClr val="tx2"/>
              </a:solidFill>
            </a:endParaRPr>
          </a:p>
        </p:txBody>
      </p:sp>
    </p:spTree>
    <p:extLst>
      <p:ext uri="{BB962C8B-B14F-4D97-AF65-F5344CB8AC3E}">
        <p14:creationId xmlns:p14="http://schemas.microsoft.com/office/powerpoint/2010/main" val="806798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916832"/>
            <a:ext cx="7776864" cy="4063956"/>
          </a:xfrm>
          <a:prstGeom prst="rect">
            <a:avLst/>
          </a:prstGeom>
        </p:spPr>
        <p:txBody>
          <a:bodyPr vert="horz" lIns="91440" tIns="45720" rIns="91440" bIns="45720" rtlCol="0">
            <a:normAutofit/>
          </a:bodyPr>
          <a:lstStyle/>
          <a:p>
            <a:pPr lvl="0"/>
            <a:r>
              <a:rPr lang="en-US" sz="2400" dirty="0"/>
              <a:t>Purpose: To fund transportation projects in non-attainment or maintenance areas of Clean Air Act Standards. States that have no nonattainment or maintenance areas receive a minimum apportionment of CMAQ funding for either air quality projects or other elements of flexible spending.  Funds may be used for any transit capital expenditures otherwise eligible for FTA funding as long as they have an air quality benefit</a:t>
            </a:r>
          </a:p>
          <a:p>
            <a:pPr lvl="1"/>
            <a:r>
              <a:rPr lang="en-US" dirty="0"/>
              <a:t>FY 2022 allocation: $3,000,000</a:t>
            </a:r>
          </a:p>
          <a:p>
            <a:pPr lvl="1"/>
            <a:endParaRPr lang="en-US" dirty="0"/>
          </a:p>
          <a:p>
            <a:endParaRPr lang="en-US" dirty="0"/>
          </a:p>
          <a:p>
            <a:endParaRPr lang="en-US" dirty="0"/>
          </a:p>
          <a:p>
            <a:pPr lvl="0"/>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016689"/>
            <a:ext cx="7886700" cy="432048"/>
          </a:xfrm>
        </p:spPr>
        <p:txBody>
          <a:bodyPr>
            <a:noAutofit/>
          </a:bodyPr>
          <a:lstStyle/>
          <a:p>
            <a:r>
              <a:rPr lang="en-US" dirty="0"/>
              <a:t>Congestion Mitigation Air Quality Program (CMAQ)</a:t>
            </a:r>
            <a:endParaRPr lang="en-US" sz="3400" b="1" dirty="0">
              <a:solidFill>
                <a:schemeClr val="tx2"/>
              </a:solidFill>
            </a:endParaRPr>
          </a:p>
        </p:txBody>
      </p:sp>
    </p:spTree>
    <p:extLst>
      <p:ext uri="{BB962C8B-B14F-4D97-AF65-F5344CB8AC3E}">
        <p14:creationId xmlns:p14="http://schemas.microsoft.com/office/powerpoint/2010/main" val="670282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738486" y="2204864"/>
            <a:ext cx="7776864" cy="4063956"/>
          </a:xfrm>
          <a:prstGeom prst="rect">
            <a:avLst/>
          </a:prstGeom>
        </p:spPr>
        <p:txBody>
          <a:bodyPr vert="horz" lIns="91440" tIns="45720" rIns="91440" bIns="45720" rtlCol="0">
            <a:normAutofit/>
          </a:bodyPr>
          <a:lstStyle/>
          <a:p>
            <a:pPr marL="0" indent="0">
              <a:lnSpc>
                <a:spcPct val="200000"/>
              </a:lnSpc>
              <a:buNone/>
            </a:pPr>
            <a:r>
              <a:rPr lang="en-US" sz="2400" dirty="0"/>
              <a:t>State Apportionments + CMAQ  FFY22</a:t>
            </a:r>
            <a:r>
              <a:rPr lang="en-US" b="0" dirty="0"/>
              <a:t>:</a:t>
            </a:r>
          </a:p>
          <a:p>
            <a:pPr lvl="1"/>
            <a:r>
              <a:rPr lang="en-US" dirty="0"/>
              <a:t>Urban (50-200K population) – 	$1,077,552</a:t>
            </a:r>
          </a:p>
          <a:p>
            <a:pPr lvl="1"/>
            <a:r>
              <a:rPr lang="en-US" dirty="0"/>
              <a:t>Statewide – 			          $ 4,000,000</a:t>
            </a:r>
          </a:p>
          <a:p>
            <a:pPr lvl="1"/>
            <a:r>
              <a:rPr lang="en-US" dirty="0"/>
              <a:t>Underruns in closed contracts–        $1,435,998</a:t>
            </a:r>
          </a:p>
          <a:p>
            <a:pPr lvl="1"/>
            <a:r>
              <a:rPr lang="en-US" dirty="0"/>
              <a:t>CMAQ -  				$3,000,000</a:t>
            </a:r>
          </a:p>
          <a:p>
            <a:pPr lvl="1"/>
            <a:r>
              <a:rPr lang="en-US" dirty="0"/>
              <a:t>Total Available	-	                      </a:t>
            </a:r>
            <a:r>
              <a:rPr lang="en-US" b="1" dirty="0"/>
              <a:t>$9,513,550</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33663"/>
            <a:ext cx="7886700" cy="545115"/>
          </a:xfrm>
        </p:spPr>
        <p:txBody>
          <a:bodyPr>
            <a:noAutofit/>
          </a:bodyPr>
          <a:lstStyle/>
          <a:p>
            <a:br>
              <a:rPr lang="en-US" dirty="0"/>
            </a:br>
            <a:r>
              <a:rPr lang="en-US" dirty="0"/>
              <a:t>Summary of Available Funding for FFY 22</a:t>
            </a:r>
            <a:endParaRPr lang="en-US" sz="3400" b="1" dirty="0">
              <a:solidFill>
                <a:schemeClr val="tx2"/>
              </a:solidFill>
            </a:endParaRPr>
          </a:p>
        </p:txBody>
      </p:sp>
    </p:spTree>
    <p:extLst>
      <p:ext uri="{BB962C8B-B14F-4D97-AF65-F5344CB8AC3E}">
        <p14:creationId xmlns:p14="http://schemas.microsoft.com/office/powerpoint/2010/main" val="2353698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57200" y="2209800"/>
            <a:ext cx="8229600" cy="3477875"/>
          </a:xfrm>
          <a:prstGeom prst="rect">
            <a:avLst/>
          </a:prstGeom>
        </p:spPr>
        <p:txBody>
          <a:bodyPr wrap="square">
            <a:spAutoFit/>
          </a:bodyPr>
          <a:lstStyle/>
          <a:p>
            <a:r>
              <a:rPr lang="en-US" sz="2200" dirty="0">
                <a:solidFill>
                  <a:schemeClr val="tx1">
                    <a:lumMod val="50000"/>
                  </a:schemeClr>
                </a:solidFill>
                <a:latin typeface="Century Gothic" panose="020B0502020202020204" pitchFamily="34" charset="0"/>
                <a:cs typeface="Arial" panose="020B0604020202020204" pitchFamily="34" charset="0"/>
              </a:rPr>
              <a:t>In a typical year, the Iowa Transportation Commission is presented a recommendation for public transit vehicle replacement in June with a list of vehicles to replace using Federal Transit Administration (FTA) formula dollars and Congestion Mitigation Air Quality (CMAQ) funding.</a:t>
            </a:r>
          </a:p>
          <a:p>
            <a:endParaRPr lang="en-US" sz="2200" dirty="0">
              <a:solidFill>
                <a:schemeClr val="tx1">
                  <a:lumMod val="50000"/>
                </a:schemeClr>
              </a:solidFill>
              <a:latin typeface="Century Gothic" panose="020B0502020202020204" pitchFamily="34" charset="0"/>
              <a:cs typeface="Arial" panose="020B0604020202020204" pitchFamily="34" charset="0"/>
            </a:endParaRPr>
          </a:p>
          <a:p>
            <a:r>
              <a:rPr lang="en-US" sz="2200" dirty="0">
                <a:solidFill>
                  <a:schemeClr val="tx1">
                    <a:lumMod val="50000"/>
                  </a:schemeClr>
                </a:solidFill>
                <a:latin typeface="Century Gothic" panose="020B0502020202020204" pitchFamily="34" charset="0"/>
                <a:cs typeface="Arial" panose="020B0604020202020204" pitchFamily="34" charset="0"/>
              </a:rPr>
              <a:t>In summer 2022, however, the Modal Transportation Bureau staff did not request for approval due to dramatic bus price increases and a shortage of vehicle chassis creating volatility in the market.  </a:t>
            </a:r>
            <a:endParaRPr lang="en-US" sz="2200" dirty="0">
              <a:latin typeface="Century Gothic" panose="020B0502020202020204" pitchFamily="34" charset="0"/>
              <a:cs typeface="Arial" panose="020B0604020202020204" pitchFamily="34" charset="0"/>
            </a:endParaRPr>
          </a:p>
        </p:txBody>
      </p:sp>
      <p:pic>
        <p:nvPicPr>
          <p:cNvPr id="9" name="Picture 8" descr="A picture containing text&#10;&#10;Description automatically generated">
            <a:extLst>
              <a:ext uri="{FF2B5EF4-FFF2-40B4-BE49-F238E27FC236}">
                <a16:creationId xmlns:a16="http://schemas.microsoft.com/office/drawing/2014/main" id="{C01230B5-79CD-4AD5-BD02-CDF3A31ABC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4197" y="152400"/>
            <a:ext cx="1676405" cy="304801"/>
          </a:xfrm>
          <a:prstGeom prst="rect">
            <a:avLst/>
          </a:prstGeom>
        </p:spPr>
      </p:pic>
      <p:sp>
        <p:nvSpPr>
          <p:cNvPr id="3" name="TextBox 2">
            <a:extLst>
              <a:ext uri="{FF2B5EF4-FFF2-40B4-BE49-F238E27FC236}">
                <a16:creationId xmlns:a16="http://schemas.microsoft.com/office/drawing/2014/main" id="{04E9D21A-3532-471A-952A-5AE8025681D7}"/>
              </a:ext>
            </a:extLst>
          </p:cNvPr>
          <p:cNvSpPr txBox="1"/>
          <p:nvPr/>
        </p:nvSpPr>
        <p:spPr>
          <a:xfrm>
            <a:off x="762000" y="1026616"/>
            <a:ext cx="6781800" cy="1077218"/>
          </a:xfrm>
          <a:prstGeom prst="rect">
            <a:avLst/>
          </a:prstGeom>
          <a:noFill/>
        </p:spPr>
        <p:txBody>
          <a:bodyPr wrap="square" rtlCol="0">
            <a:spAutoFit/>
          </a:bodyPr>
          <a:lstStyle/>
          <a:p>
            <a:r>
              <a:rPr lang="en-US" sz="3200" b="1" dirty="0">
                <a:solidFill>
                  <a:srgbClr val="871721"/>
                </a:solidFill>
                <a:latin typeface="PT Sans" panose="020B0503020203020204" pitchFamily="34" charset="0"/>
              </a:rPr>
              <a:t>Unique issues for FFY 22 – Significant Bus Cost Increases</a:t>
            </a:r>
          </a:p>
        </p:txBody>
      </p:sp>
    </p:spTree>
    <p:extLst>
      <p:ext uri="{BB962C8B-B14F-4D97-AF65-F5344CB8AC3E}">
        <p14:creationId xmlns:p14="http://schemas.microsoft.com/office/powerpoint/2010/main" val="744208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 y="1143000"/>
            <a:ext cx="8229600" cy="5509200"/>
          </a:xfrm>
          <a:prstGeom prst="rect">
            <a:avLst/>
          </a:prstGeom>
        </p:spPr>
        <p:txBody>
          <a:bodyPr wrap="square">
            <a:spAutoFit/>
          </a:bodyPr>
          <a:lstStyle/>
          <a:p>
            <a:pPr marL="342900" indent="-342900">
              <a:buFont typeface="Arial" panose="020B0604020202020204" pitchFamily="34" charset="0"/>
              <a:buChar char="•"/>
            </a:pPr>
            <a:r>
              <a:rPr lang="en-US" sz="2200" dirty="0">
                <a:solidFill>
                  <a:schemeClr val="tx1">
                    <a:lumMod val="50000"/>
                  </a:schemeClr>
                </a:solidFill>
                <a:latin typeface="Century Gothic" panose="020B0502020202020204" pitchFamily="34" charset="0"/>
                <a:cs typeface="Arial" panose="020B0604020202020204" pitchFamily="34" charset="0"/>
              </a:rPr>
              <a:t>In early summer 2022, bus vendors notified Iowa public transit agencies their bus purchase contracts would be cancelled because the vendors could not provide the product at the previously agreed upon price</a:t>
            </a:r>
          </a:p>
          <a:p>
            <a:pPr marL="800100" lvl="1" indent="-342900">
              <a:buFont typeface="Wingdings" panose="05000000000000000000" pitchFamily="2" charset="2"/>
              <a:buChar char="Ø"/>
            </a:pPr>
            <a:r>
              <a:rPr lang="en-US" sz="2200" dirty="0">
                <a:solidFill>
                  <a:schemeClr val="tx1">
                    <a:lumMod val="50000"/>
                  </a:schemeClr>
                </a:solidFill>
                <a:latin typeface="Century Gothic" panose="020B0502020202020204" pitchFamily="34" charset="0"/>
                <a:cs typeface="Arial" panose="020B0604020202020204" pitchFamily="34" charset="0"/>
              </a:rPr>
              <a:t>Bus vendors participating in Iowa DOT’s statewide vehicle procurements</a:t>
            </a:r>
          </a:p>
          <a:p>
            <a:pPr marL="800100" lvl="1" indent="-342900">
              <a:buFont typeface="Wingdings" panose="05000000000000000000" pitchFamily="2" charset="2"/>
              <a:buChar char="Ø"/>
            </a:pPr>
            <a:r>
              <a:rPr lang="en-US" sz="2200" dirty="0">
                <a:solidFill>
                  <a:schemeClr val="tx1">
                    <a:lumMod val="50000"/>
                  </a:schemeClr>
                </a:solidFill>
                <a:latin typeface="Century Gothic" panose="020B0502020202020204" pitchFamily="34" charset="0"/>
                <a:cs typeface="Arial" panose="020B0604020202020204" pitchFamily="34" charset="0"/>
              </a:rPr>
              <a:t>These prices had been set in December 2021 through a statewide vehicle procurement. </a:t>
            </a:r>
          </a:p>
          <a:p>
            <a:pPr marL="342900" indent="-342900">
              <a:buFont typeface="Arial" panose="020B0604020202020204" pitchFamily="34" charset="0"/>
              <a:buChar char="•"/>
            </a:pPr>
            <a:endParaRPr lang="en-US" sz="2200" dirty="0">
              <a:solidFill>
                <a:schemeClr val="tx1">
                  <a:lumMod val="50000"/>
                </a:schemeClr>
              </a:solidFill>
              <a:latin typeface="Century Gothic" panose="020B0502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chemeClr val="tx1">
                    <a:lumMod val="50000"/>
                  </a:schemeClr>
                </a:solidFill>
                <a:latin typeface="Century Gothic" panose="020B0502020202020204" pitchFamily="34" charset="0"/>
                <a:cs typeface="Arial" panose="020B0604020202020204" pitchFamily="34" charset="0"/>
              </a:rPr>
              <a:t>Iowa DOT requested price adjustments from all vendors on the statewide vehicle procurement</a:t>
            </a:r>
          </a:p>
          <a:p>
            <a:pPr marL="800100" lvl="1" indent="-342900">
              <a:buFont typeface="Wingdings" panose="05000000000000000000" pitchFamily="2" charset="2"/>
              <a:buChar char="Ø"/>
            </a:pPr>
            <a:r>
              <a:rPr lang="en-US" sz="2200" dirty="0">
                <a:solidFill>
                  <a:schemeClr val="tx1">
                    <a:lumMod val="50000"/>
                  </a:schemeClr>
                </a:solidFill>
                <a:latin typeface="Century Gothic" panose="020B0502020202020204" pitchFamily="34" charset="0"/>
                <a:cs typeface="Arial" panose="020B0604020202020204" pitchFamily="34" charset="0"/>
              </a:rPr>
              <a:t>Established new price ceilings for federal participation in vehicle purchases </a:t>
            </a:r>
          </a:p>
          <a:p>
            <a:pPr marL="800100" lvl="1" indent="-342900">
              <a:buFont typeface="Wingdings" panose="05000000000000000000" pitchFamily="2" charset="2"/>
              <a:buChar char="Ø"/>
            </a:pPr>
            <a:r>
              <a:rPr lang="en-US" sz="2200" dirty="0">
                <a:solidFill>
                  <a:schemeClr val="tx1">
                    <a:lumMod val="50000"/>
                  </a:schemeClr>
                </a:solidFill>
                <a:latin typeface="Century Gothic" panose="020B0502020202020204" pitchFamily="34" charset="0"/>
                <a:cs typeface="Arial" panose="020B0604020202020204" pitchFamily="34" charset="0"/>
              </a:rPr>
              <a:t>Prices increased dramatically</a:t>
            </a:r>
          </a:p>
          <a:p>
            <a:pPr marL="800100" lvl="1" indent="-342900">
              <a:buFont typeface="Wingdings" panose="05000000000000000000" pitchFamily="2" charset="2"/>
              <a:buChar char="Ø"/>
            </a:pPr>
            <a:r>
              <a:rPr lang="en-US" sz="2200" dirty="0">
                <a:solidFill>
                  <a:schemeClr val="tx1">
                    <a:lumMod val="50000"/>
                  </a:schemeClr>
                </a:solidFill>
                <a:latin typeface="Century Gothic" panose="020B0502020202020204" pitchFamily="34" charset="0"/>
                <a:cs typeface="Arial" panose="020B0604020202020204" pitchFamily="34" charset="0"/>
              </a:rPr>
              <a:t>Ensured Iowa’s public transit agencies could again enter into contracts with the bus vendors</a:t>
            </a:r>
          </a:p>
        </p:txBody>
      </p:sp>
      <p:pic>
        <p:nvPicPr>
          <p:cNvPr id="9" name="Picture 8" descr="A picture containing text&#10;&#10;Description automatically generated">
            <a:extLst>
              <a:ext uri="{FF2B5EF4-FFF2-40B4-BE49-F238E27FC236}">
                <a16:creationId xmlns:a16="http://schemas.microsoft.com/office/drawing/2014/main" id="{C01230B5-79CD-4AD5-BD02-CDF3A31ABC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4197" y="152400"/>
            <a:ext cx="1676405" cy="304801"/>
          </a:xfrm>
          <a:prstGeom prst="rect">
            <a:avLst/>
          </a:prstGeom>
        </p:spPr>
      </p:pic>
    </p:spTree>
    <p:extLst>
      <p:ext uri="{BB962C8B-B14F-4D97-AF65-F5344CB8AC3E}">
        <p14:creationId xmlns:p14="http://schemas.microsoft.com/office/powerpoint/2010/main" val="821377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 y="1143000"/>
            <a:ext cx="8229600" cy="4832092"/>
          </a:xfrm>
          <a:prstGeom prst="rect">
            <a:avLst/>
          </a:prstGeom>
        </p:spPr>
        <p:txBody>
          <a:bodyPr wrap="square">
            <a:spAutoFit/>
          </a:bodyPr>
          <a:lstStyle/>
          <a:p>
            <a:pPr marL="342900" indent="-342900">
              <a:buFont typeface="Arial" panose="020B0604020202020204" pitchFamily="34" charset="0"/>
              <a:buChar char="•"/>
            </a:pPr>
            <a:r>
              <a:rPr lang="en-US" sz="2200" dirty="0">
                <a:solidFill>
                  <a:schemeClr val="tx1">
                    <a:lumMod val="50000"/>
                  </a:schemeClr>
                </a:solidFill>
                <a:latin typeface="Century Gothic" panose="020B0502020202020204" pitchFamily="34" charset="0"/>
                <a:cs typeface="Arial" panose="020B0604020202020204" pitchFamily="34" charset="0"/>
              </a:rPr>
              <a:t>The price adjustments with the vendors did not address the gap between the amount of federal money transit agencies held in contract with the Iowa DOT and the new, higher costs of the buses</a:t>
            </a:r>
          </a:p>
          <a:p>
            <a:pPr marL="800100" lvl="1" indent="-342900">
              <a:buFont typeface="Wingdings" panose="05000000000000000000" pitchFamily="2" charset="2"/>
              <a:buChar char="Ø"/>
            </a:pPr>
            <a:r>
              <a:rPr lang="en-US" sz="2200" dirty="0">
                <a:solidFill>
                  <a:schemeClr val="tx1">
                    <a:lumMod val="50000"/>
                  </a:schemeClr>
                </a:solidFill>
                <a:latin typeface="Century Gothic" panose="020B0502020202020204" pitchFamily="34" charset="0"/>
                <a:cs typeface="Arial" panose="020B0604020202020204" pitchFamily="34" charset="0"/>
              </a:rPr>
              <a:t>Left unaddressed, public transit agencies would be responsible for much higher local match amounts</a:t>
            </a:r>
          </a:p>
          <a:p>
            <a:pPr marL="342900" indent="-342900">
              <a:buFont typeface="Arial" panose="020B0604020202020204" pitchFamily="34" charset="0"/>
              <a:buChar char="•"/>
            </a:pPr>
            <a:endParaRPr lang="en-US" sz="2200" dirty="0">
              <a:solidFill>
                <a:schemeClr val="tx1">
                  <a:lumMod val="50000"/>
                </a:schemeClr>
              </a:solidFill>
              <a:latin typeface="Century Gothic" panose="020B0502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chemeClr val="tx1">
                    <a:lumMod val="50000"/>
                  </a:schemeClr>
                </a:solidFill>
                <a:latin typeface="Century Gothic" panose="020B0502020202020204" pitchFamily="34" charset="0"/>
                <a:cs typeface="Arial" panose="020B0604020202020204" pitchFamily="34" charset="0"/>
              </a:rPr>
              <a:t>Iowa DOT staff used the updated programming guidance, comparing the original federal funding amount to the new federally eligible amount, to determine the size of the shortfall for buses in open contracts</a:t>
            </a:r>
          </a:p>
          <a:p>
            <a:pPr marL="800100" lvl="1" indent="-342900">
              <a:buFont typeface="Wingdings" panose="05000000000000000000" pitchFamily="2" charset="2"/>
              <a:buChar char="Ø"/>
            </a:pPr>
            <a:r>
              <a:rPr lang="en-US" sz="2200" b="1" dirty="0">
                <a:solidFill>
                  <a:schemeClr val="tx1">
                    <a:lumMod val="50000"/>
                  </a:schemeClr>
                </a:solidFill>
                <a:latin typeface="Century Gothic" panose="020B0502020202020204" pitchFamily="34" charset="0"/>
                <a:cs typeface="Arial" panose="020B0604020202020204" pitchFamily="34" charset="0"/>
              </a:rPr>
              <a:t>Total shortfall in existing bus replacement awards= $10,278,692 </a:t>
            </a:r>
          </a:p>
        </p:txBody>
      </p:sp>
      <p:pic>
        <p:nvPicPr>
          <p:cNvPr id="9" name="Picture 8" descr="A picture containing text&#10;&#10;Description automatically generated">
            <a:extLst>
              <a:ext uri="{FF2B5EF4-FFF2-40B4-BE49-F238E27FC236}">
                <a16:creationId xmlns:a16="http://schemas.microsoft.com/office/drawing/2014/main" id="{C01230B5-79CD-4AD5-BD02-CDF3A31ABC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4197" y="152400"/>
            <a:ext cx="1676405" cy="304801"/>
          </a:xfrm>
          <a:prstGeom prst="rect">
            <a:avLst/>
          </a:prstGeom>
        </p:spPr>
      </p:pic>
    </p:spTree>
    <p:extLst>
      <p:ext uri="{BB962C8B-B14F-4D97-AF65-F5344CB8AC3E}">
        <p14:creationId xmlns:p14="http://schemas.microsoft.com/office/powerpoint/2010/main" val="448768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 y="1676400"/>
            <a:ext cx="8229600" cy="1785104"/>
          </a:xfrm>
          <a:prstGeom prst="rect">
            <a:avLst/>
          </a:prstGeom>
        </p:spPr>
        <p:txBody>
          <a:bodyPr wrap="square">
            <a:spAutoFit/>
          </a:bodyPr>
          <a:lstStyle/>
          <a:p>
            <a:pPr lvl="1"/>
            <a:r>
              <a:rPr lang="en-US" sz="2200" b="1" dirty="0">
                <a:solidFill>
                  <a:schemeClr val="tx1">
                    <a:lumMod val="50000"/>
                  </a:schemeClr>
                </a:solidFill>
                <a:latin typeface="Century Gothic" panose="020B0502020202020204" pitchFamily="34" charset="0"/>
                <a:cs typeface="Arial" panose="020B0604020202020204" pitchFamily="34" charset="0"/>
              </a:rPr>
              <a:t>Use the FFY2022 FTA 5339 Formula Grants plus the FY2022 CMAQ funds to help cover the funding shortfall on open vehicle contracts.</a:t>
            </a:r>
          </a:p>
          <a:p>
            <a:pPr marL="342900" indent="-342900">
              <a:buFont typeface="Arial" panose="020B0604020202020204" pitchFamily="34" charset="0"/>
              <a:buChar char="•"/>
            </a:pPr>
            <a:endParaRPr lang="en-US" sz="2200" dirty="0">
              <a:solidFill>
                <a:schemeClr val="tx1">
                  <a:lumMod val="50000"/>
                </a:schemeClr>
              </a:solidFill>
              <a:latin typeface="Century Gothic" panose="020B0502020202020204" pitchFamily="34" charset="0"/>
              <a:cs typeface="Arial" panose="020B0604020202020204" pitchFamily="34" charset="0"/>
            </a:endParaRPr>
          </a:p>
          <a:p>
            <a:pPr marL="342900" indent="-342900">
              <a:buFont typeface="Arial" panose="020B0604020202020204" pitchFamily="34" charset="0"/>
              <a:buChar char="•"/>
            </a:pPr>
            <a:endParaRPr lang="en-US" sz="2200" b="1" dirty="0">
              <a:solidFill>
                <a:schemeClr val="tx1">
                  <a:lumMod val="50000"/>
                </a:schemeClr>
              </a:solidFill>
              <a:latin typeface="Century Gothic" panose="020B0502020202020204" pitchFamily="34" charset="0"/>
              <a:cs typeface="Arial" panose="020B0604020202020204" pitchFamily="34" charset="0"/>
            </a:endParaRPr>
          </a:p>
        </p:txBody>
      </p:sp>
      <p:pic>
        <p:nvPicPr>
          <p:cNvPr id="9" name="Picture 8" descr="A picture containing text&#10;&#10;Description automatically generated">
            <a:extLst>
              <a:ext uri="{FF2B5EF4-FFF2-40B4-BE49-F238E27FC236}">
                <a16:creationId xmlns:a16="http://schemas.microsoft.com/office/drawing/2014/main" id="{C01230B5-79CD-4AD5-BD02-CDF3A31ABC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4197" y="152400"/>
            <a:ext cx="1676405" cy="304801"/>
          </a:xfrm>
          <a:prstGeom prst="rect">
            <a:avLst/>
          </a:prstGeom>
        </p:spPr>
      </p:pic>
      <p:sp>
        <p:nvSpPr>
          <p:cNvPr id="4" name="TextBox 3">
            <a:extLst>
              <a:ext uri="{FF2B5EF4-FFF2-40B4-BE49-F238E27FC236}">
                <a16:creationId xmlns:a16="http://schemas.microsoft.com/office/drawing/2014/main" id="{A935A7D6-203D-49CC-9CCB-CF05E2E59DED}"/>
              </a:ext>
            </a:extLst>
          </p:cNvPr>
          <p:cNvSpPr txBox="1"/>
          <p:nvPr/>
        </p:nvSpPr>
        <p:spPr>
          <a:xfrm>
            <a:off x="762000" y="1026616"/>
            <a:ext cx="6781800" cy="584775"/>
          </a:xfrm>
          <a:prstGeom prst="rect">
            <a:avLst/>
          </a:prstGeom>
          <a:noFill/>
        </p:spPr>
        <p:txBody>
          <a:bodyPr wrap="square" rtlCol="0">
            <a:spAutoFit/>
          </a:bodyPr>
          <a:lstStyle/>
          <a:p>
            <a:r>
              <a:rPr lang="en-US" sz="3200" b="1" dirty="0">
                <a:solidFill>
                  <a:srgbClr val="871721"/>
                </a:solidFill>
                <a:latin typeface="PT Sans" panose="020B0503020203020204" pitchFamily="34" charset="0"/>
              </a:rPr>
              <a:t>Proposal for FFY 22</a:t>
            </a:r>
          </a:p>
        </p:txBody>
      </p:sp>
      <p:sp>
        <p:nvSpPr>
          <p:cNvPr id="7" name="TextBox 6">
            <a:extLst>
              <a:ext uri="{FF2B5EF4-FFF2-40B4-BE49-F238E27FC236}">
                <a16:creationId xmlns:a16="http://schemas.microsoft.com/office/drawing/2014/main" id="{F20CB7DE-EA3A-4F44-A234-DCB7FF23E9EC}"/>
              </a:ext>
            </a:extLst>
          </p:cNvPr>
          <p:cNvSpPr txBox="1"/>
          <p:nvPr/>
        </p:nvSpPr>
        <p:spPr>
          <a:xfrm>
            <a:off x="499356" y="4325778"/>
            <a:ext cx="7673043" cy="203132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53565A">
                    <a:lumMod val="50000"/>
                  </a:srgbClr>
                </a:solidFill>
                <a:effectLst/>
                <a:uLnTx/>
                <a:uFillTx/>
                <a:latin typeface="Century Gothic" panose="020B0502020202020204" pitchFamily="34" charset="0"/>
                <a:ea typeface="+mn-ea"/>
                <a:cs typeface="Arial" panose="020B0604020202020204" pitchFamily="34" charset="0"/>
              </a:rPr>
              <a:t>Even with dollars found to assist with bridging the funding gap, a </a:t>
            </a:r>
            <a:r>
              <a:rPr kumimoji="0" lang="en-US" b="0" i="0" u="none" strike="noStrike" kern="1200" cap="none" spc="0" normalizeH="0" baseline="0" noProof="0" dirty="0">
                <a:ln>
                  <a:noFill/>
                </a:ln>
                <a:solidFill>
                  <a:srgbClr val="C00000"/>
                </a:solidFill>
                <a:effectLst/>
                <a:uLnTx/>
                <a:uFillTx/>
                <a:latin typeface="Century Gothic" panose="020B0502020202020204" pitchFamily="34" charset="0"/>
                <a:ea typeface="+mn-ea"/>
                <a:cs typeface="Arial" panose="020B0604020202020204" pitchFamily="34" charset="0"/>
              </a:rPr>
              <a:t>$765,142 </a:t>
            </a:r>
            <a:r>
              <a:rPr kumimoji="0" lang="en-US" b="0" i="0" u="none" strike="noStrike" kern="1200" cap="none" spc="0" normalizeH="0" baseline="0" noProof="0" dirty="0">
                <a:ln>
                  <a:noFill/>
                </a:ln>
                <a:solidFill>
                  <a:srgbClr val="53565A">
                    <a:lumMod val="50000"/>
                  </a:srgbClr>
                </a:solidFill>
                <a:effectLst/>
                <a:uLnTx/>
                <a:uFillTx/>
                <a:latin typeface="Century Gothic" panose="020B0502020202020204" pitchFamily="34" charset="0"/>
                <a:ea typeface="+mn-ea"/>
                <a:cs typeface="Arial" panose="020B0604020202020204" pitchFamily="34" charset="0"/>
              </a:rPr>
              <a:t>shortfall remains, resulting in:</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srgbClr val="53565A">
                    <a:lumMod val="50000"/>
                  </a:srgbClr>
                </a:solidFill>
                <a:effectLst/>
                <a:uLnTx/>
                <a:uFillTx/>
                <a:latin typeface="Century Gothic" panose="020B0502020202020204" pitchFamily="34" charset="0"/>
                <a:ea typeface="+mn-ea"/>
                <a:cs typeface="Arial" panose="020B0604020202020204" pitchFamily="34" charset="0"/>
              </a:rPr>
              <a:t>Some vehicle contracts will not receive extra funding</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srgbClr val="53565A">
                    <a:lumMod val="50000"/>
                  </a:srgbClr>
                </a:solidFill>
                <a:effectLst/>
                <a:uLnTx/>
                <a:uFillTx/>
                <a:latin typeface="Century Gothic" panose="020B0502020202020204" pitchFamily="34" charset="0"/>
                <a:ea typeface="+mn-ea"/>
                <a:cs typeface="Arial" panose="020B0604020202020204" pitchFamily="34" charset="0"/>
              </a:rPr>
              <a:t>Transit agencies will need to decide whether to pay higher local match or forfeit original contract amount and place the bus back on the replacement list for future FTA/CMAQ funding through the Iowa DOT</a:t>
            </a:r>
          </a:p>
        </p:txBody>
      </p:sp>
      <p:sp>
        <p:nvSpPr>
          <p:cNvPr id="10" name="TextBox 9">
            <a:extLst>
              <a:ext uri="{FF2B5EF4-FFF2-40B4-BE49-F238E27FC236}">
                <a16:creationId xmlns:a16="http://schemas.microsoft.com/office/drawing/2014/main" id="{F1F8019B-E18F-406C-A4E0-7073AD0CF22C}"/>
              </a:ext>
            </a:extLst>
          </p:cNvPr>
          <p:cNvSpPr txBox="1"/>
          <p:nvPr/>
        </p:nvSpPr>
        <p:spPr>
          <a:xfrm>
            <a:off x="838200" y="3200400"/>
            <a:ext cx="7467600"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effectLst/>
                <a:uLnTx/>
                <a:uFillTx/>
                <a:latin typeface="PT Sans" panose="020B0503020203020204" pitchFamily="34" charset="0"/>
                <a:ea typeface="+mn-ea"/>
                <a:cs typeface="+mn-cs"/>
              </a:rPr>
              <a:t>State Apportionments + CMAQ  FFY22</a:t>
            </a:r>
            <a:r>
              <a:rPr kumimoji="0" lang="en-US" sz="2600" b="0" i="0" u="none" strike="noStrike" kern="1200" cap="none" spc="0" normalizeH="0" baseline="0" noProof="0" dirty="0">
                <a:ln>
                  <a:noFill/>
                </a:ln>
                <a:effectLst/>
                <a:uLnTx/>
                <a:uFillTx/>
                <a:latin typeface="PT Sans" panose="020B0503020203020204" pitchFamily="34" charset="0"/>
                <a:ea typeface="+mn-ea"/>
                <a:cs typeface="+mn-cs"/>
              </a:rPr>
              <a:t>:   </a:t>
            </a:r>
            <a:r>
              <a:rPr kumimoji="0" lang="en-US" sz="2600" b="1" i="0" u="none" strike="noStrike" kern="1200" cap="none" spc="0" normalizeH="0" baseline="0" noProof="0" dirty="0">
                <a:ln>
                  <a:noFill/>
                </a:ln>
                <a:effectLst/>
                <a:uLnTx/>
                <a:uFillTx/>
                <a:latin typeface="PT Sans" panose="020B0503020203020204" pitchFamily="34" charset="0"/>
                <a:ea typeface="+mn-ea"/>
                <a:cs typeface="+mn-cs"/>
              </a:rPr>
              <a:t>$9,513,550               </a:t>
            </a:r>
            <a:r>
              <a:rPr kumimoji="0" lang="en-US" sz="2400" b="0" i="0" u="none" strike="noStrike" kern="1200" cap="none" spc="0" normalizeH="0" baseline="0" noProof="0" dirty="0">
                <a:ln>
                  <a:noFill/>
                </a:ln>
                <a:effectLst/>
                <a:uLnTx/>
                <a:uFillTx/>
                <a:latin typeface="PT Sans" panose="020B0503020203020204" pitchFamily="34" charset="0"/>
                <a:ea typeface="+mn-ea"/>
                <a:cs typeface="+mn-cs"/>
              </a:rPr>
              <a:t>Shortfall in existing bus contracts:          </a:t>
            </a:r>
            <a:r>
              <a:rPr kumimoji="0" lang="en-US" sz="2400" b="0"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$10,278,692</a:t>
            </a:r>
          </a:p>
        </p:txBody>
      </p:sp>
    </p:spTree>
    <p:extLst>
      <p:ext uri="{BB962C8B-B14F-4D97-AF65-F5344CB8AC3E}">
        <p14:creationId xmlns:p14="http://schemas.microsoft.com/office/powerpoint/2010/main" val="3253884363"/>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etting-you-there-PowerPoint-Template" id="{0F673E8D-E71B-4D36-9A44-FD1AA4472C87}" vid="{671D0BB7-0170-4E7D-9070-3DF1C2C6BF09}"/>
    </a:ext>
  </a:extLst>
</a:theme>
</file>

<file path=ppt/theme/theme2.xml><?xml version="1.0" encoding="utf-8"?>
<a:theme xmlns:a="http://schemas.openxmlformats.org/drawingml/2006/main" name="1_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Getting-you-there-PowerPoint-Template</Template>
  <TotalTime>541</TotalTime>
  <Words>878</Words>
  <Application>Microsoft Office PowerPoint</Application>
  <PresentationFormat>On-screen Show (4:3)</PresentationFormat>
  <Paragraphs>73</Paragraphs>
  <Slides>13</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Century Gothic</vt:lpstr>
      <vt:lpstr>Courier New</vt:lpstr>
      <vt:lpstr>PT Sans</vt:lpstr>
      <vt:lpstr>Wingdings</vt:lpstr>
      <vt:lpstr>Office Theme</vt:lpstr>
      <vt:lpstr>1_Office Theme</vt:lpstr>
      <vt:lpstr>PowerPoint Presentation</vt:lpstr>
      <vt:lpstr> Section 5339 Grants for Bus and Bus Facilities  Formula Program</vt:lpstr>
      <vt:lpstr> Section 5339 Grants for Bus and Bus Facilities  Formula Program</vt:lpstr>
      <vt:lpstr>Congestion Mitigation Air Quality Program (CMAQ)</vt:lpstr>
      <vt:lpstr> Summary of Available Funding for FFY 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Andersen, Christina</dc:creator>
  <cp:lastModifiedBy>Anderson, Stuart</cp:lastModifiedBy>
  <cp:revision>29</cp:revision>
  <dcterms:created xsi:type="dcterms:W3CDTF">2021-04-01T15:53:52Z</dcterms:created>
  <dcterms:modified xsi:type="dcterms:W3CDTF">2022-12-06T17:45:20Z</dcterms:modified>
</cp:coreProperties>
</file>