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72" r:id="rId3"/>
    <p:sldId id="334" r:id="rId4"/>
    <p:sldId id="335" r:id="rId5"/>
    <p:sldId id="337" r:id="rId6"/>
    <p:sldId id="340" r:id="rId7"/>
    <p:sldId id="351" r:id="rId8"/>
    <p:sldId id="338" r:id="rId9"/>
    <p:sldId id="366" r:id="rId10"/>
    <p:sldId id="374" r:id="rId11"/>
    <p:sldId id="331" r:id="rId12"/>
    <p:sldId id="373" r:id="rId13"/>
    <p:sldId id="359" r:id="rId14"/>
    <p:sldId id="376" r:id="rId15"/>
    <p:sldId id="362" r:id="rId16"/>
    <p:sldId id="377" r:id="rId17"/>
    <p:sldId id="363" r:id="rId18"/>
    <p:sldId id="375" r:id="rId19"/>
    <p:sldId id="356" r:id="rId20"/>
    <p:sldId id="371" r:id="rId21"/>
    <p:sldId id="372" r:id="rId22"/>
    <p:sldId id="369" r:id="rId23"/>
    <p:sldId id="370" r:id="rId24"/>
    <p:sldId id="368" r:id="rId25"/>
    <p:sldId id="28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scher, Phil" initials="MP" lastIdx="1" clrIdx="0">
    <p:extLst>
      <p:ext uri="{19B8F6BF-5375-455C-9EA6-DF929625EA0E}">
        <p15:presenceInfo xmlns:p15="http://schemas.microsoft.com/office/powerpoint/2012/main" userId="S::Phil.Mescher@iowadot.us::a51d09f1-1588-47f1-bccd-f0471ea9d2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FF9966"/>
    <a:srgbClr val="871721"/>
    <a:srgbClr val="C34B56"/>
    <a:srgbClr val="B55813"/>
    <a:srgbClr val="00717F"/>
    <a:srgbClr val="B1B3B3"/>
    <a:srgbClr val="FF0066"/>
    <a:srgbClr val="69686D"/>
    <a:srgbClr val="3449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014" autoAdjust="0"/>
  </p:normalViewPr>
  <p:slideViewPr>
    <p:cSldViewPr>
      <p:cViewPr>
        <p:scale>
          <a:sx n="125" d="100"/>
          <a:sy n="125" d="100"/>
        </p:scale>
        <p:origin x="1176" y="-198"/>
      </p:cViewPr>
      <p:guideLst>
        <p:guide orient="horz" pos="2160"/>
        <p:guide pos="2880"/>
      </p:guideLst>
    </p:cSldViewPr>
  </p:slideViewPr>
  <p:notesTextViewPr>
    <p:cViewPr>
      <p:scale>
        <a:sx n="1" d="1"/>
        <a:sy n="1" d="1"/>
      </p:scale>
      <p:origin x="0" y="0"/>
    </p:cViewPr>
  </p:notesTextViewPr>
  <p:sorterViewPr>
    <p:cViewPr>
      <p:scale>
        <a:sx n="100" d="100"/>
        <a:sy n="100" d="100"/>
      </p:scale>
      <p:origin x="0" y="29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43C6D-E55F-4BE5-8554-C22BB859EDE9}" type="datetimeFigureOut">
              <a:rPr lang="en-US" smtClean="0"/>
              <a:t>12/8/2022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I3P is primarily a planning tool that helps us identify realistic candidates for future programming based on a constrained interstate budget.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47675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1271878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Skunk River bridge work already complete in this corridor. </a:t>
            </a:r>
          </a:p>
        </p:txBody>
      </p:sp>
      <p:sp>
        <p:nvSpPr>
          <p:cNvPr id="4" name="Slide Number Placeholder 3"/>
          <p:cNvSpPr>
            <a:spLocks noGrp="1"/>
          </p:cNvSpPr>
          <p:nvPr>
            <p:ph type="sldNum" sz="quarter" idx="5"/>
          </p:nvPr>
        </p:nvSpPr>
        <p:spPr/>
        <p:txBody>
          <a:bodyPr/>
          <a:lstStyle/>
          <a:p>
            <a:fld id="{50B73208-77F4-453B-8852-C4844F8BB3D9}" type="slidenum">
              <a:rPr lang="en-US" smtClean="0"/>
              <a:t>20</a:t>
            </a:fld>
            <a:endParaRPr lang="en-US"/>
          </a:p>
        </p:txBody>
      </p:sp>
    </p:spTree>
    <p:extLst>
      <p:ext uri="{BB962C8B-B14F-4D97-AF65-F5344CB8AC3E}">
        <p14:creationId xmlns:p14="http://schemas.microsoft.com/office/powerpoint/2010/main" val="1679866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5DBB62E-C41B-4525-96E9-DCB856141B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296315"/>
            <a:ext cx="2133605" cy="387928"/>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747821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Interstate Investment Plan – Commission Update December 2022 </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Phil.Mescher@iowadot.us"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23F2D-63D7-4790-8BDE-2DFA6C8EF409}"/>
              </a:ext>
            </a:extLst>
          </p:cNvPr>
          <p:cNvSpPr txBox="1"/>
          <p:nvPr/>
        </p:nvSpPr>
        <p:spPr>
          <a:xfrm>
            <a:off x="0" y="5301208"/>
            <a:ext cx="5638800"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Transportation Commission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0" y="4876800"/>
            <a:ext cx="583264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Iowa Interstate Investment Plan</a:t>
            </a:r>
          </a:p>
        </p:txBody>
      </p:sp>
      <p:pic>
        <p:nvPicPr>
          <p:cNvPr id="8" name="Picture 7" descr="A picture containing text&#10;&#10;Description automatically generated">
            <a:extLst>
              <a:ext uri="{FF2B5EF4-FFF2-40B4-BE49-F238E27FC236}">
                <a16:creationId xmlns:a16="http://schemas.microsoft.com/office/drawing/2014/main" id="{7472877B-776B-44C8-86C0-2939DA8DA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96315"/>
            <a:ext cx="2133605" cy="387928"/>
          </a:xfrm>
          <a:prstGeom prst="rect">
            <a:avLst/>
          </a:prstGeom>
        </p:spPr>
      </p:pic>
      <p:sp>
        <p:nvSpPr>
          <p:cNvPr id="2" name="TextBox 1">
            <a:extLst>
              <a:ext uri="{FF2B5EF4-FFF2-40B4-BE49-F238E27FC236}">
                <a16:creationId xmlns:a16="http://schemas.microsoft.com/office/drawing/2014/main" id="{0B8550F9-EB02-47C8-89EB-606D512A1B58}"/>
              </a:ext>
            </a:extLst>
          </p:cNvPr>
          <p:cNvSpPr txBox="1"/>
          <p:nvPr/>
        </p:nvSpPr>
        <p:spPr>
          <a:xfrm>
            <a:off x="1905000" y="5885983"/>
            <a:ext cx="3048000" cy="369332"/>
          </a:xfrm>
          <a:prstGeom prst="rect">
            <a:avLst/>
          </a:prstGeom>
          <a:noFill/>
        </p:spPr>
        <p:txBody>
          <a:bodyPr wrap="square" rtlCol="0">
            <a:spAutoFit/>
          </a:bodyPr>
          <a:lstStyle/>
          <a:p>
            <a:r>
              <a:rPr lang="en-US" dirty="0">
                <a:solidFill>
                  <a:schemeClr val="bg1"/>
                </a:solidFill>
              </a:rPr>
              <a:t>December 13, 2022</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638300" y="188977"/>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 Other Projects</a:t>
            </a:r>
            <a:endParaRPr lang="en-US" sz="2400" dirty="0"/>
          </a:p>
        </p:txBody>
      </p:sp>
      <p:sp>
        <p:nvSpPr>
          <p:cNvPr id="5" name="TextBox 4">
            <a:extLst>
              <a:ext uri="{FF2B5EF4-FFF2-40B4-BE49-F238E27FC236}">
                <a16:creationId xmlns:a16="http://schemas.microsoft.com/office/drawing/2014/main" id="{EB163930-BFE4-4CCE-AF2B-6A681754884E}"/>
              </a:ext>
            </a:extLst>
          </p:cNvPr>
          <p:cNvSpPr txBox="1"/>
          <p:nvPr/>
        </p:nvSpPr>
        <p:spPr>
          <a:xfrm>
            <a:off x="1066800" y="2438400"/>
            <a:ext cx="746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Madison Ave Interchange – Programmed (2023-2024)</a:t>
            </a:r>
          </a:p>
          <a:p>
            <a:pPr marL="285750" indent="-285750">
              <a:buFont typeface="Arial" panose="020B0604020202020204" pitchFamily="34" charset="0"/>
              <a:buChar char="•"/>
            </a:pPr>
            <a:r>
              <a:rPr lang="en-US" dirty="0"/>
              <a:t>SWMM Interchange (Phase 1) – Programmed Beginning in 2027</a:t>
            </a:r>
          </a:p>
          <a:p>
            <a:pPr marL="285750" indent="-285750">
              <a:buFont typeface="Arial" panose="020B0604020202020204" pitchFamily="34" charset="0"/>
              <a:buChar char="•"/>
            </a:pPr>
            <a:r>
              <a:rPr lang="en-US" dirty="0"/>
              <a:t>NEMM Interchange – Programmed (2023-2025)</a:t>
            </a:r>
          </a:p>
          <a:p>
            <a:pPr marL="285750" indent="-285750">
              <a:buFont typeface="Arial" panose="020B0604020202020204" pitchFamily="34" charset="0"/>
              <a:buChar char="•"/>
            </a:pPr>
            <a:r>
              <a:rPr lang="en-US" dirty="0"/>
              <a:t>Middle Road Interchange – Programmed 2025</a:t>
            </a:r>
          </a:p>
          <a:p>
            <a:pPr marL="285750" indent="-285750">
              <a:buFont typeface="Arial" panose="020B0604020202020204" pitchFamily="34" charset="0"/>
              <a:buChar char="•"/>
            </a:pPr>
            <a:r>
              <a:rPr lang="en-US" dirty="0"/>
              <a:t>Hickman Road Interchange – Programmed (2024-2027)</a:t>
            </a:r>
          </a:p>
        </p:txBody>
      </p:sp>
      <p:sp>
        <p:nvSpPr>
          <p:cNvPr id="7" name="TextBox 6">
            <a:extLst>
              <a:ext uri="{FF2B5EF4-FFF2-40B4-BE49-F238E27FC236}">
                <a16:creationId xmlns:a16="http://schemas.microsoft.com/office/drawing/2014/main" id="{AA1D1302-3CD0-4679-86C9-9C6F1312595F}"/>
              </a:ext>
            </a:extLst>
          </p:cNvPr>
          <p:cNvSpPr txBox="1"/>
          <p:nvPr/>
        </p:nvSpPr>
        <p:spPr>
          <a:xfrm>
            <a:off x="2819400" y="1773342"/>
            <a:ext cx="2529860" cy="369332"/>
          </a:xfrm>
          <a:prstGeom prst="rect">
            <a:avLst/>
          </a:prstGeom>
          <a:noFill/>
        </p:spPr>
        <p:txBody>
          <a:bodyPr wrap="none" rtlCol="0">
            <a:spAutoFit/>
          </a:bodyPr>
          <a:lstStyle/>
          <a:p>
            <a:r>
              <a:rPr lang="en-US" b="1" dirty="0"/>
              <a:t>Other Interstate Work</a:t>
            </a:r>
          </a:p>
        </p:txBody>
      </p:sp>
    </p:spTree>
    <p:extLst>
      <p:ext uri="{BB962C8B-B14F-4D97-AF65-F5344CB8AC3E}">
        <p14:creationId xmlns:p14="http://schemas.microsoft.com/office/powerpoint/2010/main" val="358745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1" y="1554110"/>
            <a:ext cx="8640960" cy="46942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781300" y="1590066"/>
            <a:ext cx="3581400" cy="369332"/>
          </a:xfrm>
          <a:prstGeom prst="rect">
            <a:avLst/>
          </a:prstGeom>
          <a:noFill/>
        </p:spPr>
        <p:txBody>
          <a:bodyPr wrap="square" rtlCol="0">
            <a:spAutoFit/>
          </a:bodyPr>
          <a:lstStyle/>
          <a:p>
            <a:pPr algn="ctr"/>
            <a:r>
              <a:rPr lang="en-US" b="1" dirty="0">
                <a:latin typeface="Eurostar"/>
              </a:rPr>
              <a:t>Statewide Interstate Plan Map</a:t>
            </a:r>
          </a:p>
        </p:txBody>
      </p:sp>
      <p:pic>
        <p:nvPicPr>
          <p:cNvPr id="8" name="Picture 7">
            <a:extLst>
              <a:ext uri="{FF2B5EF4-FFF2-40B4-BE49-F238E27FC236}">
                <a16:creationId xmlns:a16="http://schemas.microsoft.com/office/drawing/2014/main" id="{3D5FDAD8-ADFC-4D47-8D0C-7F1EDCAB971D}"/>
              </a:ext>
            </a:extLst>
          </p:cNvPr>
          <p:cNvPicPr>
            <a:picLocks noChangeAspect="1"/>
          </p:cNvPicPr>
          <p:nvPr/>
        </p:nvPicPr>
        <p:blipFill>
          <a:blip r:embed="rId3"/>
          <a:stretch>
            <a:fillRect/>
          </a:stretch>
        </p:blipFill>
        <p:spPr>
          <a:xfrm>
            <a:off x="352041" y="2064777"/>
            <a:ext cx="8439917" cy="3962400"/>
          </a:xfrm>
          <a:prstGeom prst="rect">
            <a:avLst/>
          </a:prstGeom>
        </p:spPr>
      </p:pic>
    </p:spTree>
    <p:extLst>
      <p:ext uri="{BB962C8B-B14F-4D97-AF65-F5344CB8AC3E}">
        <p14:creationId xmlns:p14="http://schemas.microsoft.com/office/powerpoint/2010/main" val="316161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600200"/>
            <a:ext cx="8892479"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362200" y="981998"/>
            <a:ext cx="4343400" cy="369332"/>
          </a:xfrm>
          <a:prstGeom prst="rect">
            <a:avLst/>
          </a:prstGeom>
          <a:noFill/>
        </p:spPr>
        <p:txBody>
          <a:bodyPr wrap="square" rtlCol="0">
            <a:spAutoFit/>
          </a:bodyPr>
          <a:lstStyle/>
          <a:p>
            <a:pPr algn="ctr"/>
            <a:r>
              <a:rPr lang="en-US" b="1" dirty="0">
                <a:latin typeface="Eurostar"/>
              </a:rPr>
              <a:t>Des Moines Area Metro Wide Interstates</a:t>
            </a:r>
          </a:p>
        </p:txBody>
      </p:sp>
      <p:pic>
        <p:nvPicPr>
          <p:cNvPr id="15" name="Picture 14">
            <a:extLst>
              <a:ext uri="{FF2B5EF4-FFF2-40B4-BE49-F238E27FC236}">
                <a16:creationId xmlns:a16="http://schemas.microsoft.com/office/drawing/2014/main" id="{5F585E93-ED72-486B-91B5-A5EEC6EB5CB6}"/>
              </a:ext>
            </a:extLst>
          </p:cNvPr>
          <p:cNvPicPr>
            <a:picLocks noChangeAspect="1"/>
          </p:cNvPicPr>
          <p:nvPr/>
        </p:nvPicPr>
        <p:blipFill>
          <a:blip r:embed="rId3"/>
          <a:stretch>
            <a:fillRect/>
          </a:stretch>
        </p:blipFill>
        <p:spPr>
          <a:xfrm>
            <a:off x="304800" y="1729278"/>
            <a:ext cx="7391400" cy="4649906"/>
          </a:xfrm>
          <a:prstGeom prst="rect">
            <a:avLst/>
          </a:prstGeom>
        </p:spPr>
      </p:pic>
      <p:pic>
        <p:nvPicPr>
          <p:cNvPr id="4" name="Picture 3">
            <a:extLst>
              <a:ext uri="{FF2B5EF4-FFF2-40B4-BE49-F238E27FC236}">
                <a16:creationId xmlns:a16="http://schemas.microsoft.com/office/drawing/2014/main" id="{73F0AB4C-3BD4-4D2A-B3D2-BBA3CA5FE051}"/>
              </a:ext>
            </a:extLst>
          </p:cNvPr>
          <p:cNvPicPr>
            <a:picLocks noChangeAspect="1"/>
          </p:cNvPicPr>
          <p:nvPr/>
        </p:nvPicPr>
        <p:blipFill>
          <a:blip r:embed="rId4"/>
          <a:stretch>
            <a:fillRect/>
          </a:stretch>
        </p:blipFill>
        <p:spPr>
          <a:xfrm>
            <a:off x="7341812" y="2150598"/>
            <a:ext cx="1764088" cy="3969580"/>
          </a:xfrm>
          <a:prstGeom prst="rect">
            <a:avLst/>
          </a:prstGeom>
        </p:spPr>
      </p:pic>
      <p:sp>
        <p:nvSpPr>
          <p:cNvPr id="16" name="Rectangle 15">
            <a:extLst>
              <a:ext uri="{FF2B5EF4-FFF2-40B4-BE49-F238E27FC236}">
                <a16:creationId xmlns:a16="http://schemas.microsoft.com/office/drawing/2014/main" id="{355E2D1D-9509-47E1-8DFC-D5994E9E7668}"/>
              </a:ext>
            </a:extLst>
          </p:cNvPr>
          <p:cNvSpPr/>
          <p:nvPr/>
        </p:nvSpPr>
        <p:spPr>
          <a:xfrm>
            <a:off x="4928207" y="2895600"/>
            <a:ext cx="381000" cy="152400"/>
          </a:xfrm>
          <a:prstGeom prst="rect">
            <a:avLst/>
          </a:prstGeom>
          <a:solidFill>
            <a:schemeClr val="accent3">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A652A-4037-4280-9FDE-DAE97F05D7DB}"/>
              </a:ext>
            </a:extLst>
          </p:cNvPr>
          <p:cNvSpPr/>
          <p:nvPr/>
        </p:nvSpPr>
        <p:spPr>
          <a:xfrm>
            <a:off x="4152900" y="4648200"/>
            <a:ext cx="381000" cy="152400"/>
          </a:xfrm>
          <a:prstGeom prst="rect">
            <a:avLst/>
          </a:prstGeom>
          <a:solidFill>
            <a:schemeClr val="accent4">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5B38B4-931B-47DA-B771-337439A59377}"/>
              </a:ext>
            </a:extLst>
          </p:cNvPr>
          <p:cNvSpPr/>
          <p:nvPr/>
        </p:nvSpPr>
        <p:spPr>
          <a:xfrm>
            <a:off x="2514601" y="4449618"/>
            <a:ext cx="381000" cy="152400"/>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0576BC-B7CC-4BE6-B8B9-DF624C691409}"/>
              </a:ext>
            </a:extLst>
          </p:cNvPr>
          <p:cNvSpPr/>
          <p:nvPr/>
        </p:nvSpPr>
        <p:spPr>
          <a:xfrm>
            <a:off x="3255234" y="4076700"/>
            <a:ext cx="381000" cy="152400"/>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94991B-7B14-46AC-A61B-7F9DD8CAC433}"/>
              </a:ext>
            </a:extLst>
          </p:cNvPr>
          <p:cNvSpPr/>
          <p:nvPr/>
        </p:nvSpPr>
        <p:spPr>
          <a:xfrm>
            <a:off x="1257300" y="5029200"/>
            <a:ext cx="381000" cy="152400"/>
          </a:xfrm>
          <a:prstGeom prst="rect">
            <a:avLst/>
          </a:prstGeom>
          <a:solidFill>
            <a:schemeClr val="accent4">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60424C3-436C-46E7-ACA3-D0DC0621A4E6}"/>
              </a:ext>
            </a:extLst>
          </p:cNvPr>
          <p:cNvSpPr txBox="1"/>
          <p:nvPr/>
        </p:nvSpPr>
        <p:spPr>
          <a:xfrm>
            <a:off x="4795896" y="2833300"/>
            <a:ext cx="693127" cy="276999"/>
          </a:xfrm>
          <a:prstGeom prst="rect">
            <a:avLst/>
          </a:prstGeom>
          <a:noFill/>
        </p:spPr>
        <p:txBody>
          <a:bodyPr wrap="square">
            <a:spAutoFit/>
          </a:bodyPr>
          <a:lstStyle/>
          <a:p>
            <a:pPr algn="ctr"/>
            <a:r>
              <a:rPr lang="en-US" sz="1200" b="1" dirty="0">
                <a:solidFill>
                  <a:schemeClr val="tx2">
                    <a:lumMod val="50000"/>
                  </a:schemeClr>
                </a:solidFill>
              </a:rPr>
              <a:t>2032</a:t>
            </a:r>
          </a:p>
        </p:txBody>
      </p:sp>
      <p:sp>
        <p:nvSpPr>
          <p:cNvPr id="23" name="TextBox 22">
            <a:extLst>
              <a:ext uri="{FF2B5EF4-FFF2-40B4-BE49-F238E27FC236}">
                <a16:creationId xmlns:a16="http://schemas.microsoft.com/office/drawing/2014/main" id="{79D3C48D-8D82-4A13-A2EC-2DF15C1AD202}"/>
              </a:ext>
            </a:extLst>
          </p:cNvPr>
          <p:cNvSpPr txBox="1"/>
          <p:nvPr/>
        </p:nvSpPr>
        <p:spPr>
          <a:xfrm>
            <a:off x="3099170" y="4014400"/>
            <a:ext cx="693127" cy="276999"/>
          </a:xfrm>
          <a:prstGeom prst="rect">
            <a:avLst/>
          </a:prstGeom>
          <a:noFill/>
        </p:spPr>
        <p:txBody>
          <a:bodyPr wrap="square">
            <a:spAutoFit/>
          </a:bodyPr>
          <a:lstStyle/>
          <a:p>
            <a:pPr algn="ctr"/>
            <a:r>
              <a:rPr lang="en-US" sz="1200" b="1" dirty="0">
                <a:solidFill>
                  <a:schemeClr val="bg1"/>
                </a:solidFill>
              </a:rPr>
              <a:t>2027</a:t>
            </a:r>
          </a:p>
        </p:txBody>
      </p:sp>
      <p:sp>
        <p:nvSpPr>
          <p:cNvPr id="24" name="TextBox 23">
            <a:extLst>
              <a:ext uri="{FF2B5EF4-FFF2-40B4-BE49-F238E27FC236}">
                <a16:creationId xmlns:a16="http://schemas.microsoft.com/office/drawing/2014/main" id="{98FAA1F0-07E9-43F3-A81D-C92724FB465E}"/>
              </a:ext>
            </a:extLst>
          </p:cNvPr>
          <p:cNvSpPr txBox="1"/>
          <p:nvPr/>
        </p:nvSpPr>
        <p:spPr>
          <a:xfrm>
            <a:off x="2358537" y="4387318"/>
            <a:ext cx="693127" cy="276999"/>
          </a:xfrm>
          <a:prstGeom prst="rect">
            <a:avLst/>
          </a:prstGeom>
          <a:noFill/>
        </p:spPr>
        <p:txBody>
          <a:bodyPr wrap="square">
            <a:spAutoFit/>
          </a:bodyPr>
          <a:lstStyle/>
          <a:p>
            <a:pPr algn="ctr"/>
            <a:r>
              <a:rPr lang="en-US" sz="1200" b="1" dirty="0">
                <a:solidFill>
                  <a:schemeClr val="bg1"/>
                </a:solidFill>
              </a:rPr>
              <a:t>2023</a:t>
            </a:r>
          </a:p>
        </p:txBody>
      </p:sp>
      <p:sp>
        <p:nvSpPr>
          <p:cNvPr id="25" name="TextBox 24">
            <a:extLst>
              <a:ext uri="{FF2B5EF4-FFF2-40B4-BE49-F238E27FC236}">
                <a16:creationId xmlns:a16="http://schemas.microsoft.com/office/drawing/2014/main" id="{EFF858C9-BFEF-42E8-BD8F-EF40665719E1}"/>
              </a:ext>
            </a:extLst>
          </p:cNvPr>
          <p:cNvSpPr txBox="1"/>
          <p:nvPr/>
        </p:nvSpPr>
        <p:spPr>
          <a:xfrm>
            <a:off x="1101236" y="4966900"/>
            <a:ext cx="693127" cy="276999"/>
          </a:xfrm>
          <a:prstGeom prst="rect">
            <a:avLst/>
          </a:prstGeom>
          <a:noFill/>
        </p:spPr>
        <p:txBody>
          <a:bodyPr wrap="square">
            <a:spAutoFit/>
          </a:bodyPr>
          <a:lstStyle/>
          <a:p>
            <a:pPr algn="ctr"/>
            <a:r>
              <a:rPr lang="en-US" sz="1200" b="1" dirty="0">
                <a:solidFill>
                  <a:schemeClr val="bg1"/>
                </a:solidFill>
              </a:rPr>
              <a:t>2035</a:t>
            </a:r>
          </a:p>
        </p:txBody>
      </p:sp>
      <p:sp>
        <p:nvSpPr>
          <p:cNvPr id="17" name="TextBox 16">
            <a:extLst>
              <a:ext uri="{FF2B5EF4-FFF2-40B4-BE49-F238E27FC236}">
                <a16:creationId xmlns:a16="http://schemas.microsoft.com/office/drawing/2014/main" id="{2BC76480-75A1-497B-AB95-34E3C10208B3}"/>
              </a:ext>
            </a:extLst>
          </p:cNvPr>
          <p:cNvSpPr txBox="1"/>
          <p:nvPr/>
        </p:nvSpPr>
        <p:spPr>
          <a:xfrm>
            <a:off x="4000500" y="4585900"/>
            <a:ext cx="693127" cy="276999"/>
          </a:xfrm>
          <a:prstGeom prst="rect">
            <a:avLst/>
          </a:prstGeom>
          <a:noFill/>
        </p:spPr>
        <p:txBody>
          <a:bodyPr wrap="square">
            <a:spAutoFit/>
          </a:bodyPr>
          <a:lstStyle/>
          <a:p>
            <a:pPr algn="ctr"/>
            <a:r>
              <a:rPr lang="en-US" sz="1200" b="1" dirty="0">
                <a:solidFill>
                  <a:schemeClr val="bg1"/>
                </a:solidFill>
              </a:rPr>
              <a:t>2035</a:t>
            </a:r>
          </a:p>
        </p:txBody>
      </p:sp>
    </p:spTree>
    <p:extLst>
      <p:ext uri="{BB962C8B-B14F-4D97-AF65-F5344CB8AC3E}">
        <p14:creationId xmlns:p14="http://schemas.microsoft.com/office/powerpoint/2010/main" val="60163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362200" y="981998"/>
            <a:ext cx="3924300" cy="369332"/>
          </a:xfrm>
          <a:prstGeom prst="rect">
            <a:avLst/>
          </a:prstGeom>
          <a:noFill/>
        </p:spPr>
        <p:txBody>
          <a:bodyPr wrap="square" rtlCol="0">
            <a:spAutoFit/>
          </a:bodyPr>
          <a:lstStyle/>
          <a:p>
            <a:pPr algn="ctr"/>
            <a:r>
              <a:rPr lang="en-US" b="1" dirty="0">
                <a:latin typeface="Eurostar"/>
              </a:rPr>
              <a:t>Interstate 35 Ankeny to Ames</a:t>
            </a:r>
          </a:p>
        </p:txBody>
      </p:sp>
      <p:pic>
        <p:nvPicPr>
          <p:cNvPr id="7" name="Picture 6">
            <a:extLst>
              <a:ext uri="{FF2B5EF4-FFF2-40B4-BE49-F238E27FC236}">
                <a16:creationId xmlns:a16="http://schemas.microsoft.com/office/drawing/2014/main" id="{C1D415BB-C71F-4874-9CCC-94408C4270C9}"/>
              </a:ext>
            </a:extLst>
          </p:cNvPr>
          <p:cNvPicPr>
            <a:picLocks noChangeAspect="1"/>
          </p:cNvPicPr>
          <p:nvPr/>
        </p:nvPicPr>
        <p:blipFill>
          <a:blip r:embed="rId3"/>
          <a:stretch>
            <a:fillRect/>
          </a:stretch>
        </p:blipFill>
        <p:spPr>
          <a:xfrm>
            <a:off x="457200" y="1551693"/>
            <a:ext cx="6997004" cy="5020557"/>
          </a:xfrm>
          <a:prstGeom prst="rect">
            <a:avLst/>
          </a:prstGeom>
        </p:spPr>
      </p:pic>
      <p:pic>
        <p:nvPicPr>
          <p:cNvPr id="11" name="Picture 10">
            <a:extLst>
              <a:ext uri="{FF2B5EF4-FFF2-40B4-BE49-F238E27FC236}">
                <a16:creationId xmlns:a16="http://schemas.microsoft.com/office/drawing/2014/main" id="{4ABD1FE2-AEE3-4DCA-8304-690259C55C9D}"/>
              </a:ext>
            </a:extLst>
          </p:cNvPr>
          <p:cNvPicPr>
            <a:picLocks noChangeAspect="1"/>
          </p:cNvPicPr>
          <p:nvPr/>
        </p:nvPicPr>
        <p:blipFill>
          <a:blip r:embed="rId4"/>
          <a:stretch>
            <a:fillRect/>
          </a:stretch>
        </p:blipFill>
        <p:spPr>
          <a:xfrm>
            <a:off x="6427893" y="1711494"/>
            <a:ext cx="2582709" cy="4700954"/>
          </a:xfrm>
          <a:prstGeom prst="rect">
            <a:avLst/>
          </a:prstGeom>
        </p:spPr>
      </p:pic>
      <p:sp>
        <p:nvSpPr>
          <p:cNvPr id="12" name="Rectangle 11">
            <a:extLst>
              <a:ext uri="{FF2B5EF4-FFF2-40B4-BE49-F238E27FC236}">
                <a16:creationId xmlns:a16="http://schemas.microsoft.com/office/drawing/2014/main" id="{CB529236-F473-4678-97E3-C31627F68E84}"/>
              </a:ext>
            </a:extLst>
          </p:cNvPr>
          <p:cNvSpPr/>
          <p:nvPr/>
        </p:nvSpPr>
        <p:spPr>
          <a:xfrm>
            <a:off x="5020799" y="4495800"/>
            <a:ext cx="381000" cy="152400"/>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589A35-26D4-4D09-8960-C84FC19E657D}"/>
              </a:ext>
            </a:extLst>
          </p:cNvPr>
          <p:cNvSpPr/>
          <p:nvPr/>
        </p:nvSpPr>
        <p:spPr>
          <a:xfrm>
            <a:off x="4278659" y="2971800"/>
            <a:ext cx="381000" cy="152400"/>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1278377-BF5C-47E4-8C5D-13C4239330BC}"/>
              </a:ext>
            </a:extLst>
          </p:cNvPr>
          <p:cNvSpPr txBox="1"/>
          <p:nvPr/>
        </p:nvSpPr>
        <p:spPr>
          <a:xfrm>
            <a:off x="4864735" y="4433500"/>
            <a:ext cx="693127" cy="276999"/>
          </a:xfrm>
          <a:prstGeom prst="rect">
            <a:avLst/>
          </a:prstGeom>
          <a:noFill/>
        </p:spPr>
        <p:txBody>
          <a:bodyPr wrap="square">
            <a:spAutoFit/>
          </a:bodyPr>
          <a:lstStyle/>
          <a:p>
            <a:pPr algn="ctr"/>
            <a:r>
              <a:rPr lang="en-US" sz="1200" b="1" dirty="0">
                <a:solidFill>
                  <a:schemeClr val="bg1"/>
                </a:solidFill>
              </a:rPr>
              <a:t>2023</a:t>
            </a:r>
          </a:p>
        </p:txBody>
      </p:sp>
      <p:sp>
        <p:nvSpPr>
          <p:cNvPr id="15" name="TextBox 14">
            <a:extLst>
              <a:ext uri="{FF2B5EF4-FFF2-40B4-BE49-F238E27FC236}">
                <a16:creationId xmlns:a16="http://schemas.microsoft.com/office/drawing/2014/main" id="{2E5E0772-E86A-4283-8CE1-0F497B8069D9}"/>
              </a:ext>
            </a:extLst>
          </p:cNvPr>
          <p:cNvSpPr txBox="1"/>
          <p:nvPr/>
        </p:nvSpPr>
        <p:spPr>
          <a:xfrm>
            <a:off x="4122595" y="2909500"/>
            <a:ext cx="693127" cy="276999"/>
          </a:xfrm>
          <a:prstGeom prst="rect">
            <a:avLst/>
          </a:prstGeom>
          <a:noFill/>
        </p:spPr>
        <p:txBody>
          <a:bodyPr wrap="square">
            <a:spAutoFit/>
          </a:bodyPr>
          <a:lstStyle/>
          <a:p>
            <a:pPr algn="ctr"/>
            <a:r>
              <a:rPr lang="en-US" sz="1200" b="1" dirty="0">
                <a:solidFill>
                  <a:schemeClr val="bg1"/>
                </a:solidFill>
              </a:rPr>
              <a:t>2030</a:t>
            </a:r>
          </a:p>
        </p:txBody>
      </p:sp>
    </p:spTree>
    <p:extLst>
      <p:ext uri="{BB962C8B-B14F-4D97-AF65-F5344CB8AC3E}">
        <p14:creationId xmlns:p14="http://schemas.microsoft.com/office/powerpoint/2010/main" val="1434906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600200"/>
            <a:ext cx="8892479"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286000" y="1062494"/>
            <a:ext cx="4343400" cy="369332"/>
          </a:xfrm>
          <a:prstGeom prst="rect">
            <a:avLst/>
          </a:prstGeom>
          <a:noFill/>
        </p:spPr>
        <p:txBody>
          <a:bodyPr wrap="square" rtlCol="0">
            <a:spAutoFit/>
          </a:bodyPr>
          <a:lstStyle/>
          <a:p>
            <a:pPr algn="ctr"/>
            <a:r>
              <a:rPr lang="en-US" b="1" dirty="0">
                <a:latin typeface="Eurostar"/>
              </a:rPr>
              <a:t>Altoona through Newton Interstates</a:t>
            </a:r>
          </a:p>
        </p:txBody>
      </p:sp>
      <p:pic>
        <p:nvPicPr>
          <p:cNvPr id="10" name="Picture 9">
            <a:extLst>
              <a:ext uri="{FF2B5EF4-FFF2-40B4-BE49-F238E27FC236}">
                <a16:creationId xmlns:a16="http://schemas.microsoft.com/office/drawing/2014/main" id="{88AB5786-EF44-4FDD-9711-27DE0541B495}"/>
              </a:ext>
            </a:extLst>
          </p:cNvPr>
          <p:cNvPicPr>
            <a:picLocks noChangeAspect="1"/>
          </p:cNvPicPr>
          <p:nvPr/>
        </p:nvPicPr>
        <p:blipFill>
          <a:blip r:embed="rId3"/>
          <a:stretch>
            <a:fillRect/>
          </a:stretch>
        </p:blipFill>
        <p:spPr>
          <a:xfrm>
            <a:off x="381000" y="1742465"/>
            <a:ext cx="6781800" cy="4827514"/>
          </a:xfrm>
          <a:prstGeom prst="rect">
            <a:avLst/>
          </a:prstGeom>
        </p:spPr>
      </p:pic>
      <p:pic>
        <p:nvPicPr>
          <p:cNvPr id="4" name="Picture 3">
            <a:extLst>
              <a:ext uri="{FF2B5EF4-FFF2-40B4-BE49-F238E27FC236}">
                <a16:creationId xmlns:a16="http://schemas.microsoft.com/office/drawing/2014/main" id="{73F0AB4C-3BD4-4D2A-B3D2-BBA3CA5FE051}"/>
              </a:ext>
            </a:extLst>
          </p:cNvPr>
          <p:cNvPicPr>
            <a:picLocks noChangeAspect="1"/>
          </p:cNvPicPr>
          <p:nvPr/>
        </p:nvPicPr>
        <p:blipFill>
          <a:blip r:embed="rId4"/>
          <a:stretch>
            <a:fillRect/>
          </a:stretch>
        </p:blipFill>
        <p:spPr>
          <a:xfrm>
            <a:off x="7225283" y="2150598"/>
            <a:ext cx="1764088" cy="3969580"/>
          </a:xfrm>
          <a:prstGeom prst="rect">
            <a:avLst/>
          </a:prstGeom>
        </p:spPr>
      </p:pic>
      <p:sp>
        <p:nvSpPr>
          <p:cNvPr id="18" name="Rectangle 17">
            <a:extLst>
              <a:ext uri="{FF2B5EF4-FFF2-40B4-BE49-F238E27FC236}">
                <a16:creationId xmlns:a16="http://schemas.microsoft.com/office/drawing/2014/main" id="{559F8354-3DB4-467A-8E43-628F282A242E}"/>
              </a:ext>
            </a:extLst>
          </p:cNvPr>
          <p:cNvSpPr/>
          <p:nvPr/>
        </p:nvSpPr>
        <p:spPr>
          <a:xfrm>
            <a:off x="1676400" y="4156222"/>
            <a:ext cx="381000" cy="152400"/>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53D335-1379-4C61-A0D2-808232294CF5}"/>
              </a:ext>
            </a:extLst>
          </p:cNvPr>
          <p:cNvSpPr/>
          <p:nvPr/>
        </p:nvSpPr>
        <p:spPr>
          <a:xfrm>
            <a:off x="2541712" y="4135388"/>
            <a:ext cx="381000" cy="152400"/>
          </a:xfrm>
          <a:prstGeom prst="rect">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7E4B30-563C-4950-B7AC-DA53859D94CB}"/>
              </a:ext>
            </a:extLst>
          </p:cNvPr>
          <p:cNvSpPr/>
          <p:nvPr/>
        </p:nvSpPr>
        <p:spPr>
          <a:xfrm>
            <a:off x="3837112" y="4059726"/>
            <a:ext cx="381000" cy="152400"/>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C9DDFF-87B6-457C-9E5E-CC7E9B4E722B}"/>
              </a:ext>
            </a:extLst>
          </p:cNvPr>
          <p:cNvSpPr/>
          <p:nvPr/>
        </p:nvSpPr>
        <p:spPr>
          <a:xfrm>
            <a:off x="5029200" y="4495800"/>
            <a:ext cx="381000" cy="152400"/>
          </a:xfrm>
          <a:prstGeom prst="rect">
            <a:avLst/>
          </a:prstGeom>
          <a:solidFill>
            <a:schemeClr val="tx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0FABE3-AD38-4900-AA47-29FB6AA8AABD}"/>
              </a:ext>
            </a:extLst>
          </p:cNvPr>
          <p:cNvSpPr txBox="1"/>
          <p:nvPr/>
        </p:nvSpPr>
        <p:spPr>
          <a:xfrm>
            <a:off x="4873136" y="4433500"/>
            <a:ext cx="693127" cy="276999"/>
          </a:xfrm>
          <a:prstGeom prst="rect">
            <a:avLst/>
          </a:prstGeom>
          <a:noFill/>
        </p:spPr>
        <p:txBody>
          <a:bodyPr wrap="square">
            <a:spAutoFit/>
          </a:bodyPr>
          <a:lstStyle/>
          <a:p>
            <a:pPr algn="ctr"/>
            <a:r>
              <a:rPr lang="en-US" sz="1200" b="1" dirty="0">
                <a:solidFill>
                  <a:schemeClr val="bg1"/>
                </a:solidFill>
              </a:rPr>
              <a:t>2051</a:t>
            </a:r>
          </a:p>
        </p:txBody>
      </p:sp>
      <p:sp>
        <p:nvSpPr>
          <p:cNvPr id="17" name="TextBox 16">
            <a:extLst>
              <a:ext uri="{FF2B5EF4-FFF2-40B4-BE49-F238E27FC236}">
                <a16:creationId xmlns:a16="http://schemas.microsoft.com/office/drawing/2014/main" id="{6FB35A29-86BF-4557-B186-3E64155232BA}"/>
              </a:ext>
            </a:extLst>
          </p:cNvPr>
          <p:cNvSpPr txBox="1"/>
          <p:nvPr/>
        </p:nvSpPr>
        <p:spPr>
          <a:xfrm>
            <a:off x="3681048" y="3996888"/>
            <a:ext cx="693127" cy="276999"/>
          </a:xfrm>
          <a:prstGeom prst="rect">
            <a:avLst/>
          </a:prstGeom>
          <a:noFill/>
        </p:spPr>
        <p:txBody>
          <a:bodyPr wrap="square">
            <a:spAutoFit/>
          </a:bodyPr>
          <a:lstStyle/>
          <a:p>
            <a:pPr algn="ctr"/>
            <a:r>
              <a:rPr lang="en-US" sz="1200" b="1" dirty="0">
                <a:solidFill>
                  <a:schemeClr val="tx2">
                    <a:lumMod val="50000"/>
                  </a:schemeClr>
                </a:solidFill>
              </a:rPr>
              <a:t>2043</a:t>
            </a:r>
          </a:p>
        </p:txBody>
      </p:sp>
      <p:sp>
        <p:nvSpPr>
          <p:cNvPr id="14" name="TextBox 13">
            <a:extLst>
              <a:ext uri="{FF2B5EF4-FFF2-40B4-BE49-F238E27FC236}">
                <a16:creationId xmlns:a16="http://schemas.microsoft.com/office/drawing/2014/main" id="{DEAF3037-15D1-4154-B6EB-0FF6BBA6DB4F}"/>
              </a:ext>
            </a:extLst>
          </p:cNvPr>
          <p:cNvSpPr txBox="1"/>
          <p:nvPr/>
        </p:nvSpPr>
        <p:spPr>
          <a:xfrm>
            <a:off x="2396782" y="4069866"/>
            <a:ext cx="693127" cy="276999"/>
          </a:xfrm>
          <a:prstGeom prst="rect">
            <a:avLst/>
          </a:prstGeom>
          <a:noFill/>
        </p:spPr>
        <p:txBody>
          <a:bodyPr wrap="square">
            <a:spAutoFit/>
          </a:bodyPr>
          <a:lstStyle/>
          <a:p>
            <a:pPr algn="ctr"/>
            <a:r>
              <a:rPr lang="en-US" sz="1200" b="1" dirty="0">
                <a:solidFill>
                  <a:schemeClr val="bg1"/>
                </a:solidFill>
              </a:rPr>
              <a:t>2038</a:t>
            </a:r>
          </a:p>
        </p:txBody>
      </p:sp>
      <p:sp>
        <p:nvSpPr>
          <p:cNvPr id="22" name="TextBox 21">
            <a:extLst>
              <a:ext uri="{FF2B5EF4-FFF2-40B4-BE49-F238E27FC236}">
                <a16:creationId xmlns:a16="http://schemas.microsoft.com/office/drawing/2014/main" id="{925E1124-3448-4848-803C-B3912B923CE2}"/>
              </a:ext>
            </a:extLst>
          </p:cNvPr>
          <p:cNvSpPr txBox="1"/>
          <p:nvPr/>
        </p:nvSpPr>
        <p:spPr>
          <a:xfrm>
            <a:off x="1520336" y="4083372"/>
            <a:ext cx="693127" cy="276999"/>
          </a:xfrm>
          <a:prstGeom prst="rect">
            <a:avLst/>
          </a:prstGeom>
          <a:noFill/>
        </p:spPr>
        <p:txBody>
          <a:bodyPr wrap="square">
            <a:spAutoFit/>
          </a:bodyPr>
          <a:lstStyle/>
          <a:p>
            <a:pPr algn="ctr"/>
            <a:r>
              <a:rPr lang="en-US" sz="1200" b="1" dirty="0">
                <a:solidFill>
                  <a:schemeClr val="bg1"/>
                </a:solidFill>
              </a:rPr>
              <a:t>2032</a:t>
            </a:r>
          </a:p>
        </p:txBody>
      </p:sp>
    </p:spTree>
    <p:extLst>
      <p:ext uri="{BB962C8B-B14F-4D97-AF65-F5344CB8AC3E}">
        <p14:creationId xmlns:p14="http://schemas.microsoft.com/office/powerpoint/2010/main" val="289794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209800" y="1004792"/>
            <a:ext cx="4152900" cy="369332"/>
          </a:xfrm>
          <a:prstGeom prst="rect">
            <a:avLst/>
          </a:prstGeom>
          <a:noFill/>
        </p:spPr>
        <p:txBody>
          <a:bodyPr wrap="square" rtlCol="0">
            <a:spAutoFit/>
          </a:bodyPr>
          <a:lstStyle/>
          <a:p>
            <a:pPr algn="ctr"/>
            <a:r>
              <a:rPr lang="en-US" b="1" dirty="0">
                <a:latin typeface="Eurostar"/>
              </a:rPr>
              <a:t>I-380 Iowa City to Cedar Rapids</a:t>
            </a:r>
          </a:p>
        </p:txBody>
      </p:sp>
      <p:pic>
        <p:nvPicPr>
          <p:cNvPr id="10" name="Picture 9">
            <a:extLst>
              <a:ext uri="{FF2B5EF4-FFF2-40B4-BE49-F238E27FC236}">
                <a16:creationId xmlns:a16="http://schemas.microsoft.com/office/drawing/2014/main" id="{F24C6BAC-8950-44C8-B82F-BC62E699DD29}"/>
              </a:ext>
            </a:extLst>
          </p:cNvPr>
          <p:cNvPicPr>
            <a:picLocks noChangeAspect="1"/>
          </p:cNvPicPr>
          <p:nvPr/>
        </p:nvPicPr>
        <p:blipFill>
          <a:blip r:embed="rId3"/>
          <a:stretch>
            <a:fillRect/>
          </a:stretch>
        </p:blipFill>
        <p:spPr>
          <a:xfrm>
            <a:off x="5867400" y="1808198"/>
            <a:ext cx="1954082" cy="4397108"/>
          </a:xfrm>
          <a:prstGeom prst="rect">
            <a:avLst/>
          </a:prstGeom>
        </p:spPr>
      </p:pic>
      <p:pic>
        <p:nvPicPr>
          <p:cNvPr id="12" name="Picture 11">
            <a:extLst>
              <a:ext uri="{FF2B5EF4-FFF2-40B4-BE49-F238E27FC236}">
                <a16:creationId xmlns:a16="http://schemas.microsoft.com/office/drawing/2014/main" id="{4D13C9B1-5BAD-4D6A-A438-B1013A4AAA94}"/>
              </a:ext>
            </a:extLst>
          </p:cNvPr>
          <p:cNvPicPr>
            <a:picLocks noChangeAspect="1"/>
          </p:cNvPicPr>
          <p:nvPr/>
        </p:nvPicPr>
        <p:blipFill>
          <a:blip r:embed="rId4"/>
          <a:stretch>
            <a:fillRect/>
          </a:stretch>
        </p:blipFill>
        <p:spPr>
          <a:xfrm>
            <a:off x="1126362" y="1575336"/>
            <a:ext cx="4189176" cy="5120104"/>
          </a:xfrm>
          <a:prstGeom prst="rect">
            <a:avLst/>
          </a:prstGeom>
        </p:spPr>
      </p:pic>
      <p:sp>
        <p:nvSpPr>
          <p:cNvPr id="13" name="Rectangle 12">
            <a:extLst>
              <a:ext uri="{FF2B5EF4-FFF2-40B4-BE49-F238E27FC236}">
                <a16:creationId xmlns:a16="http://schemas.microsoft.com/office/drawing/2014/main" id="{22FCD23E-BCDE-48C0-A1CC-7EFA594B4B2C}"/>
              </a:ext>
            </a:extLst>
          </p:cNvPr>
          <p:cNvSpPr/>
          <p:nvPr/>
        </p:nvSpPr>
        <p:spPr>
          <a:xfrm>
            <a:off x="3429000" y="3119087"/>
            <a:ext cx="381000" cy="152400"/>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6AB205-AFCD-4B0E-A3DC-EB9950B62E2F}"/>
              </a:ext>
            </a:extLst>
          </p:cNvPr>
          <p:cNvSpPr/>
          <p:nvPr/>
        </p:nvSpPr>
        <p:spPr>
          <a:xfrm>
            <a:off x="3809504" y="4215864"/>
            <a:ext cx="381000" cy="1524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9254DE-03B4-4680-A2EF-6D4D207E69E9}"/>
              </a:ext>
            </a:extLst>
          </p:cNvPr>
          <p:cNvSpPr/>
          <p:nvPr/>
        </p:nvSpPr>
        <p:spPr>
          <a:xfrm>
            <a:off x="3429000" y="2309112"/>
            <a:ext cx="381000" cy="152400"/>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61FD9D-360C-4AD4-8367-44D65CE11DE9}"/>
              </a:ext>
            </a:extLst>
          </p:cNvPr>
          <p:cNvSpPr txBox="1"/>
          <p:nvPr/>
        </p:nvSpPr>
        <p:spPr>
          <a:xfrm>
            <a:off x="3272936" y="2246812"/>
            <a:ext cx="693127" cy="276999"/>
          </a:xfrm>
          <a:prstGeom prst="rect">
            <a:avLst/>
          </a:prstGeom>
          <a:noFill/>
        </p:spPr>
        <p:txBody>
          <a:bodyPr wrap="square">
            <a:spAutoFit/>
          </a:bodyPr>
          <a:lstStyle/>
          <a:p>
            <a:pPr algn="ctr"/>
            <a:r>
              <a:rPr lang="en-US" sz="1200" b="1" dirty="0">
                <a:solidFill>
                  <a:schemeClr val="bg1"/>
                </a:solidFill>
              </a:rPr>
              <a:t>2037</a:t>
            </a:r>
          </a:p>
        </p:txBody>
      </p:sp>
      <p:sp>
        <p:nvSpPr>
          <p:cNvPr id="18" name="TextBox 17">
            <a:extLst>
              <a:ext uri="{FF2B5EF4-FFF2-40B4-BE49-F238E27FC236}">
                <a16:creationId xmlns:a16="http://schemas.microsoft.com/office/drawing/2014/main" id="{0E938BC6-E927-4440-A475-B6D1D8C27E77}"/>
              </a:ext>
            </a:extLst>
          </p:cNvPr>
          <p:cNvSpPr txBox="1"/>
          <p:nvPr/>
        </p:nvSpPr>
        <p:spPr>
          <a:xfrm>
            <a:off x="3271945" y="3044440"/>
            <a:ext cx="693127" cy="276999"/>
          </a:xfrm>
          <a:prstGeom prst="rect">
            <a:avLst/>
          </a:prstGeom>
          <a:noFill/>
        </p:spPr>
        <p:txBody>
          <a:bodyPr wrap="square">
            <a:spAutoFit/>
          </a:bodyPr>
          <a:lstStyle/>
          <a:p>
            <a:pPr algn="ctr"/>
            <a:r>
              <a:rPr lang="en-US" sz="1200" b="1" dirty="0">
                <a:solidFill>
                  <a:schemeClr val="bg1"/>
                </a:solidFill>
              </a:rPr>
              <a:t>2024</a:t>
            </a:r>
          </a:p>
        </p:txBody>
      </p:sp>
      <p:sp>
        <p:nvSpPr>
          <p:cNvPr id="20" name="TextBox 19">
            <a:extLst>
              <a:ext uri="{FF2B5EF4-FFF2-40B4-BE49-F238E27FC236}">
                <a16:creationId xmlns:a16="http://schemas.microsoft.com/office/drawing/2014/main" id="{32517D1B-B8C9-4E8F-B8D2-1860CA547447}"/>
              </a:ext>
            </a:extLst>
          </p:cNvPr>
          <p:cNvSpPr txBox="1"/>
          <p:nvPr/>
        </p:nvSpPr>
        <p:spPr>
          <a:xfrm>
            <a:off x="3653440" y="4138514"/>
            <a:ext cx="693127" cy="276999"/>
          </a:xfrm>
          <a:prstGeom prst="rect">
            <a:avLst/>
          </a:prstGeom>
          <a:noFill/>
        </p:spPr>
        <p:txBody>
          <a:bodyPr wrap="square">
            <a:spAutoFit/>
          </a:bodyPr>
          <a:lstStyle/>
          <a:p>
            <a:pPr algn="ctr"/>
            <a:r>
              <a:rPr lang="en-US" sz="1200" b="1" dirty="0">
                <a:solidFill>
                  <a:schemeClr val="bg1"/>
                </a:solidFill>
              </a:rPr>
              <a:t>2028</a:t>
            </a:r>
          </a:p>
        </p:txBody>
      </p:sp>
      <p:sp>
        <p:nvSpPr>
          <p:cNvPr id="21" name="Rectangle 20">
            <a:extLst>
              <a:ext uri="{FF2B5EF4-FFF2-40B4-BE49-F238E27FC236}">
                <a16:creationId xmlns:a16="http://schemas.microsoft.com/office/drawing/2014/main" id="{BB41A8A6-F42B-4F6B-A4D1-81C829199D18}"/>
              </a:ext>
            </a:extLst>
          </p:cNvPr>
          <p:cNvSpPr/>
          <p:nvPr/>
        </p:nvSpPr>
        <p:spPr>
          <a:xfrm>
            <a:off x="3733800" y="5562600"/>
            <a:ext cx="381000" cy="152400"/>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BD08F16-5066-4ED8-B641-BE3F65AB7C72}"/>
              </a:ext>
            </a:extLst>
          </p:cNvPr>
          <p:cNvSpPr txBox="1"/>
          <p:nvPr/>
        </p:nvSpPr>
        <p:spPr>
          <a:xfrm>
            <a:off x="3577736" y="5489086"/>
            <a:ext cx="693127" cy="276999"/>
          </a:xfrm>
          <a:prstGeom prst="rect">
            <a:avLst/>
          </a:prstGeom>
          <a:noFill/>
        </p:spPr>
        <p:txBody>
          <a:bodyPr wrap="square">
            <a:spAutoFit/>
          </a:bodyPr>
          <a:lstStyle/>
          <a:p>
            <a:pPr algn="ctr"/>
            <a:r>
              <a:rPr lang="en-US" sz="1200" b="1" dirty="0">
                <a:solidFill>
                  <a:schemeClr val="bg1"/>
                </a:solidFill>
              </a:rPr>
              <a:t>2024</a:t>
            </a:r>
          </a:p>
        </p:txBody>
      </p:sp>
    </p:spTree>
    <p:extLst>
      <p:ext uri="{BB962C8B-B14F-4D97-AF65-F5344CB8AC3E}">
        <p14:creationId xmlns:p14="http://schemas.microsoft.com/office/powerpoint/2010/main" val="2394598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209800" y="1004792"/>
            <a:ext cx="4152900" cy="369332"/>
          </a:xfrm>
          <a:prstGeom prst="rect">
            <a:avLst/>
          </a:prstGeom>
          <a:noFill/>
        </p:spPr>
        <p:txBody>
          <a:bodyPr wrap="square" rtlCol="0">
            <a:spAutoFit/>
          </a:bodyPr>
          <a:lstStyle/>
          <a:p>
            <a:pPr algn="ctr"/>
            <a:r>
              <a:rPr lang="en-US" b="1" dirty="0">
                <a:latin typeface="Eurostar"/>
              </a:rPr>
              <a:t>I-380 North of Cedar Rapids</a:t>
            </a:r>
          </a:p>
        </p:txBody>
      </p:sp>
      <p:pic>
        <p:nvPicPr>
          <p:cNvPr id="4" name="Picture 3">
            <a:extLst>
              <a:ext uri="{FF2B5EF4-FFF2-40B4-BE49-F238E27FC236}">
                <a16:creationId xmlns:a16="http://schemas.microsoft.com/office/drawing/2014/main" id="{8E081053-387B-4D7D-9C35-8CF8391A98F2}"/>
              </a:ext>
            </a:extLst>
          </p:cNvPr>
          <p:cNvPicPr>
            <a:picLocks noChangeAspect="1"/>
          </p:cNvPicPr>
          <p:nvPr/>
        </p:nvPicPr>
        <p:blipFill>
          <a:blip r:embed="rId3"/>
          <a:stretch>
            <a:fillRect/>
          </a:stretch>
        </p:blipFill>
        <p:spPr>
          <a:xfrm>
            <a:off x="744884" y="1553688"/>
            <a:ext cx="4927121" cy="5163400"/>
          </a:xfrm>
          <a:prstGeom prst="rect">
            <a:avLst/>
          </a:prstGeom>
        </p:spPr>
      </p:pic>
      <p:pic>
        <p:nvPicPr>
          <p:cNvPr id="11" name="Picture 10">
            <a:extLst>
              <a:ext uri="{FF2B5EF4-FFF2-40B4-BE49-F238E27FC236}">
                <a16:creationId xmlns:a16="http://schemas.microsoft.com/office/drawing/2014/main" id="{F731CF1C-9C45-4D7A-B576-ABCF40042564}"/>
              </a:ext>
            </a:extLst>
          </p:cNvPr>
          <p:cNvPicPr>
            <a:picLocks noChangeAspect="1"/>
          </p:cNvPicPr>
          <p:nvPr/>
        </p:nvPicPr>
        <p:blipFill>
          <a:blip r:embed="rId4"/>
          <a:stretch>
            <a:fillRect/>
          </a:stretch>
        </p:blipFill>
        <p:spPr>
          <a:xfrm>
            <a:off x="6096000" y="1752600"/>
            <a:ext cx="2026131" cy="4559233"/>
          </a:xfrm>
          <a:prstGeom prst="rect">
            <a:avLst/>
          </a:prstGeom>
        </p:spPr>
      </p:pic>
      <p:sp>
        <p:nvSpPr>
          <p:cNvPr id="14" name="Rectangle 13">
            <a:extLst>
              <a:ext uri="{FF2B5EF4-FFF2-40B4-BE49-F238E27FC236}">
                <a16:creationId xmlns:a16="http://schemas.microsoft.com/office/drawing/2014/main" id="{0ABB1A02-7952-412C-A8D8-91E5F574A242}"/>
              </a:ext>
            </a:extLst>
          </p:cNvPr>
          <p:cNvSpPr/>
          <p:nvPr/>
        </p:nvSpPr>
        <p:spPr>
          <a:xfrm>
            <a:off x="2808341" y="3569732"/>
            <a:ext cx="381000" cy="152400"/>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D18217-B274-4F1B-AE83-68BB0F09047D}"/>
              </a:ext>
            </a:extLst>
          </p:cNvPr>
          <p:cNvSpPr txBox="1"/>
          <p:nvPr/>
        </p:nvSpPr>
        <p:spPr>
          <a:xfrm>
            <a:off x="2652277" y="3507432"/>
            <a:ext cx="693127" cy="276999"/>
          </a:xfrm>
          <a:prstGeom prst="rect">
            <a:avLst/>
          </a:prstGeom>
          <a:noFill/>
        </p:spPr>
        <p:txBody>
          <a:bodyPr wrap="square">
            <a:spAutoFit/>
          </a:bodyPr>
          <a:lstStyle/>
          <a:p>
            <a:pPr algn="ctr"/>
            <a:r>
              <a:rPr lang="en-US" sz="1200" b="1" dirty="0">
                <a:solidFill>
                  <a:schemeClr val="bg1"/>
                </a:solidFill>
              </a:rPr>
              <a:t>2030</a:t>
            </a:r>
          </a:p>
        </p:txBody>
      </p:sp>
    </p:spTree>
    <p:extLst>
      <p:ext uri="{BB962C8B-B14F-4D97-AF65-F5344CB8AC3E}">
        <p14:creationId xmlns:p14="http://schemas.microsoft.com/office/powerpoint/2010/main" val="149624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44138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000250" y="1031376"/>
            <a:ext cx="5143500" cy="369332"/>
          </a:xfrm>
          <a:prstGeom prst="rect">
            <a:avLst/>
          </a:prstGeom>
          <a:noFill/>
        </p:spPr>
        <p:txBody>
          <a:bodyPr wrap="square" rtlCol="0">
            <a:spAutoFit/>
          </a:bodyPr>
          <a:lstStyle/>
          <a:p>
            <a:pPr algn="ctr"/>
            <a:r>
              <a:rPr lang="en-US" b="1" dirty="0">
                <a:latin typeface="Eurostar"/>
              </a:rPr>
              <a:t>Interstate 80 Iowa City to Davenport</a:t>
            </a:r>
          </a:p>
        </p:txBody>
      </p:sp>
      <p:pic>
        <p:nvPicPr>
          <p:cNvPr id="15" name="Picture 14">
            <a:extLst>
              <a:ext uri="{FF2B5EF4-FFF2-40B4-BE49-F238E27FC236}">
                <a16:creationId xmlns:a16="http://schemas.microsoft.com/office/drawing/2014/main" id="{53B82518-8968-4931-9A82-422F72130695}"/>
              </a:ext>
            </a:extLst>
          </p:cNvPr>
          <p:cNvPicPr>
            <a:picLocks noChangeAspect="1"/>
          </p:cNvPicPr>
          <p:nvPr/>
        </p:nvPicPr>
        <p:blipFill>
          <a:blip r:embed="rId3"/>
          <a:stretch>
            <a:fillRect/>
          </a:stretch>
        </p:blipFill>
        <p:spPr>
          <a:xfrm>
            <a:off x="289356" y="1860274"/>
            <a:ext cx="8702196" cy="3676848"/>
          </a:xfrm>
          <a:prstGeom prst="rect">
            <a:avLst/>
          </a:prstGeom>
        </p:spPr>
      </p:pic>
      <p:sp>
        <p:nvSpPr>
          <p:cNvPr id="18" name="Rectangle 17">
            <a:extLst>
              <a:ext uri="{FF2B5EF4-FFF2-40B4-BE49-F238E27FC236}">
                <a16:creationId xmlns:a16="http://schemas.microsoft.com/office/drawing/2014/main" id="{291F3D6F-1544-4897-9765-C7CF84B01D8C}"/>
              </a:ext>
            </a:extLst>
          </p:cNvPr>
          <p:cNvSpPr/>
          <p:nvPr/>
        </p:nvSpPr>
        <p:spPr>
          <a:xfrm>
            <a:off x="1676400" y="3262412"/>
            <a:ext cx="381000" cy="152400"/>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F41D610-9CA0-4472-8982-20B35BE705B2}"/>
              </a:ext>
            </a:extLst>
          </p:cNvPr>
          <p:cNvSpPr/>
          <p:nvPr/>
        </p:nvSpPr>
        <p:spPr>
          <a:xfrm>
            <a:off x="2819400" y="3330992"/>
            <a:ext cx="381000" cy="1524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A52AFB-37A5-4265-87EA-00ABC4A71810}"/>
              </a:ext>
            </a:extLst>
          </p:cNvPr>
          <p:cNvSpPr/>
          <p:nvPr/>
        </p:nvSpPr>
        <p:spPr>
          <a:xfrm>
            <a:off x="4449954" y="3546298"/>
            <a:ext cx="381000" cy="152400"/>
          </a:xfrm>
          <a:prstGeom prst="rect">
            <a:avLst/>
          </a:prstGeom>
          <a:solidFill>
            <a:schemeClr val="accent3">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D6491B-0DC3-4E15-892E-7E81719340FB}"/>
              </a:ext>
            </a:extLst>
          </p:cNvPr>
          <p:cNvSpPr txBox="1"/>
          <p:nvPr/>
        </p:nvSpPr>
        <p:spPr>
          <a:xfrm>
            <a:off x="1447800" y="3207807"/>
            <a:ext cx="838200" cy="261610"/>
          </a:xfrm>
          <a:prstGeom prst="rect">
            <a:avLst/>
          </a:prstGeom>
          <a:noFill/>
        </p:spPr>
        <p:txBody>
          <a:bodyPr wrap="square" rtlCol="0">
            <a:spAutoFit/>
          </a:bodyPr>
          <a:lstStyle/>
          <a:p>
            <a:pPr algn="ctr"/>
            <a:r>
              <a:rPr lang="en-US" sz="1050" b="1" dirty="0">
                <a:solidFill>
                  <a:schemeClr val="bg1"/>
                </a:solidFill>
              </a:rPr>
              <a:t>2023</a:t>
            </a:r>
          </a:p>
        </p:txBody>
      </p:sp>
      <p:sp>
        <p:nvSpPr>
          <p:cNvPr id="7" name="TextBox 6">
            <a:extLst>
              <a:ext uri="{FF2B5EF4-FFF2-40B4-BE49-F238E27FC236}">
                <a16:creationId xmlns:a16="http://schemas.microsoft.com/office/drawing/2014/main" id="{C12B133B-7B7F-4B65-911D-831FC494D095}"/>
              </a:ext>
            </a:extLst>
          </p:cNvPr>
          <p:cNvSpPr txBox="1"/>
          <p:nvPr/>
        </p:nvSpPr>
        <p:spPr>
          <a:xfrm>
            <a:off x="2590800" y="3284688"/>
            <a:ext cx="838200" cy="261610"/>
          </a:xfrm>
          <a:prstGeom prst="rect">
            <a:avLst/>
          </a:prstGeom>
          <a:noFill/>
        </p:spPr>
        <p:txBody>
          <a:bodyPr wrap="square" rtlCol="0">
            <a:spAutoFit/>
          </a:bodyPr>
          <a:lstStyle/>
          <a:p>
            <a:pPr algn="ctr"/>
            <a:r>
              <a:rPr lang="en-US" sz="1050" b="1" dirty="0">
                <a:solidFill>
                  <a:schemeClr val="bg1"/>
                </a:solidFill>
              </a:rPr>
              <a:t>2028</a:t>
            </a:r>
          </a:p>
        </p:txBody>
      </p:sp>
      <p:sp>
        <p:nvSpPr>
          <p:cNvPr id="19" name="TextBox 18">
            <a:extLst>
              <a:ext uri="{FF2B5EF4-FFF2-40B4-BE49-F238E27FC236}">
                <a16:creationId xmlns:a16="http://schemas.microsoft.com/office/drawing/2014/main" id="{CC73D20E-CA00-4A71-96B6-9076913DC2FA}"/>
              </a:ext>
            </a:extLst>
          </p:cNvPr>
          <p:cNvSpPr txBox="1"/>
          <p:nvPr/>
        </p:nvSpPr>
        <p:spPr>
          <a:xfrm>
            <a:off x="4229076" y="3481617"/>
            <a:ext cx="838200" cy="261610"/>
          </a:xfrm>
          <a:prstGeom prst="rect">
            <a:avLst/>
          </a:prstGeom>
          <a:noFill/>
        </p:spPr>
        <p:txBody>
          <a:bodyPr wrap="square" rtlCol="0">
            <a:spAutoFit/>
          </a:bodyPr>
          <a:lstStyle/>
          <a:p>
            <a:pPr algn="ctr"/>
            <a:r>
              <a:rPr lang="en-US" sz="1050" b="1" dirty="0">
                <a:solidFill>
                  <a:schemeClr val="tx2">
                    <a:lumMod val="50000"/>
                  </a:schemeClr>
                </a:solidFill>
              </a:rPr>
              <a:t>2032</a:t>
            </a:r>
          </a:p>
        </p:txBody>
      </p:sp>
    </p:spTree>
    <p:extLst>
      <p:ext uri="{BB962C8B-B14F-4D97-AF65-F5344CB8AC3E}">
        <p14:creationId xmlns:p14="http://schemas.microsoft.com/office/powerpoint/2010/main" val="4108436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44138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000250" y="1031376"/>
            <a:ext cx="5143500" cy="369332"/>
          </a:xfrm>
          <a:prstGeom prst="rect">
            <a:avLst/>
          </a:prstGeom>
          <a:noFill/>
        </p:spPr>
        <p:txBody>
          <a:bodyPr wrap="square" rtlCol="0">
            <a:spAutoFit/>
          </a:bodyPr>
          <a:lstStyle/>
          <a:p>
            <a:pPr algn="ctr"/>
            <a:r>
              <a:rPr lang="en-US" b="1" dirty="0">
                <a:latin typeface="Eurostar"/>
              </a:rPr>
              <a:t>Interstate 80 Davenport/Bettendorf</a:t>
            </a:r>
          </a:p>
        </p:txBody>
      </p:sp>
      <p:sp>
        <p:nvSpPr>
          <p:cNvPr id="2" name="Rectangle 1">
            <a:extLst>
              <a:ext uri="{FF2B5EF4-FFF2-40B4-BE49-F238E27FC236}">
                <a16:creationId xmlns:a16="http://schemas.microsoft.com/office/drawing/2014/main" id="{AF41D610-9CA0-4472-8982-20B35BE705B2}"/>
              </a:ext>
            </a:extLst>
          </p:cNvPr>
          <p:cNvSpPr/>
          <p:nvPr/>
        </p:nvSpPr>
        <p:spPr>
          <a:xfrm>
            <a:off x="7391400" y="1598663"/>
            <a:ext cx="381000" cy="1524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2B133B-7B7F-4B65-911D-831FC494D095}"/>
              </a:ext>
            </a:extLst>
          </p:cNvPr>
          <p:cNvSpPr txBox="1"/>
          <p:nvPr/>
        </p:nvSpPr>
        <p:spPr>
          <a:xfrm>
            <a:off x="6553200" y="1525008"/>
            <a:ext cx="838200" cy="261610"/>
          </a:xfrm>
          <a:prstGeom prst="rect">
            <a:avLst/>
          </a:prstGeom>
          <a:noFill/>
        </p:spPr>
        <p:txBody>
          <a:bodyPr wrap="square" rtlCol="0">
            <a:spAutoFit/>
          </a:bodyPr>
          <a:lstStyle/>
          <a:p>
            <a:pPr algn="ctr"/>
            <a:r>
              <a:rPr lang="en-US" sz="1050" b="1" dirty="0">
                <a:solidFill>
                  <a:schemeClr val="bg1"/>
                </a:solidFill>
              </a:rPr>
              <a:t>2028</a:t>
            </a:r>
          </a:p>
        </p:txBody>
      </p:sp>
      <p:pic>
        <p:nvPicPr>
          <p:cNvPr id="15" name="Picture 14">
            <a:extLst>
              <a:ext uri="{FF2B5EF4-FFF2-40B4-BE49-F238E27FC236}">
                <a16:creationId xmlns:a16="http://schemas.microsoft.com/office/drawing/2014/main" id="{BDC612EE-061E-4798-B7F8-E1007D3C4989}"/>
              </a:ext>
            </a:extLst>
          </p:cNvPr>
          <p:cNvPicPr>
            <a:picLocks noChangeAspect="1"/>
          </p:cNvPicPr>
          <p:nvPr/>
        </p:nvPicPr>
        <p:blipFill>
          <a:blip r:embed="rId3"/>
          <a:stretch>
            <a:fillRect/>
          </a:stretch>
        </p:blipFill>
        <p:spPr>
          <a:xfrm>
            <a:off x="339030" y="1501303"/>
            <a:ext cx="8534400" cy="4236793"/>
          </a:xfrm>
          <a:prstGeom prst="rect">
            <a:avLst/>
          </a:prstGeom>
        </p:spPr>
      </p:pic>
      <p:pic>
        <p:nvPicPr>
          <p:cNvPr id="14" name="Picture 13">
            <a:extLst>
              <a:ext uri="{FF2B5EF4-FFF2-40B4-BE49-F238E27FC236}">
                <a16:creationId xmlns:a16="http://schemas.microsoft.com/office/drawing/2014/main" id="{303642B3-4576-4E7A-BBA7-008B564D4686}"/>
              </a:ext>
            </a:extLst>
          </p:cNvPr>
          <p:cNvPicPr>
            <a:picLocks noChangeAspect="1"/>
          </p:cNvPicPr>
          <p:nvPr/>
        </p:nvPicPr>
        <p:blipFill>
          <a:blip r:embed="rId4"/>
          <a:stretch>
            <a:fillRect/>
          </a:stretch>
        </p:blipFill>
        <p:spPr>
          <a:xfrm>
            <a:off x="7696200" y="1957492"/>
            <a:ext cx="1401826" cy="3631324"/>
          </a:xfrm>
          <a:prstGeom prst="rect">
            <a:avLst/>
          </a:prstGeom>
        </p:spPr>
      </p:pic>
      <p:sp>
        <p:nvSpPr>
          <p:cNvPr id="16" name="TextBox 15">
            <a:extLst>
              <a:ext uri="{FF2B5EF4-FFF2-40B4-BE49-F238E27FC236}">
                <a16:creationId xmlns:a16="http://schemas.microsoft.com/office/drawing/2014/main" id="{35EB1EE6-3BBC-4477-8B58-A2C3328CFAE4}"/>
              </a:ext>
            </a:extLst>
          </p:cNvPr>
          <p:cNvSpPr txBox="1"/>
          <p:nvPr/>
        </p:nvSpPr>
        <p:spPr>
          <a:xfrm>
            <a:off x="6518657" y="3441333"/>
            <a:ext cx="1108710" cy="430887"/>
          </a:xfrm>
          <a:prstGeom prst="rect">
            <a:avLst/>
          </a:prstGeom>
          <a:noFill/>
        </p:spPr>
        <p:txBody>
          <a:bodyPr wrap="square" rtlCol="0">
            <a:spAutoFit/>
          </a:bodyPr>
          <a:lstStyle/>
          <a:p>
            <a:pPr algn="ctr"/>
            <a:r>
              <a:rPr lang="en-US" sz="1100" b="1" dirty="0"/>
              <a:t>I-80 Bridge </a:t>
            </a:r>
          </a:p>
          <a:p>
            <a:pPr algn="ctr"/>
            <a:r>
              <a:rPr lang="en-US" sz="1100" b="1" dirty="0"/>
              <a:t>2026-2028</a:t>
            </a:r>
          </a:p>
        </p:txBody>
      </p:sp>
      <p:sp>
        <p:nvSpPr>
          <p:cNvPr id="17" name="Rectangle 16">
            <a:extLst>
              <a:ext uri="{FF2B5EF4-FFF2-40B4-BE49-F238E27FC236}">
                <a16:creationId xmlns:a16="http://schemas.microsoft.com/office/drawing/2014/main" id="{7F5D5A55-CF59-40A9-85B5-9613EA23DD33}"/>
              </a:ext>
            </a:extLst>
          </p:cNvPr>
          <p:cNvSpPr/>
          <p:nvPr/>
        </p:nvSpPr>
        <p:spPr>
          <a:xfrm>
            <a:off x="4606230" y="2438400"/>
            <a:ext cx="381000" cy="152400"/>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63F59E-EC63-40BF-A7FF-DAC6CD513F7F}"/>
              </a:ext>
            </a:extLst>
          </p:cNvPr>
          <p:cNvSpPr/>
          <p:nvPr/>
        </p:nvSpPr>
        <p:spPr>
          <a:xfrm>
            <a:off x="2888482" y="2819400"/>
            <a:ext cx="381000" cy="152400"/>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86C833-9D98-4202-BA51-02BD9282D0D3}"/>
              </a:ext>
            </a:extLst>
          </p:cNvPr>
          <p:cNvSpPr/>
          <p:nvPr/>
        </p:nvSpPr>
        <p:spPr>
          <a:xfrm>
            <a:off x="1619250" y="2667000"/>
            <a:ext cx="381000" cy="152400"/>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031FE59-2F66-4AC7-80AB-A96A4441F94D}"/>
              </a:ext>
            </a:extLst>
          </p:cNvPr>
          <p:cNvSpPr/>
          <p:nvPr/>
        </p:nvSpPr>
        <p:spPr>
          <a:xfrm>
            <a:off x="6362700" y="2438400"/>
            <a:ext cx="381000" cy="152400"/>
          </a:xfrm>
          <a:prstGeom prst="rect">
            <a:avLst/>
          </a:prstGeom>
          <a:solidFill>
            <a:srgbClr val="5356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8D47568-01F0-47A6-9E74-F7C1CD256D99}"/>
              </a:ext>
            </a:extLst>
          </p:cNvPr>
          <p:cNvSpPr txBox="1"/>
          <p:nvPr/>
        </p:nvSpPr>
        <p:spPr>
          <a:xfrm>
            <a:off x="6191250" y="2383795"/>
            <a:ext cx="723900" cy="261610"/>
          </a:xfrm>
          <a:prstGeom prst="rect">
            <a:avLst/>
          </a:prstGeom>
          <a:noFill/>
        </p:spPr>
        <p:txBody>
          <a:bodyPr wrap="square" rtlCol="0">
            <a:spAutoFit/>
          </a:bodyPr>
          <a:lstStyle/>
          <a:p>
            <a:pPr algn="ctr"/>
            <a:r>
              <a:rPr lang="en-US" sz="1050" b="1" dirty="0">
                <a:solidFill>
                  <a:schemeClr val="bg1"/>
                </a:solidFill>
              </a:rPr>
              <a:t>2047</a:t>
            </a:r>
          </a:p>
        </p:txBody>
      </p:sp>
      <p:sp>
        <p:nvSpPr>
          <p:cNvPr id="24" name="TextBox 23">
            <a:extLst>
              <a:ext uri="{FF2B5EF4-FFF2-40B4-BE49-F238E27FC236}">
                <a16:creationId xmlns:a16="http://schemas.microsoft.com/office/drawing/2014/main" id="{16AC58D6-9397-4B7B-A0FC-E3CEE1F4BB51}"/>
              </a:ext>
            </a:extLst>
          </p:cNvPr>
          <p:cNvSpPr txBox="1"/>
          <p:nvPr/>
        </p:nvSpPr>
        <p:spPr>
          <a:xfrm>
            <a:off x="4377630" y="2383795"/>
            <a:ext cx="838200" cy="261610"/>
          </a:xfrm>
          <a:prstGeom prst="rect">
            <a:avLst/>
          </a:prstGeom>
          <a:noFill/>
        </p:spPr>
        <p:txBody>
          <a:bodyPr wrap="square" rtlCol="0">
            <a:spAutoFit/>
          </a:bodyPr>
          <a:lstStyle/>
          <a:p>
            <a:pPr algn="ctr"/>
            <a:r>
              <a:rPr lang="en-US" sz="1050" b="1" dirty="0">
                <a:solidFill>
                  <a:schemeClr val="tx2">
                    <a:lumMod val="50000"/>
                  </a:schemeClr>
                </a:solidFill>
              </a:rPr>
              <a:t>2043</a:t>
            </a:r>
          </a:p>
        </p:txBody>
      </p:sp>
      <p:sp>
        <p:nvSpPr>
          <p:cNvPr id="25" name="TextBox 24">
            <a:extLst>
              <a:ext uri="{FF2B5EF4-FFF2-40B4-BE49-F238E27FC236}">
                <a16:creationId xmlns:a16="http://schemas.microsoft.com/office/drawing/2014/main" id="{97F09205-BAED-47EE-BBDA-01A4BEA172F0}"/>
              </a:ext>
            </a:extLst>
          </p:cNvPr>
          <p:cNvSpPr txBox="1"/>
          <p:nvPr/>
        </p:nvSpPr>
        <p:spPr>
          <a:xfrm>
            <a:off x="2638740" y="2764795"/>
            <a:ext cx="838200" cy="261610"/>
          </a:xfrm>
          <a:prstGeom prst="rect">
            <a:avLst/>
          </a:prstGeom>
          <a:noFill/>
        </p:spPr>
        <p:txBody>
          <a:bodyPr wrap="square" rtlCol="0">
            <a:spAutoFit/>
          </a:bodyPr>
          <a:lstStyle/>
          <a:p>
            <a:pPr algn="ctr"/>
            <a:r>
              <a:rPr lang="en-US" sz="1050" b="1" dirty="0">
                <a:solidFill>
                  <a:schemeClr val="tx2">
                    <a:lumMod val="50000"/>
                  </a:schemeClr>
                </a:solidFill>
              </a:rPr>
              <a:t>2033</a:t>
            </a:r>
          </a:p>
        </p:txBody>
      </p:sp>
      <p:sp>
        <p:nvSpPr>
          <p:cNvPr id="26" name="TextBox 25">
            <a:extLst>
              <a:ext uri="{FF2B5EF4-FFF2-40B4-BE49-F238E27FC236}">
                <a16:creationId xmlns:a16="http://schemas.microsoft.com/office/drawing/2014/main" id="{7B023B16-0CD8-45EF-A397-F8247946436A}"/>
              </a:ext>
            </a:extLst>
          </p:cNvPr>
          <p:cNvSpPr txBox="1"/>
          <p:nvPr/>
        </p:nvSpPr>
        <p:spPr>
          <a:xfrm>
            <a:off x="1390650" y="2612395"/>
            <a:ext cx="838200" cy="261610"/>
          </a:xfrm>
          <a:prstGeom prst="rect">
            <a:avLst/>
          </a:prstGeom>
          <a:noFill/>
        </p:spPr>
        <p:txBody>
          <a:bodyPr wrap="square" rtlCol="0">
            <a:spAutoFit/>
          </a:bodyPr>
          <a:lstStyle/>
          <a:p>
            <a:pPr algn="ctr"/>
            <a:r>
              <a:rPr lang="en-US" sz="1050" b="1" dirty="0">
                <a:solidFill>
                  <a:schemeClr val="tx2">
                    <a:lumMod val="50000"/>
                  </a:schemeClr>
                </a:solidFill>
              </a:rPr>
              <a:t>2037</a:t>
            </a:r>
          </a:p>
        </p:txBody>
      </p:sp>
    </p:spTree>
    <p:extLst>
      <p:ext uri="{BB962C8B-B14F-4D97-AF65-F5344CB8AC3E}">
        <p14:creationId xmlns:p14="http://schemas.microsoft.com/office/powerpoint/2010/main" val="393729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4267200" y="1219200"/>
            <a:ext cx="4358402" cy="548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7" y="1311677"/>
            <a:ext cx="3278219" cy="923330"/>
          </a:xfrm>
          <a:prstGeom prst="rect">
            <a:avLst/>
          </a:prstGeom>
          <a:noFill/>
        </p:spPr>
        <p:txBody>
          <a:bodyPr wrap="square" rtlCol="0">
            <a:spAutoFit/>
          </a:bodyPr>
          <a:lstStyle/>
          <a:p>
            <a:r>
              <a:rPr lang="en-US" b="1" dirty="0"/>
              <a:t>Interstate 35 - Story County</a:t>
            </a:r>
          </a:p>
          <a:p>
            <a:r>
              <a:rPr lang="en-US" dirty="0"/>
              <a:t>Iowa 210 to 13</a:t>
            </a:r>
            <a:r>
              <a:rPr lang="en-US" baseline="30000" dirty="0"/>
              <a:t>th</a:t>
            </a:r>
            <a:r>
              <a:rPr lang="en-US" dirty="0"/>
              <a:t> St Ames</a:t>
            </a:r>
          </a:p>
          <a:p>
            <a:r>
              <a:rPr lang="en-US" dirty="0"/>
              <a:t>Reconstruction to 6-lanes</a:t>
            </a:r>
          </a:p>
        </p:txBody>
      </p:sp>
      <p:sp>
        <p:nvSpPr>
          <p:cNvPr id="5" name="TextBox 4">
            <a:extLst>
              <a:ext uri="{FF2B5EF4-FFF2-40B4-BE49-F238E27FC236}">
                <a16:creationId xmlns:a16="http://schemas.microsoft.com/office/drawing/2014/main" id="{E5728A5C-9AE5-4138-B247-1681A7279AFB}"/>
              </a:ext>
            </a:extLst>
          </p:cNvPr>
          <p:cNvSpPr txBox="1"/>
          <p:nvPr/>
        </p:nvSpPr>
        <p:spPr>
          <a:xfrm>
            <a:off x="179513" y="2711487"/>
            <a:ext cx="335045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2030 - $4.9 million</a:t>
            </a:r>
          </a:p>
          <a:p>
            <a:pPr marL="285750" indent="-285750">
              <a:buFont typeface="Arial" panose="020B0604020202020204" pitchFamily="34" charset="0"/>
              <a:buChar char="•"/>
            </a:pPr>
            <a:r>
              <a:rPr lang="en-US" sz="1600" dirty="0">
                <a:solidFill>
                  <a:srgbClr val="7C2529">
                    <a:lumMod val="50000"/>
                  </a:srgbClr>
                </a:solidFill>
              </a:rPr>
              <a:t>2031 - $30.7 million</a:t>
            </a:r>
          </a:p>
          <a:p>
            <a:pPr marL="285750" indent="-285750">
              <a:buFont typeface="Arial" panose="020B0604020202020204" pitchFamily="34" charset="0"/>
              <a:buChar char="•"/>
            </a:pPr>
            <a:r>
              <a:rPr lang="en-US" sz="1600" dirty="0">
                <a:solidFill>
                  <a:srgbClr val="7C2529">
                    <a:lumMod val="50000"/>
                  </a:srgbClr>
                </a:solidFill>
              </a:rPr>
              <a:t>2032 - $39.3 million</a:t>
            </a:r>
          </a:p>
          <a:p>
            <a:pPr marL="285750" indent="-285750">
              <a:buFont typeface="Arial" panose="020B0604020202020204" pitchFamily="34" charset="0"/>
              <a:buChar char="•"/>
            </a:pPr>
            <a:r>
              <a:rPr lang="en-US" sz="1600" dirty="0">
                <a:solidFill>
                  <a:srgbClr val="7C2529">
                    <a:lumMod val="50000"/>
                  </a:srgbClr>
                </a:solidFill>
              </a:rPr>
              <a:t>2033 - $67.6 million</a:t>
            </a:r>
          </a:p>
          <a:p>
            <a:pPr marL="285750" indent="-285750">
              <a:buFont typeface="Arial" panose="020B0604020202020204" pitchFamily="34" charset="0"/>
              <a:buChar char="•"/>
            </a:pPr>
            <a:r>
              <a:rPr lang="en-US" sz="1600" dirty="0">
                <a:solidFill>
                  <a:srgbClr val="7C2529">
                    <a:lumMod val="50000"/>
                  </a:srgbClr>
                </a:solidFill>
              </a:rPr>
              <a:t>2034 - $1.2 million</a:t>
            </a:r>
          </a:p>
          <a:p>
            <a:pPr marL="285750" indent="-285750">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E4943E36-D175-44EF-AD9C-4C5F24FE47A9}"/>
              </a:ext>
            </a:extLst>
          </p:cNvPr>
          <p:cNvPicPr>
            <a:picLocks noChangeAspect="1"/>
          </p:cNvPicPr>
          <p:nvPr/>
        </p:nvPicPr>
        <p:blipFill>
          <a:blip r:embed="rId3"/>
          <a:stretch>
            <a:fillRect/>
          </a:stretch>
        </p:blipFill>
        <p:spPr>
          <a:xfrm>
            <a:off x="4377046" y="1311677"/>
            <a:ext cx="4135487" cy="5310986"/>
          </a:xfrm>
          <a:prstGeom prst="rect">
            <a:avLst/>
          </a:prstGeom>
        </p:spPr>
      </p:pic>
    </p:spTree>
    <p:extLst>
      <p:ext uri="{BB962C8B-B14F-4D97-AF65-F5344CB8AC3E}">
        <p14:creationId xmlns:p14="http://schemas.microsoft.com/office/powerpoint/2010/main" val="268457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C8639F-31B4-498B-9FE9-75823369A2DA}"/>
              </a:ext>
            </a:extLst>
          </p:cNvPr>
          <p:cNvSpPr/>
          <p:nvPr/>
        </p:nvSpPr>
        <p:spPr>
          <a:xfrm>
            <a:off x="5553250" y="2553427"/>
            <a:ext cx="3078688" cy="39997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90A1A3-FEE7-48B7-8EC0-068CAC1DB700}"/>
              </a:ext>
            </a:extLst>
          </p:cNvPr>
          <p:cNvSpPr/>
          <p:nvPr/>
        </p:nvSpPr>
        <p:spPr>
          <a:xfrm>
            <a:off x="5253119" y="990600"/>
            <a:ext cx="2595481" cy="33528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201963-A723-4D24-B353-1B63380AF01E}"/>
              </a:ext>
            </a:extLst>
          </p:cNvPr>
          <p:cNvSpPr/>
          <p:nvPr/>
        </p:nvSpPr>
        <p:spPr>
          <a:xfrm>
            <a:off x="609597" y="1958008"/>
            <a:ext cx="4738133" cy="3828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4555" y="1071278"/>
            <a:ext cx="4544888" cy="3560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pic>
        <p:nvPicPr>
          <p:cNvPr id="10" name="Content Placeholder 9">
            <a:extLst>
              <a:ext uri="{FF2B5EF4-FFF2-40B4-BE49-F238E27FC236}">
                <a16:creationId xmlns:a16="http://schemas.microsoft.com/office/drawing/2014/main" id="{E744EF98-CAF1-46D2-B1DA-3B39CC92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70781" y="637966"/>
            <a:ext cx="3392437" cy="4419600"/>
          </a:xfrm>
          <a:prstGeom prst="rect">
            <a:avLst/>
          </a:prstGeom>
          <a:ln>
            <a:noFill/>
          </a:ln>
        </p:spPr>
      </p:pic>
      <p:pic>
        <p:nvPicPr>
          <p:cNvPr id="12" name="Picture 11">
            <a:extLst>
              <a:ext uri="{FF2B5EF4-FFF2-40B4-BE49-F238E27FC236}">
                <a16:creationId xmlns:a16="http://schemas.microsoft.com/office/drawing/2014/main" id="{D292335B-6027-485A-8257-FEAC203AE696}"/>
              </a:ext>
            </a:extLst>
          </p:cNvPr>
          <p:cNvPicPr>
            <a:picLocks noChangeAspect="1"/>
          </p:cNvPicPr>
          <p:nvPr/>
        </p:nvPicPr>
        <p:blipFill>
          <a:blip r:embed="rId5"/>
          <a:stretch>
            <a:fillRect/>
          </a:stretch>
        </p:blipFill>
        <p:spPr>
          <a:xfrm>
            <a:off x="5347731" y="1111340"/>
            <a:ext cx="2415620" cy="3111319"/>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491532" y="5946852"/>
            <a:ext cx="4738133" cy="646331"/>
          </a:xfrm>
          <a:prstGeom prst="rect">
            <a:avLst/>
          </a:prstGeom>
        </p:spPr>
        <p:txBody>
          <a:bodyPr wrap="squar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Planning Efforts Continue to Highlight Iowa’s Transportation Needs Exceed Available Funding</a:t>
            </a:r>
            <a:endParaRPr lang="en-US" dirty="0"/>
          </a:p>
        </p:txBody>
      </p:sp>
      <p:pic>
        <p:nvPicPr>
          <p:cNvPr id="6" name="Picture 5">
            <a:extLst>
              <a:ext uri="{FF2B5EF4-FFF2-40B4-BE49-F238E27FC236}">
                <a16:creationId xmlns:a16="http://schemas.microsoft.com/office/drawing/2014/main" id="{6916F35E-585D-47D4-84D4-12293489CC46}"/>
              </a:ext>
            </a:extLst>
          </p:cNvPr>
          <p:cNvPicPr>
            <a:picLocks noChangeAspect="1"/>
          </p:cNvPicPr>
          <p:nvPr/>
        </p:nvPicPr>
        <p:blipFill>
          <a:blip r:embed="rId6"/>
          <a:stretch>
            <a:fillRect/>
          </a:stretch>
        </p:blipFill>
        <p:spPr>
          <a:xfrm>
            <a:off x="732768" y="2030357"/>
            <a:ext cx="4496897" cy="3676095"/>
          </a:xfrm>
          <a:prstGeom prst="rect">
            <a:avLst/>
          </a:prstGeom>
        </p:spPr>
      </p:pic>
      <p:graphicFrame>
        <p:nvGraphicFramePr>
          <p:cNvPr id="11" name="Content Placeholder 7">
            <a:extLst>
              <a:ext uri="{FF2B5EF4-FFF2-40B4-BE49-F238E27FC236}">
                <a16:creationId xmlns:a16="http://schemas.microsoft.com/office/drawing/2014/main" id="{879B3E68-0B43-419C-B6B8-E995D863F8E9}"/>
              </a:ext>
            </a:extLst>
          </p:cNvPr>
          <p:cNvGraphicFramePr>
            <a:graphicFrameLocks noChangeAspect="1"/>
          </p:cNvGraphicFramePr>
          <p:nvPr>
            <p:extLst>
              <p:ext uri="{D42A27DB-BD31-4B8C-83A1-F6EECF244321}">
                <p14:modId xmlns:p14="http://schemas.microsoft.com/office/powerpoint/2010/main" val="2246990134"/>
              </p:ext>
            </p:extLst>
          </p:nvPr>
        </p:nvGraphicFramePr>
        <p:xfrm>
          <a:off x="5641977" y="2685089"/>
          <a:ext cx="2901233" cy="3754537"/>
        </p:xfrm>
        <a:graphic>
          <a:graphicData uri="http://schemas.openxmlformats.org/presentationml/2006/ole">
            <mc:AlternateContent xmlns:mc="http://schemas.openxmlformats.org/markup-compatibility/2006">
              <mc:Choice xmlns:v="urn:schemas-microsoft-com:vml" Requires="v">
                <p:oleObj spid="_x0000_s1335" name="Acrobat Document" r:id="rId7" imgW="5829185" imgH="7543800" progId="AcroExch.Document.2017">
                  <p:embed/>
                </p:oleObj>
              </mc:Choice>
              <mc:Fallback>
                <p:oleObj name="Acrobat Document" r:id="rId7" imgW="5829185" imgH="7543800" progId="AcroExch.Document.2017">
                  <p:embed/>
                  <p:pic>
                    <p:nvPicPr>
                      <p:cNvPr id="7" name="Content Placeholder 7">
                        <a:extLst>
                          <a:ext uri="{FF2B5EF4-FFF2-40B4-BE49-F238E27FC236}">
                            <a16:creationId xmlns:a16="http://schemas.microsoft.com/office/drawing/2014/main" id="{BBA0B377-1618-4693-9598-1F94773032B5}"/>
                          </a:ext>
                        </a:extLst>
                      </p:cNvPr>
                      <p:cNvPicPr/>
                      <p:nvPr/>
                    </p:nvPicPr>
                    <p:blipFill>
                      <a:blip r:embed="rId8"/>
                      <a:stretch>
                        <a:fillRect/>
                      </a:stretch>
                    </p:blipFill>
                    <p:spPr>
                      <a:xfrm>
                        <a:off x="5641977" y="2685089"/>
                        <a:ext cx="2901233" cy="3754537"/>
                      </a:xfrm>
                      <a:prstGeom prst="rect">
                        <a:avLst/>
                      </a:prstGeom>
                      <a:ln w="12700">
                        <a:noFill/>
                      </a:ln>
                    </p:spPr>
                  </p:pic>
                </p:oleObj>
              </mc:Fallback>
            </mc:AlternateContent>
          </a:graphicData>
        </a:graphic>
      </p:graphicFrame>
    </p:spTree>
    <p:extLst>
      <p:ext uri="{BB962C8B-B14F-4D97-AF65-F5344CB8AC3E}">
        <p14:creationId xmlns:p14="http://schemas.microsoft.com/office/powerpoint/2010/main" val="240011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6E892E-4125-4581-A775-4385C1ECBCA9}"/>
              </a:ext>
            </a:extLst>
          </p:cNvPr>
          <p:cNvSpPr/>
          <p:nvPr/>
        </p:nvSpPr>
        <p:spPr>
          <a:xfrm>
            <a:off x="657174" y="3495675"/>
            <a:ext cx="3505200" cy="3286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4800600" y="1219200"/>
            <a:ext cx="3505200" cy="548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8" y="1311677"/>
            <a:ext cx="3124200" cy="646331"/>
          </a:xfrm>
          <a:prstGeom prst="rect">
            <a:avLst/>
          </a:prstGeom>
          <a:noFill/>
        </p:spPr>
        <p:txBody>
          <a:bodyPr wrap="square" rtlCol="0">
            <a:spAutoFit/>
          </a:bodyPr>
          <a:lstStyle/>
          <a:p>
            <a:r>
              <a:rPr lang="en-US" b="1" dirty="0"/>
              <a:t>Interstate 35 Story County</a:t>
            </a:r>
          </a:p>
          <a:p>
            <a:r>
              <a:rPr lang="en-US" dirty="0"/>
              <a:t>South Skunk River Bridges</a:t>
            </a:r>
          </a:p>
        </p:txBody>
      </p:sp>
      <p:sp>
        <p:nvSpPr>
          <p:cNvPr id="5" name="TextBox 4">
            <a:extLst>
              <a:ext uri="{FF2B5EF4-FFF2-40B4-BE49-F238E27FC236}">
                <a16:creationId xmlns:a16="http://schemas.microsoft.com/office/drawing/2014/main" id="{E5728A5C-9AE5-4138-B247-1681A7279AFB}"/>
              </a:ext>
            </a:extLst>
          </p:cNvPr>
          <p:cNvSpPr txBox="1"/>
          <p:nvPr/>
        </p:nvSpPr>
        <p:spPr>
          <a:xfrm>
            <a:off x="428415" y="2159904"/>
            <a:ext cx="335045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I-35 Mainline Bridges Over Skunk River Completed</a:t>
            </a:r>
          </a:p>
          <a:p>
            <a:pPr marL="285750" indent="-285750">
              <a:buFont typeface="Arial" panose="020B0604020202020204" pitchFamily="34" charset="0"/>
              <a:buChar char="•"/>
            </a:pPr>
            <a:r>
              <a:rPr lang="en-US" sz="1600" dirty="0">
                <a:solidFill>
                  <a:srgbClr val="7C2529">
                    <a:lumMod val="50000"/>
                  </a:srgbClr>
                </a:solidFill>
              </a:rPr>
              <a:t>I-35 Alignment Shift:</a:t>
            </a:r>
          </a:p>
          <a:p>
            <a:pPr marL="742950" lvl="1" indent="-285750">
              <a:buFont typeface="Arial" panose="020B0604020202020204" pitchFamily="34" charset="0"/>
              <a:buChar char="•"/>
            </a:pPr>
            <a:r>
              <a:rPr lang="en-US" sz="1600" dirty="0">
                <a:solidFill>
                  <a:srgbClr val="7C2529">
                    <a:lumMod val="50000"/>
                  </a:srgbClr>
                </a:solidFill>
              </a:rPr>
              <a:t>Construction</a:t>
            </a:r>
          </a:p>
          <a:p>
            <a:pPr marL="742950" lvl="1" indent="-285750">
              <a:buFont typeface="Arial" panose="020B0604020202020204" pitchFamily="34" charset="0"/>
              <a:buChar char="•"/>
            </a:pPr>
            <a:r>
              <a:rPr lang="en-US" sz="1600" dirty="0">
                <a:solidFill>
                  <a:srgbClr val="7C2529">
                    <a:lumMod val="50000"/>
                  </a:srgbClr>
                </a:solidFill>
              </a:rPr>
              <a:t>Traffic Management</a:t>
            </a:r>
          </a:p>
          <a:p>
            <a:pPr marL="285750" indent="-285750">
              <a:buFont typeface="Arial" panose="020B0604020202020204" pitchFamily="34" charset="0"/>
              <a:buChar char="•"/>
            </a:pPr>
            <a:endParaRPr lang="en-US" sz="1600" dirty="0"/>
          </a:p>
        </p:txBody>
      </p:sp>
      <p:pic>
        <p:nvPicPr>
          <p:cNvPr id="16" name="Picture 15">
            <a:extLst>
              <a:ext uri="{FF2B5EF4-FFF2-40B4-BE49-F238E27FC236}">
                <a16:creationId xmlns:a16="http://schemas.microsoft.com/office/drawing/2014/main" id="{B463CD01-893F-4714-9CA4-1B528EAC6126}"/>
              </a:ext>
            </a:extLst>
          </p:cNvPr>
          <p:cNvPicPr>
            <a:picLocks noChangeAspect="1"/>
          </p:cNvPicPr>
          <p:nvPr/>
        </p:nvPicPr>
        <p:blipFill>
          <a:blip r:embed="rId4"/>
          <a:stretch>
            <a:fillRect/>
          </a:stretch>
        </p:blipFill>
        <p:spPr>
          <a:xfrm>
            <a:off x="791699" y="3581400"/>
            <a:ext cx="3236075" cy="3124200"/>
          </a:xfrm>
          <a:prstGeom prst="rect">
            <a:avLst/>
          </a:prstGeom>
        </p:spPr>
      </p:pic>
      <p:pic>
        <p:nvPicPr>
          <p:cNvPr id="6" name="Picture 5">
            <a:extLst>
              <a:ext uri="{FF2B5EF4-FFF2-40B4-BE49-F238E27FC236}">
                <a16:creationId xmlns:a16="http://schemas.microsoft.com/office/drawing/2014/main" id="{612395B5-EA3E-47C2-BD2B-115AB714181C}"/>
              </a:ext>
            </a:extLst>
          </p:cNvPr>
          <p:cNvPicPr>
            <a:picLocks noChangeAspect="1"/>
          </p:cNvPicPr>
          <p:nvPr/>
        </p:nvPicPr>
        <p:blipFill>
          <a:blip r:embed="rId5"/>
          <a:stretch>
            <a:fillRect/>
          </a:stretch>
        </p:blipFill>
        <p:spPr>
          <a:xfrm>
            <a:off x="4890210" y="1290630"/>
            <a:ext cx="3354792" cy="5343539"/>
          </a:xfrm>
          <a:prstGeom prst="rect">
            <a:avLst/>
          </a:prstGeom>
        </p:spPr>
      </p:pic>
      <p:sp>
        <p:nvSpPr>
          <p:cNvPr id="7" name="TextBox 6">
            <a:extLst>
              <a:ext uri="{FF2B5EF4-FFF2-40B4-BE49-F238E27FC236}">
                <a16:creationId xmlns:a16="http://schemas.microsoft.com/office/drawing/2014/main" id="{BEE9ADDF-894B-4E33-BFFE-B0A3CA45C16B}"/>
              </a:ext>
            </a:extLst>
          </p:cNvPr>
          <p:cNvSpPr txBox="1"/>
          <p:nvPr/>
        </p:nvSpPr>
        <p:spPr>
          <a:xfrm>
            <a:off x="6890461" y="2848894"/>
            <a:ext cx="685800" cy="369332"/>
          </a:xfrm>
          <a:prstGeom prst="rect">
            <a:avLst/>
          </a:prstGeom>
          <a:noFill/>
        </p:spPr>
        <p:txBody>
          <a:bodyPr wrap="square" rtlCol="0">
            <a:spAutoFit/>
          </a:bodyPr>
          <a:lstStyle/>
          <a:p>
            <a:r>
              <a:rPr lang="en-US" dirty="0">
                <a:solidFill>
                  <a:schemeClr val="bg1"/>
                </a:solidFill>
              </a:rPr>
              <a:t>I-35</a:t>
            </a:r>
          </a:p>
        </p:txBody>
      </p:sp>
      <p:sp>
        <p:nvSpPr>
          <p:cNvPr id="8" name="Rectangle 7">
            <a:extLst>
              <a:ext uri="{FF2B5EF4-FFF2-40B4-BE49-F238E27FC236}">
                <a16:creationId xmlns:a16="http://schemas.microsoft.com/office/drawing/2014/main" id="{D4A909BC-CA3B-4482-B786-C7D259FFE0DF}"/>
              </a:ext>
            </a:extLst>
          </p:cNvPr>
          <p:cNvSpPr/>
          <p:nvPr/>
        </p:nvSpPr>
        <p:spPr>
          <a:xfrm>
            <a:off x="6400801" y="1371600"/>
            <a:ext cx="457200" cy="518160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26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5CB9E6-06E5-4B9B-999F-805BCBC44FD8}"/>
              </a:ext>
            </a:extLst>
          </p:cNvPr>
          <p:cNvSpPr/>
          <p:nvPr/>
        </p:nvSpPr>
        <p:spPr>
          <a:xfrm>
            <a:off x="518398" y="3299328"/>
            <a:ext cx="4587002" cy="3453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5181600" y="1143000"/>
            <a:ext cx="2860350" cy="556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8" y="1311677"/>
            <a:ext cx="3748802" cy="646331"/>
          </a:xfrm>
          <a:prstGeom prst="rect">
            <a:avLst/>
          </a:prstGeom>
          <a:noFill/>
        </p:spPr>
        <p:txBody>
          <a:bodyPr wrap="square" rtlCol="0">
            <a:spAutoFit/>
          </a:bodyPr>
          <a:lstStyle/>
          <a:p>
            <a:r>
              <a:rPr lang="en-US" b="1" dirty="0"/>
              <a:t>Interstate 35 Ames</a:t>
            </a:r>
          </a:p>
          <a:p>
            <a:r>
              <a:rPr lang="en-US" dirty="0"/>
              <a:t>I-35 Mainline Bridges over US 30</a:t>
            </a:r>
          </a:p>
        </p:txBody>
      </p:sp>
      <p:sp>
        <p:nvSpPr>
          <p:cNvPr id="5" name="TextBox 4">
            <a:extLst>
              <a:ext uri="{FF2B5EF4-FFF2-40B4-BE49-F238E27FC236}">
                <a16:creationId xmlns:a16="http://schemas.microsoft.com/office/drawing/2014/main" id="{E5728A5C-9AE5-4138-B247-1681A7279AFB}"/>
              </a:ext>
            </a:extLst>
          </p:cNvPr>
          <p:cNvSpPr txBox="1"/>
          <p:nvPr/>
        </p:nvSpPr>
        <p:spPr>
          <a:xfrm>
            <a:off x="464789" y="2307719"/>
            <a:ext cx="335045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Replacement of I-35 Mainline Bridges Over US 30</a:t>
            </a:r>
          </a:p>
          <a:p>
            <a:pPr marL="285750" indent="-285750">
              <a:buFont typeface="Arial" panose="020B0604020202020204" pitchFamily="34" charset="0"/>
              <a:buChar char="•"/>
            </a:pPr>
            <a:r>
              <a:rPr lang="en-US" sz="1600" dirty="0">
                <a:solidFill>
                  <a:srgbClr val="7C2529">
                    <a:lumMod val="50000"/>
                  </a:srgbClr>
                </a:solidFill>
              </a:rPr>
              <a:t>Initial Programming 2027</a:t>
            </a:r>
          </a:p>
          <a:p>
            <a:pPr marL="285750" indent="-285750">
              <a:buFont typeface="Arial" panose="020B0604020202020204" pitchFamily="34" charset="0"/>
              <a:buChar char="•"/>
            </a:pPr>
            <a:endParaRPr lang="en-US" sz="1600" dirty="0"/>
          </a:p>
        </p:txBody>
      </p:sp>
      <p:pic>
        <p:nvPicPr>
          <p:cNvPr id="14" name="Picture 13">
            <a:extLst>
              <a:ext uri="{FF2B5EF4-FFF2-40B4-BE49-F238E27FC236}">
                <a16:creationId xmlns:a16="http://schemas.microsoft.com/office/drawing/2014/main" id="{F97730C6-3C0D-4863-BBDD-F543004E2EC2}"/>
              </a:ext>
            </a:extLst>
          </p:cNvPr>
          <p:cNvPicPr>
            <a:picLocks noChangeAspect="1"/>
          </p:cNvPicPr>
          <p:nvPr/>
        </p:nvPicPr>
        <p:blipFill>
          <a:blip r:embed="rId3"/>
          <a:stretch>
            <a:fillRect/>
          </a:stretch>
        </p:blipFill>
        <p:spPr>
          <a:xfrm>
            <a:off x="631467" y="3384937"/>
            <a:ext cx="4354652" cy="3229701"/>
          </a:xfrm>
          <a:prstGeom prst="rect">
            <a:avLst/>
          </a:prstGeom>
        </p:spPr>
      </p:pic>
      <p:pic>
        <p:nvPicPr>
          <p:cNvPr id="10" name="Picture 9">
            <a:extLst>
              <a:ext uri="{FF2B5EF4-FFF2-40B4-BE49-F238E27FC236}">
                <a16:creationId xmlns:a16="http://schemas.microsoft.com/office/drawing/2014/main" id="{A54E3FF8-7D8D-4B73-BDDC-97B09F21F68F}"/>
              </a:ext>
            </a:extLst>
          </p:cNvPr>
          <p:cNvPicPr>
            <a:picLocks noChangeAspect="1"/>
          </p:cNvPicPr>
          <p:nvPr/>
        </p:nvPicPr>
        <p:blipFill>
          <a:blip r:embed="rId4"/>
          <a:stretch>
            <a:fillRect/>
          </a:stretch>
        </p:blipFill>
        <p:spPr>
          <a:xfrm>
            <a:off x="5315368" y="1247775"/>
            <a:ext cx="2628993" cy="5420789"/>
          </a:xfrm>
          <a:prstGeom prst="rect">
            <a:avLst/>
          </a:prstGeom>
        </p:spPr>
      </p:pic>
      <p:sp>
        <p:nvSpPr>
          <p:cNvPr id="16" name="TextBox 15">
            <a:extLst>
              <a:ext uri="{FF2B5EF4-FFF2-40B4-BE49-F238E27FC236}">
                <a16:creationId xmlns:a16="http://schemas.microsoft.com/office/drawing/2014/main" id="{3BF7705D-8DB1-4981-B2F8-D2A053B8EE88}"/>
              </a:ext>
            </a:extLst>
          </p:cNvPr>
          <p:cNvSpPr txBox="1"/>
          <p:nvPr/>
        </p:nvSpPr>
        <p:spPr>
          <a:xfrm>
            <a:off x="6471755" y="4753785"/>
            <a:ext cx="947388" cy="369332"/>
          </a:xfrm>
          <a:prstGeom prst="rect">
            <a:avLst/>
          </a:prstGeom>
          <a:noFill/>
        </p:spPr>
        <p:txBody>
          <a:bodyPr wrap="square" rtlCol="0">
            <a:spAutoFit/>
          </a:bodyPr>
          <a:lstStyle/>
          <a:p>
            <a:pPr algn="ctr"/>
            <a:r>
              <a:rPr lang="en-US" dirty="0">
                <a:solidFill>
                  <a:schemeClr val="bg1"/>
                </a:solidFill>
              </a:rPr>
              <a:t>I-35</a:t>
            </a:r>
          </a:p>
        </p:txBody>
      </p:sp>
      <p:sp>
        <p:nvSpPr>
          <p:cNvPr id="20" name="TextBox 19">
            <a:extLst>
              <a:ext uri="{FF2B5EF4-FFF2-40B4-BE49-F238E27FC236}">
                <a16:creationId xmlns:a16="http://schemas.microsoft.com/office/drawing/2014/main" id="{1738DB8C-CB3D-444B-B253-DF3723B6FA15}"/>
              </a:ext>
            </a:extLst>
          </p:cNvPr>
          <p:cNvSpPr txBox="1"/>
          <p:nvPr/>
        </p:nvSpPr>
        <p:spPr>
          <a:xfrm>
            <a:off x="6901375" y="1511731"/>
            <a:ext cx="1057273" cy="246221"/>
          </a:xfrm>
          <a:prstGeom prst="rect">
            <a:avLst/>
          </a:prstGeom>
          <a:noFill/>
        </p:spPr>
        <p:txBody>
          <a:bodyPr wrap="square">
            <a:spAutoFit/>
          </a:bodyPr>
          <a:lstStyle/>
          <a:p>
            <a:pPr algn="ctr"/>
            <a:r>
              <a:rPr lang="en-US" sz="1000" dirty="0">
                <a:solidFill>
                  <a:schemeClr val="bg1"/>
                </a:solidFill>
              </a:rPr>
              <a:t>E Lincoln Way</a:t>
            </a:r>
          </a:p>
        </p:txBody>
      </p:sp>
      <p:sp>
        <p:nvSpPr>
          <p:cNvPr id="15" name="TextBox 14">
            <a:extLst>
              <a:ext uri="{FF2B5EF4-FFF2-40B4-BE49-F238E27FC236}">
                <a16:creationId xmlns:a16="http://schemas.microsoft.com/office/drawing/2014/main" id="{87628030-F09F-48CF-B3CD-58D8F226E457}"/>
              </a:ext>
            </a:extLst>
          </p:cNvPr>
          <p:cNvSpPr txBox="1"/>
          <p:nvPr/>
        </p:nvSpPr>
        <p:spPr>
          <a:xfrm>
            <a:off x="7025548" y="3004433"/>
            <a:ext cx="947388" cy="369332"/>
          </a:xfrm>
          <a:prstGeom prst="rect">
            <a:avLst/>
          </a:prstGeom>
          <a:noFill/>
        </p:spPr>
        <p:txBody>
          <a:bodyPr wrap="square" rtlCol="0">
            <a:spAutoFit/>
          </a:bodyPr>
          <a:lstStyle/>
          <a:p>
            <a:pPr algn="ctr"/>
            <a:r>
              <a:rPr lang="en-US" dirty="0">
                <a:solidFill>
                  <a:schemeClr val="bg1"/>
                </a:solidFill>
              </a:rPr>
              <a:t>US 30</a:t>
            </a:r>
          </a:p>
        </p:txBody>
      </p:sp>
      <p:sp>
        <p:nvSpPr>
          <p:cNvPr id="11" name="Rectangle 10">
            <a:extLst>
              <a:ext uri="{FF2B5EF4-FFF2-40B4-BE49-F238E27FC236}">
                <a16:creationId xmlns:a16="http://schemas.microsoft.com/office/drawing/2014/main" id="{B9E558C9-9959-4512-8216-45A326B53A15}"/>
              </a:ext>
            </a:extLst>
          </p:cNvPr>
          <p:cNvSpPr/>
          <p:nvPr/>
        </p:nvSpPr>
        <p:spPr>
          <a:xfrm>
            <a:off x="6215412" y="1311677"/>
            <a:ext cx="947388" cy="508912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278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D38D40-50EC-42B5-80CF-0379E3C1E84A}"/>
              </a:ext>
            </a:extLst>
          </p:cNvPr>
          <p:cNvSpPr/>
          <p:nvPr/>
        </p:nvSpPr>
        <p:spPr>
          <a:xfrm>
            <a:off x="838200" y="3902698"/>
            <a:ext cx="2590800" cy="23980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4208488" y="1143000"/>
            <a:ext cx="4554511" cy="556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7" y="1311677"/>
            <a:ext cx="3238137" cy="1200329"/>
          </a:xfrm>
          <a:prstGeom prst="rect">
            <a:avLst/>
          </a:prstGeom>
          <a:noFill/>
        </p:spPr>
        <p:txBody>
          <a:bodyPr wrap="square" rtlCol="0">
            <a:spAutoFit/>
          </a:bodyPr>
          <a:lstStyle/>
          <a:p>
            <a:r>
              <a:rPr lang="en-US" b="1" dirty="0"/>
              <a:t>Interstate 380 Johnson/Linn</a:t>
            </a:r>
          </a:p>
          <a:p>
            <a:r>
              <a:rPr lang="en-US" dirty="0"/>
              <a:t>North of Swan Lake Rd to North of 120</a:t>
            </a:r>
            <a:r>
              <a:rPr lang="en-US" baseline="30000" dirty="0"/>
              <a:t>th</a:t>
            </a:r>
            <a:r>
              <a:rPr lang="en-US" dirty="0"/>
              <a:t> St</a:t>
            </a:r>
          </a:p>
          <a:p>
            <a:r>
              <a:rPr lang="en-US" dirty="0"/>
              <a:t>Reconstruction to 6-lanes</a:t>
            </a:r>
            <a:endParaRPr lang="en-US" dirty="0">
              <a:highlight>
                <a:srgbClr val="FFFF00"/>
              </a:highlight>
            </a:endParaRPr>
          </a:p>
        </p:txBody>
      </p:sp>
      <p:sp>
        <p:nvSpPr>
          <p:cNvPr id="5" name="TextBox 4">
            <a:extLst>
              <a:ext uri="{FF2B5EF4-FFF2-40B4-BE49-F238E27FC236}">
                <a16:creationId xmlns:a16="http://schemas.microsoft.com/office/drawing/2014/main" id="{E5728A5C-9AE5-4138-B247-1681A7279AFB}"/>
              </a:ext>
            </a:extLst>
          </p:cNvPr>
          <p:cNvSpPr txBox="1"/>
          <p:nvPr/>
        </p:nvSpPr>
        <p:spPr>
          <a:xfrm>
            <a:off x="434652" y="2598003"/>
            <a:ext cx="335045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2028 - $17.8 million</a:t>
            </a:r>
          </a:p>
          <a:p>
            <a:pPr marL="285750" indent="-285750">
              <a:buFont typeface="Arial" panose="020B0604020202020204" pitchFamily="34" charset="0"/>
              <a:buChar char="•"/>
            </a:pPr>
            <a:r>
              <a:rPr lang="en-US" sz="1600" dirty="0">
                <a:solidFill>
                  <a:srgbClr val="7C2529">
                    <a:lumMod val="50000"/>
                  </a:srgbClr>
                </a:solidFill>
              </a:rPr>
              <a:t>2029 - $50.2 million</a:t>
            </a:r>
          </a:p>
          <a:p>
            <a:pPr marL="285750" indent="-285750">
              <a:buFont typeface="Arial" panose="020B0604020202020204" pitchFamily="34" charset="0"/>
              <a:buChar char="•"/>
            </a:pPr>
            <a:r>
              <a:rPr lang="en-US" sz="1600" dirty="0">
                <a:solidFill>
                  <a:srgbClr val="7C2529">
                    <a:lumMod val="50000"/>
                  </a:srgbClr>
                </a:solidFill>
              </a:rPr>
              <a:t>2030 - $46.1 million</a:t>
            </a:r>
          </a:p>
          <a:p>
            <a:pPr marL="285750" indent="-285750">
              <a:buFont typeface="Arial" panose="020B0604020202020204" pitchFamily="34" charset="0"/>
              <a:buChar char="•"/>
            </a:pPr>
            <a:r>
              <a:rPr lang="en-US" sz="1600" dirty="0">
                <a:solidFill>
                  <a:srgbClr val="7C2529">
                    <a:lumMod val="50000"/>
                  </a:srgbClr>
                </a:solidFill>
              </a:rPr>
              <a:t>2031 - $27.0 million</a:t>
            </a:r>
          </a:p>
          <a:p>
            <a:pPr marL="285750" indent="-285750">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7A3C4CC6-F9F6-49E3-BB0D-6A55FD57B896}"/>
              </a:ext>
            </a:extLst>
          </p:cNvPr>
          <p:cNvPicPr>
            <a:picLocks noChangeAspect="1"/>
          </p:cNvPicPr>
          <p:nvPr/>
        </p:nvPicPr>
        <p:blipFill>
          <a:blip r:embed="rId3"/>
          <a:stretch>
            <a:fillRect/>
          </a:stretch>
        </p:blipFill>
        <p:spPr>
          <a:xfrm>
            <a:off x="4336708" y="1227603"/>
            <a:ext cx="4288895" cy="5393393"/>
          </a:xfrm>
          <a:prstGeom prst="rect">
            <a:avLst/>
          </a:prstGeom>
        </p:spPr>
      </p:pic>
      <p:pic>
        <p:nvPicPr>
          <p:cNvPr id="8" name="Picture 7">
            <a:extLst>
              <a:ext uri="{FF2B5EF4-FFF2-40B4-BE49-F238E27FC236}">
                <a16:creationId xmlns:a16="http://schemas.microsoft.com/office/drawing/2014/main" id="{D3B133A4-2F20-494A-A467-B4416920F57B}"/>
              </a:ext>
            </a:extLst>
          </p:cNvPr>
          <p:cNvPicPr>
            <a:picLocks noChangeAspect="1"/>
          </p:cNvPicPr>
          <p:nvPr/>
        </p:nvPicPr>
        <p:blipFill>
          <a:blip r:embed="rId4"/>
          <a:stretch>
            <a:fillRect/>
          </a:stretch>
        </p:blipFill>
        <p:spPr>
          <a:xfrm>
            <a:off x="913623" y="3960309"/>
            <a:ext cx="2447684" cy="2340434"/>
          </a:xfrm>
          <a:prstGeom prst="rect">
            <a:avLst/>
          </a:prstGeom>
        </p:spPr>
      </p:pic>
      <p:sp>
        <p:nvSpPr>
          <p:cNvPr id="10" name="TextBox 9">
            <a:extLst>
              <a:ext uri="{FF2B5EF4-FFF2-40B4-BE49-F238E27FC236}">
                <a16:creationId xmlns:a16="http://schemas.microsoft.com/office/drawing/2014/main" id="{65F7793F-E301-4D07-A49E-BA03EA908FEB}"/>
              </a:ext>
            </a:extLst>
          </p:cNvPr>
          <p:cNvSpPr txBox="1"/>
          <p:nvPr/>
        </p:nvSpPr>
        <p:spPr>
          <a:xfrm>
            <a:off x="4572000" y="1373996"/>
            <a:ext cx="1219200" cy="369332"/>
          </a:xfrm>
          <a:prstGeom prst="rect">
            <a:avLst/>
          </a:prstGeom>
          <a:noFill/>
        </p:spPr>
        <p:txBody>
          <a:bodyPr wrap="square" rtlCol="0">
            <a:spAutoFit/>
          </a:bodyPr>
          <a:lstStyle/>
          <a:p>
            <a:r>
              <a:rPr lang="en-US" dirty="0">
                <a:solidFill>
                  <a:schemeClr val="bg1"/>
                </a:solidFill>
              </a:rPr>
              <a:t>120</a:t>
            </a:r>
            <a:r>
              <a:rPr lang="en-US" baseline="30000" dirty="0">
                <a:solidFill>
                  <a:schemeClr val="bg1"/>
                </a:solidFill>
              </a:rPr>
              <a:t>th</a:t>
            </a:r>
            <a:r>
              <a:rPr lang="en-US" dirty="0">
                <a:solidFill>
                  <a:schemeClr val="bg1"/>
                </a:solidFill>
              </a:rPr>
              <a:t> St</a:t>
            </a:r>
          </a:p>
        </p:txBody>
      </p:sp>
      <p:sp>
        <p:nvSpPr>
          <p:cNvPr id="13" name="TextBox 12">
            <a:extLst>
              <a:ext uri="{FF2B5EF4-FFF2-40B4-BE49-F238E27FC236}">
                <a16:creationId xmlns:a16="http://schemas.microsoft.com/office/drawing/2014/main" id="{A545B199-25A9-4E85-898B-CF0DE4F1E59D}"/>
              </a:ext>
            </a:extLst>
          </p:cNvPr>
          <p:cNvSpPr txBox="1"/>
          <p:nvPr/>
        </p:nvSpPr>
        <p:spPr>
          <a:xfrm>
            <a:off x="4336708" y="6019800"/>
            <a:ext cx="1835492" cy="338554"/>
          </a:xfrm>
          <a:prstGeom prst="rect">
            <a:avLst/>
          </a:prstGeom>
          <a:noFill/>
        </p:spPr>
        <p:txBody>
          <a:bodyPr wrap="square" rtlCol="0">
            <a:spAutoFit/>
          </a:bodyPr>
          <a:lstStyle/>
          <a:p>
            <a:r>
              <a:rPr lang="en-US" sz="1600" dirty="0">
                <a:solidFill>
                  <a:schemeClr val="bg1"/>
                </a:solidFill>
              </a:rPr>
              <a:t>Swan Lake Rd</a:t>
            </a:r>
          </a:p>
        </p:txBody>
      </p:sp>
    </p:spTree>
    <p:extLst>
      <p:ext uri="{BB962C8B-B14F-4D97-AF65-F5344CB8AC3E}">
        <p14:creationId xmlns:p14="http://schemas.microsoft.com/office/powerpoint/2010/main" val="398876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4495800" y="1143000"/>
            <a:ext cx="4267200" cy="556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356836" y="1265996"/>
            <a:ext cx="3238137" cy="1200329"/>
          </a:xfrm>
          <a:prstGeom prst="rect">
            <a:avLst/>
          </a:prstGeom>
          <a:noFill/>
        </p:spPr>
        <p:txBody>
          <a:bodyPr wrap="square" rtlCol="0">
            <a:spAutoFit/>
          </a:bodyPr>
          <a:lstStyle/>
          <a:p>
            <a:r>
              <a:rPr lang="en-US" b="1" dirty="0"/>
              <a:t>Interstate 380 Linn County</a:t>
            </a:r>
          </a:p>
          <a:p>
            <a:r>
              <a:rPr lang="en-US" dirty="0"/>
              <a:t>Blairs Ferry Rd to County Home Rd</a:t>
            </a:r>
          </a:p>
          <a:p>
            <a:r>
              <a:rPr lang="en-US" dirty="0"/>
              <a:t>Reconstruction to 6-lanes</a:t>
            </a:r>
          </a:p>
        </p:txBody>
      </p:sp>
      <p:sp>
        <p:nvSpPr>
          <p:cNvPr id="5" name="TextBox 4">
            <a:extLst>
              <a:ext uri="{FF2B5EF4-FFF2-40B4-BE49-F238E27FC236}">
                <a16:creationId xmlns:a16="http://schemas.microsoft.com/office/drawing/2014/main" id="{E5728A5C-9AE5-4138-B247-1681A7279AFB}"/>
              </a:ext>
            </a:extLst>
          </p:cNvPr>
          <p:cNvSpPr txBox="1"/>
          <p:nvPr/>
        </p:nvSpPr>
        <p:spPr>
          <a:xfrm>
            <a:off x="179513" y="2711487"/>
            <a:ext cx="3350456"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2030 - $15.4 million</a:t>
            </a:r>
          </a:p>
          <a:p>
            <a:pPr marL="285750" indent="-285750">
              <a:buFont typeface="Arial" panose="020B0604020202020204" pitchFamily="34" charset="0"/>
              <a:buChar char="•"/>
            </a:pPr>
            <a:r>
              <a:rPr lang="en-US" sz="1600" dirty="0">
                <a:solidFill>
                  <a:srgbClr val="7C2529">
                    <a:lumMod val="50000"/>
                  </a:srgbClr>
                </a:solidFill>
              </a:rPr>
              <a:t>2031 - $16.0 million</a:t>
            </a:r>
          </a:p>
          <a:p>
            <a:pPr marL="285750" indent="-285750">
              <a:buFont typeface="Arial" panose="020B0604020202020204" pitchFamily="34" charset="0"/>
              <a:buChar char="•"/>
            </a:pPr>
            <a:r>
              <a:rPr lang="en-US" sz="1600" dirty="0">
                <a:solidFill>
                  <a:srgbClr val="7C2529">
                    <a:lumMod val="50000"/>
                  </a:srgbClr>
                </a:solidFill>
              </a:rPr>
              <a:t>2032 - $16.5 million</a:t>
            </a:r>
          </a:p>
          <a:p>
            <a:pPr marL="285750" indent="-285750">
              <a:buFont typeface="Arial" panose="020B0604020202020204" pitchFamily="34" charset="0"/>
              <a:buChar char="•"/>
            </a:pPr>
            <a:endParaRPr lang="en-US" sz="1600" dirty="0">
              <a:solidFill>
                <a:srgbClr val="7C2529">
                  <a:lumMod val="50000"/>
                </a:srgbClr>
              </a:solidFill>
            </a:endParaRPr>
          </a:p>
          <a:p>
            <a:pPr marL="285750" indent="-285750">
              <a:buFont typeface="Arial" panose="020B0604020202020204" pitchFamily="34" charset="0"/>
              <a:buChar char="•"/>
            </a:pPr>
            <a:r>
              <a:rPr lang="en-US" sz="1600" dirty="0">
                <a:solidFill>
                  <a:srgbClr val="7C2529">
                    <a:lumMod val="50000"/>
                  </a:srgbClr>
                </a:solidFill>
              </a:rPr>
              <a:t>Tower Terrace Interchange</a:t>
            </a:r>
          </a:p>
          <a:p>
            <a:pPr marL="285750" indent="-285750">
              <a:buFont typeface="Arial" panose="020B0604020202020204" pitchFamily="34" charset="0"/>
              <a:buChar char="•"/>
            </a:pPr>
            <a:r>
              <a:rPr lang="en-US" sz="1600" dirty="0">
                <a:solidFill>
                  <a:srgbClr val="7C2529">
                    <a:lumMod val="50000"/>
                  </a:srgbClr>
                </a:solidFill>
              </a:rPr>
              <a:t>2022 - $15.8 million</a:t>
            </a:r>
          </a:p>
          <a:p>
            <a:pPr marL="285750" indent="-285750">
              <a:buFont typeface="Arial" panose="020B0604020202020204" pitchFamily="34" charset="0"/>
              <a:buChar char="•"/>
            </a:pPr>
            <a:endParaRPr lang="en-US" sz="1600" dirty="0">
              <a:solidFill>
                <a:srgbClr val="7C2529">
                  <a:lumMod val="50000"/>
                </a:srgbClr>
              </a:solidFill>
            </a:endParaRPr>
          </a:p>
          <a:p>
            <a:pPr marL="285750" indent="-285750">
              <a:buFont typeface="Arial" panose="020B0604020202020204" pitchFamily="34" charset="0"/>
              <a:buChar char="•"/>
            </a:pPr>
            <a:r>
              <a:rPr lang="en-US" sz="1600" dirty="0" err="1">
                <a:solidFill>
                  <a:srgbClr val="7C2529">
                    <a:lumMod val="50000"/>
                  </a:srgbClr>
                </a:solidFill>
              </a:rPr>
              <a:t>Boyson</a:t>
            </a:r>
            <a:r>
              <a:rPr lang="en-US" sz="1600" dirty="0">
                <a:solidFill>
                  <a:srgbClr val="7C2529">
                    <a:lumMod val="50000"/>
                  </a:srgbClr>
                </a:solidFill>
              </a:rPr>
              <a:t> Rd Interchange Programmed for 2025</a:t>
            </a:r>
          </a:p>
          <a:p>
            <a:pPr marL="285750" indent="-285750">
              <a:buFont typeface="Arial" panose="020B0604020202020204" pitchFamily="34" charset="0"/>
              <a:buChar char="•"/>
            </a:pPr>
            <a:r>
              <a:rPr lang="en-US" sz="1600" dirty="0">
                <a:solidFill>
                  <a:srgbClr val="7C2529">
                    <a:lumMod val="50000"/>
                  </a:srgbClr>
                </a:solidFill>
              </a:rPr>
              <a:t>$19.9 million</a:t>
            </a:r>
          </a:p>
          <a:p>
            <a:pPr marL="285750" indent="-285750">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894D2254-E5E7-449F-B42A-668FF8B2BAE3}"/>
              </a:ext>
            </a:extLst>
          </p:cNvPr>
          <p:cNvPicPr>
            <a:picLocks noChangeAspect="1"/>
          </p:cNvPicPr>
          <p:nvPr/>
        </p:nvPicPr>
        <p:blipFill>
          <a:blip r:embed="rId3"/>
          <a:stretch>
            <a:fillRect/>
          </a:stretch>
        </p:blipFill>
        <p:spPr>
          <a:xfrm>
            <a:off x="4646584" y="1280545"/>
            <a:ext cx="3965632" cy="5287509"/>
          </a:xfrm>
          <a:prstGeom prst="rect">
            <a:avLst/>
          </a:prstGeom>
        </p:spPr>
      </p:pic>
    </p:spTree>
    <p:extLst>
      <p:ext uri="{BB962C8B-B14F-4D97-AF65-F5344CB8AC3E}">
        <p14:creationId xmlns:p14="http://schemas.microsoft.com/office/powerpoint/2010/main" val="3253826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3886200" y="1143000"/>
            <a:ext cx="4876800" cy="556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8" y="1311677"/>
            <a:ext cx="3124200" cy="646331"/>
          </a:xfrm>
          <a:prstGeom prst="rect">
            <a:avLst/>
          </a:prstGeom>
          <a:noFill/>
        </p:spPr>
        <p:txBody>
          <a:bodyPr wrap="square" rtlCol="0">
            <a:spAutoFit/>
          </a:bodyPr>
          <a:lstStyle/>
          <a:p>
            <a:r>
              <a:rPr lang="en-US" b="1" dirty="0"/>
              <a:t>Interstate 80 Scott County</a:t>
            </a:r>
          </a:p>
          <a:p>
            <a:r>
              <a:rPr lang="en-US" b="1" dirty="0"/>
              <a:t>Mississippi River Bridge</a:t>
            </a:r>
          </a:p>
        </p:txBody>
      </p:sp>
      <p:pic>
        <p:nvPicPr>
          <p:cNvPr id="2" name="Picture 1">
            <a:extLst>
              <a:ext uri="{FF2B5EF4-FFF2-40B4-BE49-F238E27FC236}">
                <a16:creationId xmlns:a16="http://schemas.microsoft.com/office/drawing/2014/main" id="{F3AD7DE5-949B-4855-AA5A-B9DA0D374B8B}"/>
              </a:ext>
            </a:extLst>
          </p:cNvPr>
          <p:cNvPicPr>
            <a:picLocks noChangeAspect="1"/>
          </p:cNvPicPr>
          <p:nvPr/>
        </p:nvPicPr>
        <p:blipFill>
          <a:blip r:embed="rId3"/>
          <a:stretch>
            <a:fillRect/>
          </a:stretch>
        </p:blipFill>
        <p:spPr>
          <a:xfrm>
            <a:off x="3981484" y="1234107"/>
            <a:ext cx="4615412" cy="5295355"/>
          </a:xfrm>
          <a:prstGeom prst="rect">
            <a:avLst/>
          </a:prstGeom>
        </p:spPr>
      </p:pic>
      <p:sp>
        <p:nvSpPr>
          <p:cNvPr id="5" name="TextBox 4">
            <a:extLst>
              <a:ext uri="{FF2B5EF4-FFF2-40B4-BE49-F238E27FC236}">
                <a16:creationId xmlns:a16="http://schemas.microsoft.com/office/drawing/2014/main" id="{E5728A5C-9AE5-4138-B247-1681A7279AFB}"/>
              </a:ext>
            </a:extLst>
          </p:cNvPr>
          <p:cNvSpPr txBox="1"/>
          <p:nvPr/>
        </p:nvSpPr>
        <p:spPr>
          <a:xfrm>
            <a:off x="179512" y="2711487"/>
            <a:ext cx="3782887"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7C2529">
                    <a:lumMod val="50000"/>
                  </a:srgbClr>
                </a:solidFill>
              </a:rPr>
              <a:t>PEL Study Completed</a:t>
            </a:r>
          </a:p>
          <a:p>
            <a:pPr marL="285750" indent="-285750">
              <a:buFont typeface="Arial" panose="020B0604020202020204" pitchFamily="34" charset="0"/>
              <a:buChar char="•"/>
            </a:pPr>
            <a:r>
              <a:rPr lang="en-US" sz="1600" dirty="0">
                <a:solidFill>
                  <a:srgbClr val="7C2529">
                    <a:lumMod val="50000"/>
                  </a:srgbClr>
                </a:solidFill>
              </a:rPr>
              <a:t>Phase 1 Engineering</a:t>
            </a:r>
          </a:p>
          <a:p>
            <a:pPr marL="742950" lvl="1" indent="-285750">
              <a:buFont typeface="Arial" panose="020B0604020202020204" pitchFamily="34" charset="0"/>
              <a:buChar char="•"/>
            </a:pPr>
            <a:r>
              <a:rPr lang="en-US" sz="1600" dirty="0">
                <a:solidFill>
                  <a:srgbClr val="7C2529">
                    <a:lumMod val="50000"/>
                  </a:srgbClr>
                </a:solidFill>
              </a:rPr>
              <a:t>3 Public Meetings to Date</a:t>
            </a:r>
          </a:p>
          <a:p>
            <a:pPr marL="742950" lvl="1" indent="-285750">
              <a:buFont typeface="Arial" panose="020B0604020202020204" pitchFamily="34" charset="0"/>
              <a:buChar char="•"/>
            </a:pPr>
            <a:r>
              <a:rPr lang="en-US" sz="1600" dirty="0">
                <a:solidFill>
                  <a:srgbClr val="7C2529">
                    <a:lumMod val="50000"/>
                  </a:srgbClr>
                </a:solidFill>
              </a:rPr>
              <a:t>Down to 4 Alternatives</a:t>
            </a:r>
          </a:p>
          <a:p>
            <a:pPr marL="285750" indent="-285750">
              <a:buFont typeface="Arial" panose="020B0604020202020204" pitchFamily="34" charset="0"/>
              <a:buChar char="•"/>
            </a:pPr>
            <a:r>
              <a:rPr lang="en-US" sz="1600" dirty="0">
                <a:solidFill>
                  <a:srgbClr val="7C2529">
                    <a:lumMod val="50000"/>
                  </a:srgbClr>
                </a:solidFill>
              </a:rPr>
              <a:t>Originally Programmed 2026-2028</a:t>
            </a:r>
          </a:p>
          <a:p>
            <a:pPr marL="285750" indent="-285750">
              <a:buFont typeface="Arial" panose="020B0604020202020204" pitchFamily="34" charset="0"/>
              <a:buChar char="•"/>
            </a:pPr>
            <a:r>
              <a:rPr lang="en-US" sz="1600" dirty="0">
                <a:solidFill>
                  <a:srgbClr val="7C2529">
                    <a:lumMod val="50000"/>
                  </a:srgbClr>
                </a:solidFill>
              </a:rPr>
              <a:t>Recommend Moving to 2028-2030 at Illinois DOT Request</a:t>
            </a:r>
          </a:p>
          <a:p>
            <a:pPr marL="285750" indent="-285750">
              <a:buFont typeface="Arial" panose="020B0604020202020204" pitchFamily="34" charset="0"/>
              <a:buChar char="•"/>
            </a:pPr>
            <a:r>
              <a:rPr lang="en-US" sz="1600" dirty="0">
                <a:solidFill>
                  <a:srgbClr val="7C2529">
                    <a:lumMod val="50000"/>
                  </a:srgbClr>
                </a:solidFill>
              </a:rPr>
              <a:t>Illinois DOT - lead Agency</a:t>
            </a:r>
            <a:endParaRPr lang="en-US" sz="1600" dirty="0"/>
          </a:p>
        </p:txBody>
      </p:sp>
    </p:spTree>
    <p:extLst>
      <p:ext uri="{BB962C8B-B14F-4D97-AF65-F5344CB8AC3E}">
        <p14:creationId xmlns:p14="http://schemas.microsoft.com/office/powerpoint/2010/main" val="3874219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38400" y="4643017"/>
            <a:ext cx="4495800" cy="1938992"/>
          </a:xfrm>
          <a:prstGeom prst="rect">
            <a:avLst/>
          </a:prstGeom>
          <a:noFill/>
        </p:spPr>
        <p:txBody>
          <a:bodyPr wrap="square" numCol="1" rtlCol="0">
            <a:spAutoFit/>
          </a:bodyPr>
          <a:lstStyle/>
          <a:p>
            <a:pPr lvl="0" eaLnBrk="0" fontAlgn="base" hangingPunct="0">
              <a:spcBef>
                <a:spcPct val="0"/>
              </a:spcBef>
              <a:spcAft>
                <a:spcPct val="0"/>
              </a:spcAft>
            </a:pPr>
            <a:endParaRPr lang="en-US" altLang="en-US" sz="1100" dirty="0">
              <a:latin typeface="Calibri" panose="020F0502020204030204" pitchFamily="34"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Phil Mescher, AICP, CPM</a:t>
            </a:r>
            <a:endParaRPr lang="en-US" altLang="en-US" sz="1100" dirty="0"/>
          </a:p>
          <a:p>
            <a:pPr lvl="0" algn="ctr" eaLnBrk="0" fontAlgn="base" hangingPunct="0">
              <a:spcBef>
                <a:spcPct val="0"/>
              </a:spcBef>
              <a:spcAft>
                <a:spcPct val="0"/>
              </a:spcAft>
            </a:pPr>
            <a:r>
              <a:rPr lang="en-US" altLang="en-US" sz="1100" dirty="0">
                <a:solidFill>
                  <a:srgbClr val="808080"/>
                </a:solidFill>
                <a:latin typeface="Calibri" panose="020F0502020204030204" pitchFamily="34" charset="0"/>
                <a:ea typeface="Times New Roman" panose="02020603050405020304" pitchFamily="18" charset="0"/>
                <a:cs typeface="Times New Roman" panose="02020603050405020304" pitchFamily="18" charset="0"/>
              </a:rPr>
              <a:t>PROJECT MANAGEMENT BUREAU</a:t>
            </a:r>
            <a:endParaRPr lang="en-US" altLang="en-US" sz="1100" dirty="0"/>
          </a:p>
          <a:p>
            <a:pPr lvl="0" algn="ctr" eaLnBrk="0" fontAlgn="base" hangingPunct="0">
              <a:spcBef>
                <a:spcPct val="0"/>
              </a:spcBef>
              <a:spcAft>
                <a:spcPct val="0"/>
              </a:spcAft>
            </a:pPr>
            <a:r>
              <a:rPr lang="en-US" altLang="en-US" sz="1100" dirty="0">
                <a:solidFill>
                  <a:srgbClr val="808080"/>
                </a:solidFill>
                <a:latin typeface="Calibri" panose="020F0502020204030204" pitchFamily="34" charset="0"/>
                <a:ea typeface="Times New Roman" panose="02020603050405020304" pitchFamily="18" charset="0"/>
                <a:cs typeface="Times New Roman" panose="02020603050405020304" pitchFamily="18" charset="0"/>
              </a:rPr>
              <a:t>IOWA DEPARTMENT OF TRANSPORTATION</a:t>
            </a:r>
          </a:p>
          <a:p>
            <a:pPr algn="ctr"/>
            <a:r>
              <a:rPr lang="en-US" sz="11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2"/>
              </a:rPr>
              <a:t>Phil.Mescher@iowadot.us</a:t>
            </a:r>
            <a:endParaRPr lang="en-US" sz="11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100" dirty="0">
                <a:latin typeface="Calibri" panose="020F0502020204030204" pitchFamily="34" charset="0"/>
                <a:ea typeface="Calibri" panose="020F0502020204030204" pitchFamily="34" charset="0"/>
                <a:cs typeface="Times New Roman" panose="02020603050405020304" pitchFamily="18" charset="0"/>
              </a:rPr>
              <a:t>Office Phone: 515-233-7969</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en-US" altLang="en-US" sz="3200" dirty="0">
              <a:latin typeface="Arial" panose="020B0604020202020204" pitchFamily="34" charset="0"/>
            </a:endParaRP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DF3DE0B-C261-4C29-942C-5AF8269CFFE5}"/>
              </a:ext>
            </a:extLst>
          </p:cNvPr>
          <p:cNvSpPr/>
          <p:nvPr/>
        </p:nvSpPr>
        <p:spPr>
          <a:xfrm>
            <a:off x="323118" y="4117469"/>
            <a:ext cx="6019800" cy="2631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179510" y="1814716"/>
            <a:ext cx="6526089"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918826" y="1018893"/>
            <a:ext cx="6853574" cy="707886"/>
          </a:xfrm>
          <a:prstGeom prst="rect">
            <a:avLst/>
          </a:prstGeom>
        </p:spPr>
        <p:txBody>
          <a:bodyPr wrap="square">
            <a:spAutoFit/>
          </a:bodyPr>
          <a:lstStyle/>
          <a:p>
            <a:r>
              <a:rPr lang="en-US" sz="2000" b="1" dirty="0">
                <a:latin typeface="Eurostar" panose="020B0504020202050204" pitchFamily="34" charset="0"/>
                <a:ea typeface="Microsoft Sans Serif" panose="020B0604020202020204" pitchFamily="34" charset="0"/>
                <a:cs typeface="Arial" panose="020B0604020202020204" pitchFamily="34" charset="0"/>
              </a:rPr>
              <a:t>Interstate 80 -  Planning and Environmental Linkage Study (PEL) 2018</a:t>
            </a:r>
            <a:endParaRPr lang="en-US" sz="2000" dirty="0"/>
          </a:p>
        </p:txBody>
      </p:sp>
      <p:pic>
        <p:nvPicPr>
          <p:cNvPr id="15" name="Picture 14">
            <a:extLst>
              <a:ext uri="{FF2B5EF4-FFF2-40B4-BE49-F238E27FC236}">
                <a16:creationId xmlns:a16="http://schemas.microsoft.com/office/drawing/2014/main" id="{54738364-FC3E-4D2B-BB18-A262BAD599BE}"/>
              </a:ext>
            </a:extLst>
          </p:cNvPr>
          <p:cNvPicPr>
            <a:picLocks noChangeAspect="1"/>
          </p:cNvPicPr>
          <p:nvPr/>
        </p:nvPicPr>
        <p:blipFill rotWithShape="1">
          <a:blip r:embed="rId3"/>
          <a:srcRect l="7503" r="21508"/>
          <a:stretch/>
        </p:blipFill>
        <p:spPr>
          <a:xfrm rot="5400000">
            <a:off x="2113817" y="2522468"/>
            <a:ext cx="2438400" cy="5800725"/>
          </a:xfrm>
          <a:prstGeom prst="rect">
            <a:avLst/>
          </a:prstGeom>
        </p:spPr>
      </p:pic>
      <p:pic>
        <p:nvPicPr>
          <p:cNvPr id="16" name="Picture 15">
            <a:extLst>
              <a:ext uri="{FF2B5EF4-FFF2-40B4-BE49-F238E27FC236}">
                <a16:creationId xmlns:a16="http://schemas.microsoft.com/office/drawing/2014/main" id="{8D6BA6E1-928F-4101-A90A-248321BFC689}"/>
              </a:ext>
            </a:extLst>
          </p:cNvPr>
          <p:cNvPicPr>
            <a:picLocks noChangeAspect="1"/>
          </p:cNvPicPr>
          <p:nvPr/>
        </p:nvPicPr>
        <p:blipFill rotWithShape="1">
          <a:blip r:embed="rId4"/>
          <a:srcRect l="2284" t="33031" b="33938"/>
          <a:stretch/>
        </p:blipFill>
        <p:spPr>
          <a:xfrm>
            <a:off x="255698" y="1934239"/>
            <a:ext cx="6335485" cy="1905000"/>
          </a:xfrm>
          <a:prstGeom prst="rect">
            <a:avLst/>
          </a:prstGeom>
        </p:spPr>
      </p:pic>
      <p:pic>
        <p:nvPicPr>
          <p:cNvPr id="17" name="Picture 16">
            <a:extLst>
              <a:ext uri="{FF2B5EF4-FFF2-40B4-BE49-F238E27FC236}">
                <a16:creationId xmlns:a16="http://schemas.microsoft.com/office/drawing/2014/main" id="{EC1F7057-C907-4325-8208-660A89D953D4}"/>
              </a:ext>
            </a:extLst>
          </p:cNvPr>
          <p:cNvPicPr>
            <a:picLocks noChangeAspect="1"/>
          </p:cNvPicPr>
          <p:nvPr/>
        </p:nvPicPr>
        <p:blipFill>
          <a:blip r:embed="rId5"/>
          <a:stretch>
            <a:fillRect/>
          </a:stretch>
        </p:blipFill>
        <p:spPr>
          <a:xfrm>
            <a:off x="6432963" y="1867987"/>
            <a:ext cx="2678873" cy="2053698"/>
          </a:xfrm>
          <a:prstGeom prst="rect">
            <a:avLst/>
          </a:prstGeom>
        </p:spPr>
      </p:pic>
      <p:sp>
        <p:nvSpPr>
          <p:cNvPr id="3" name="Rectangle 2">
            <a:extLst>
              <a:ext uri="{FF2B5EF4-FFF2-40B4-BE49-F238E27FC236}">
                <a16:creationId xmlns:a16="http://schemas.microsoft.com/office/drawing/2014/main" id="{A8928CCD-AA7D-4A0E-8EF1-E2B875641494}"/>
              </a:ext>
            </a:extLst>
          </p:cNvPr>
          <p:cNvSpPr/>
          <p:nvPr/>
        </p:nvSpPr>
        <p:spPr>
          <a:xfrm>
            <a:off x="6486524" y="4524557"/>
            <a:ext cx="2325848" cy="1615827"/>
          </a:xfrm>
          <a:prstGeom prst="rect">
            <a:avLst/>
          </a:prstGeom>
        </p:spPr>
        <p:txBody>
          <a:bodyPr wrap="square">
            <a:spAutoFit/>
          </a:bodyPr>
          <a:lstStyle/>
          <a:p>
            <a:pPr algn="ctr"/>
            <a:r>
              <a:rPr lang="en-US" sz="900" dirty="0">
                <a:solidFill>
                  <a:srgbClr val="000000"/>
                </a:solidFill>
                <a:latin typeface="Arial" panose="020B0604020202020204" pitchFamily="34" charset="0"/>
              </a:rPr>
              <a:t> </a:t>
            </a:r>
          </a:p>
          <a:p>
            <a:pPr algn="ctr"/>
            <a:r>
              <a:rPr lang="en-US" b="1" dirty="0">
                <a:solidFill>
                  <a:srgbClr val="000000"/>
                </a:solidFill>
                <a:latin typeface="Arial" panose="020B0604020202020204" pitchFamily="34" charset="0"/>
              </a:rPr>
              <a:t>Based on current funding availability, the Vision is likely untenable, even by year 2050</a:t>
            </a:r>
          </a:p>
        </p:txBody>
      </p:sp>
    </p:spTree>
    <p:extLst>
      <p:ext uri="{BB962C8B-B14F-4D97-AF65-F5344CB8AC3E}">
        <p14:creationId xmlns:p14="http://schemas.microsoft.com/office/powerpoint/2010/main" val="34312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C8C315D-2217-4804-B827-5DA1D50964EB}"/>
              </a:ext>
            </a:extLst>
          </p:cNvPr>
          <p:cNvSpPr/>
          <p:nvPr/>
        </p:nvSpPr>
        <p:spPr>
          <a:xfrm>
            <a:off x="1676400" y="5551238"/>
            <a:ext cx="6038802" cy="1004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4924118" y="1747308"/>
            <a:ext cx="3200481" cy="3130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3124200" y="1140014"/>
            <a:ext cx="4025043" cy="369332"/>
          </a:xfrm>
          <a:prstGeom prst="rect">
            <a:avLst/>
          </a:prstGeom>
        </p:spPr>
        <p:txBody>
          <a:bodyPr wrap="squar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Interstate Plan Proposed</a:t>
            </a:r>
            <a:endParaRPr lang="en-US" dirty="0"/>
          </a:p>
        </p:txBody>
      </p:sp>
      <p:pic>
        <p:nvPicPr>
          <p:cNvPr id="11" name="Picture 5" descr="C:\Users\dmaifie\AppData\Local\Microsoft\Windows\Temporary Internet Files\Content.IE5\8B94AP4B\Balance_scale_gold_cdn_usd[1].png">
            <a:extLst>
              <a:ext uri="{FF2B5EF4-FFF2-40B4-BE49-F238E27FC236}">
                <a16:creationId xmlns:a16="http://schemas.microsoft.com/office/drawing/2014/main" id="{DF5725DB-1E1D-484D-B099-F669D49FE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47307"/>
            <a:ext cx="3029788" cy="2826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EA74D30-F236-415B-BC37-E84728BC27A2}"/>
              </a:ext>
            </a:extLst>
          </p:cNvPr>
          <p:cNvPicPr>
            <a:picLocks noChangeAspect="1"/>
          </p:cNvPicPr>
          <p:nvPr/>
        </p:nvPicPr>
        <p:blipFill rotWithShape="1">
          <a:blip r:embed="rId5"/>
          <a:srcRect l="7503" r="21508"/>
          <a:stretch/>
        </p:blipFill>
        <p:spPr>
          <a:xfrm rot="5400000">
            <a:off x="5456993" y="2965829"/>
            <a:ext cx="373208" cy="1076394"/>
          </a:xfrm>
          <a:prstGeom prst="rect">
            <a:avLst/>
          </a:prstGeom>
        </p:spPr>
      </p:pic>
      <p:pic>
        <p:nvPicPr>
          <p:cNvPr id="23" name="Picture 22">
            <a:extLst>
              <a:ext uri="{FF2B5EF4-FFF2-40B4-BE49-F238E27FC236}">
                <a16:creationId xmlns:a16="http://schemas.microsoft.com/office/drawing/2014/main" id="{B0B1F278-1C71-49B4-87B8-54B72DDFCDB2}"/>
              </a:ext>
            </a:extLst>
          </p:cNvPr>
          <p:cNvPicPr>
            <a:picLocks noChangeAspect="1"/>
          </p:cNvPicPr>
          <p:nvPr/>
        </p:nvPicPr>
        <p:blipFill>
          <a:blip r:embed="rId6"/>
          <a:stretch>
            <a:fillRect/>
          </a:stretch>
        </p:blipFill>
        <p:spPr>
          <a:xfrm>
            <a:off x="1818872" y="5679665"/>
            <a:ext cx="5772956" cy="781159"/>
          </a:xfrm>
          <a:prstGeom prst="rect">
            <a:avLst/>
          </a:prstGeom>
        </p:spPr>
      </p:pic>
      <p:sp>
        <p:nvSpPr>
          <p:cNvPr id="5" name="TextBox 4">
            <a:extLst>
              <a:ext uri="{FF2B5EF4-FFF2-40B4-BE49-F238E27FC236}">
                <a16:creationId xmlns:a16="http://schemas.microsoft.com/office/drawing/2014/main" id="{622D9976-5C3E-434B-B910-C28C1B59649A}"/>
              </a:ext>
            </a:extLst>
          </p:cNvPr>
          <p:cNvSpPr txBox="1"/>
          <p:nvPr/>
        </p:nvSpPr>
        <p:spPr>
          <a:xfrm>
            <a:off x="4296194" y="4953109"/>
            <a:ext cx="4648200" cy="369332"/>
          </a:xfrm>
          <a:prstGeom prst="rect">
            <a:avLst/>
          </a:prstGeom>
          <a:noFill/>
        </p:spPr>
        <p:txBody>
          <a:bodyPr wrap="square" rtlCol="0">
            <a:spAutoFit/>
          </a:bodyPr>
          <a:lstStyle/>
          <a:p>
            <a:pPr algn="ctr"/>
            <a:r>
              <a:rPr lang="en-US" b="1" dirty="0"/>
              <a:t>Emphasis on “Rightsizing Projects”</a:t>
            </a:r>
          </a:p>
        </p:txBody>
      </p:sp>
      <p:sp>
        <p:nvSpPr>
          <p:cNvPr id="25" name="Rectangle 24">
            <a:extLst>
              <a:ext uri="{FF2B5EF4-FFF2-40B4-BE49-F238E27FC236}">
                <a16:creationId xmlns:a16="http://schemas.microsoft.com/office/drawing/2014/main" id="{43FEA9EB-9AFB-4F6A-BED9-0D5FBCA65F80}"/>
              </a:ext>
            </a:extLst>
          </p:cNvPr>
          <p:cNvSpPr/>
          <p:nvPr/>
        </p:nvSpPr>
        <p:spPr>
          <a:xfrm>
            <a:off x="570076" y="1734977"/>
            <a:ext cx="3733800" cy="3140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4">
            <a:extLst>
              <a:ext uri="{FF2B5EF4-FFF2-40B4-BE49-F238E27FC236}">
                <a16:creationId xmlns:a16="http://schemas.microsoft.com/office/drawing/2014/main" id="{2EAE2356-B8E6-45ED-89E3-ABFE5373EC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92" b="8734"/>
          <a:stretch/>
        </p:blipFill>
        <p:spPr>
          <a:xfrm>
            <a:off x="751358" y="2018752"/>
            <a:ext cx="3349162" cy="2572678"/>
          </a:xfrm>
          <a:prstGeom prst="rect">
            <a:avLst/>
          </a:prstGeom>
        </p:spPr>
      </p:pic>
      <p:sp>
        <p:nvSpPr>
          <p:cNvPr id="3" name="Rectangle 2">
            <a:extLst>
              <a:ext uri="{FF2B5EF4-FFF2-40B4-BE49-F238E27FC236}">
                <a16:creationId xmlns:a16="http://schemas.microsoft.com/office/drawing/2014/main" id="{A3CEE626-98BD-4A35-B632-720BBADE9EAC}"/>
              </a:ext>
            </a:extLst>
          </p:cNvPr>
          <p:cNvSpPr/>
          <p:nvPr/>
        </p:nvSpPr>
        <p:spPr>
          <a:xfrm>
            <a:off x="1304251" y="1658945"/>
            <a:ext cx="2539734" cy="369332"/>
          </a:xfrm>
          <a:prstGeom prst="rect">
            <a:avLst/>
          </a:prstGeom>
        </p:spPr>
        <p:txBody>
          <a:bodyPr wrap="non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Workshop Summer 2018</a:t>
            </a:r>
            <a:endParaRPr lang="en-US" dirty="0"/>
          </a:p>
        </p:txBody>
      </p:sp>
      <p:sp>
        <p:nvSpPr>
          <p:cNvPr id="6" name="Rectangle 5">
            <a:extLst>
              <a:ext uri="{FF2B5EF4-FFF2-40B4-BE49-F238E27FC236}">
                <a16:creationId xmlns:a16="http://schemas.microsoft.com/office/drawing/2014/main" id="{C3A2E0C1-5C99-4086-BA9F-9056AFCC61B8}"/>
              </a:ext>
            </a:extLst>
          </p:cNvPr>
          <p:cNvSpPr/>
          <p:nvPr/>
        </p:nvSpPr>
        <p:spPr>
          <a:xfrm>
            <a:off x="5369791" y="4523245"/>
            <a:ext cx="2501006" cy="369332"/>
          </a:xfrm>
          <a:prstGeom prst="rect">
            <a:avLst/>
          </a:prstGeom>
        </p:spPr>
        <p:txBody>
          <a:bodyPr wrap="non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Balancing Design and $$</a:t>
            </a:r>
            <a:endParaRPr lang="en-US" dirty="0"/>
          </a:p>
        </p:txBody>
      </p:sp>
      <p:sp>
        <p:nvSpPr>
          <p:cNvPr id="7" name="TextBox 6">
            <a:extLst>
              <a:ext uri="{FF2B5EF4-FFF2-40B4-BE49-F238E27FC236}">
                <a16:creationId xmlns:a16="http://schemas.microsoft.com/office/drawing/2014/main" id="{9FA44281-5C05-43BF-B969-B72E6500F76D}"/>
              </a:ext>
            </a:extLst>
          </p:cNvPr>
          <p:cNvSpPr txBox="1"/>
          <p:nvPr/>
        </p:nvSpPr>
        <p:spPr>
          <a:xfrm>
            <a:off x="1304251" y="4553473"/>
            <a:ext cx="3004919" cy="369332"/>
          </a:xfrm>
          <a:prstGeom prst="rect">
            <a:avLst/>
          </a:prstGeom>
          <a:noFill/>
        </p:spPr>
        <p:txBody>
          <a:bodyPr wrap="square" rtlCol="0">
            <a:spAutoFit/>
          </a:bodyPr>
          <a:lstStyle/>
          <a:p>
            <a:r>
              <a:rPr lang="en-US" b="1" dirty="0">
                <a:latin typeface="Eurostar" panose="020B0504020202050204"/>
              </a:rPr>
              <a:t>2 Days - 70 Participants</a:t>
            </a:r>
          </a:p>
        </p:txBody>
      </p:sp>
    </p:spTree>
    <p:extLst>
      <p:ext uri="{BB962C8B-B14F-4D97-AF65-F5344CB8AC3E}">
        <p14:creationId xmlns:p14="http://schemas.microsoft.com/office/powerpoint/2010/main" val="301362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291418" y="1928488"/>
            <a:ext cx="8090582" cy="47771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838599" y="1232906"/>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Workshop Recommendations</a:t>
            </a:r>
            <a:endParaRPr lang="en-US" sz="2400" dirty="0"/>
          </a:p>
        </p:txBody>
      </p:sp>
      <p:sp>
        <p:nvSpPr>
          <p:cNvPr id="17" name="Rectangle 16">
            <a:extLst>
              <a:ext uri="{FF2B5EF4-FFF2-40B4-BE49-F238E27FC236}">
                <a16:creationId xmlns:a16="http://schemas.microsoft.com/office/drawing/2014/main" id="{BD946DEF-BB6D-4819-A6F1-00484BB1CCC2}"/>
              </a:ext>
            </a:extLst>
          </p:cNvPr>
          <p:cNvSpPr/>
          <p:nvPr/>
        </p:nvSpPr>
        <p:spPr>
          <a:xfrm>
            <a:off x="457115" y="2514600"/>
            <a:ext cx="7715284" cy="3877985"/>
          </a:xfrm>
          <a:prstGeom prst="rect">
            <a:avLst/>
          </a:prstGeom>
        </p:spPr>
        <p:txBody>
          <a:bodyPr wrap="square">
            <a:spAutoFit/>
          </a:bodyPr>
          <a:lstStyle/>
          <a:p>
            <a:pPr marL="285750" indent="-285750">
              <a:spcBef>
                <a:spcPts val="0"/>
              </a:spcBef>
              <a:spcAft>
                <a:spcPts val="0"/>
              </a:spcAft>
              <a:buFont typeface="Arial" panose="020B0604020202020204" pitchFamily="34" charset="0"/>
              <a:buChar char="•"/>
            </a:pPr>
            <a:r>
              <a:rPr lang="en-US" b="1" dirty="0"/>
              <a:t>Stewardship</a:t>
            </a:r>
            <a:r>
              <a:rPr lang="en-US" sz="1600" b="1" dirty="0"/>
              <a:t> </a:t>
            </a:r>
            <a:r>
              <a:rPr lang="en-US" sz="1600" dirty="0"/>
              <a:t>- All participants recommended that the focus should be on preservation treatments to keep the system in its current state of good repair. </a:t>
            </a:r>
          </a:p>
          <a:p>
            <a:endParaRPr lang="en-US" sz="1600" b="1" dirty="0"/>
          </a:p>
          <a:p>
            <a:pPr marL="285750" indent="-285750">
              <a:buFont typeface="Arial" panose="020B0604020202020204" pitchFamily="34" charset="0"/>
              <a:buChar char="•"/>
            </a:pPr>
            <a:r>
              <a:rPr lang="en-US" b="1" dirty="0"/>
              <a:t>Consider Technology Options First </a:t>
            </a:r>
            <a:r>
              <a:rPr lang="en-US" sz="1600" dirty="0"/>
              <a:t>- Expansion projects in urban corridors will be limited and focus on technology solutions and other management strategies before adding lanes. </a:t>
            </a:r>
          </a:p>
          <a:p>
            <a:pPr marL="742950" lvl="1" indent="-285750">
              <a:buFont typeface="Arial" panose="020B0604020202020204" pitchFamily="34" charset="0"/>
              <a:buChar char="•"/>
            </a:pPr>
            <a:r>
              <a:rPr lang="en-US" sz="1600" dirty="0"/>
              <a:t>Transportation Systems Management &amp; Operations (TSMO)</a:t>
            </a:r>
          </a:p>
          <a:p>
            <a:pPr marL="742950" lvl="1" indent="-285750">
              <a:buFont typeface="Arial" panose="020B0604020202020204" pitchFamily="34" charset="0"/>
              <a:buChar char="•"/>
            </a:pPr>
            <a:r>
              <a:rPr lang="en-US" sz="1600" dirty="0"/>
              <a:t>Integrated Corridor Management  (ICM)</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b="1" dirty="0"/>
              <a:t>Widening Options </a:t>
            </a:r>
            <a:r>
              <a:rPr lang="en-US" sz="1600" dirty="0"/>
              <a:t>- Many segments of Interstate have significant pavement life remaining, so adding capacity in those areas will first consider widening the existing pavement rather than a complete rebuild. </a:t>
            </a:r>
          </a:p>
          <a:p>
            <a:pPr lvl="1"/>
            <a:endParaRPr lang="en-US" sz="1600" dirty="0"/>
          </a:p>
          <a:p>
            <a:pPr>
              <a:spcAft>
                <a:spcPts val="600"/>
              </a:spcAft>
            </a:pPr>
            <a:endParaRPr lang="en-US" sz="1600" b="1" dirty="0"/>
          </a:p>
        </p:txBody>
      </p:sp>
    </p:spTree>
    <p:extLst>
      <p:ext uri="{BB962C8B-B14F-4D97-AF65-F5344CB8AC3E}">
        <p14:creationId xmlns:p14="http://schemas.microsoft.com/office/powerpoint/2010/main" val="256654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291417" y="1738053"/>
            <a:ext cx="8090582" cy="47771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7"/>
            <a:ext cx="179512" cy="428990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838599" y="1232906"/>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Coordination of Department Goals</a:t>
            </a:r>
            <a:endParaRPr lang="en-US" sz="2400" dirty="0"/>
          </a:p>
        </p:txBody>
      </p:sp>
      <p:sp>
        <p:nvSpPr>
          <p:cNvPr id="17" name="Rectangle 16">
            <a:extLst>
              <a:ext uri="{FF2B5EF4-FFF2-40B4-BE49-F238E27FC236}">
                <a16:creationId xmlns:a16="http://schemas.microsoft.com/office/drawing/2014/main" id="{BD946DEF-BB6D-4819-A6F1-00484BB1CCC2}"/>
              </a:ext>
            </a:extLst>
          </p:cNvPr>
          <p:cNvSpPr/>
          <p:nvPr/>
        </p:nvSpPr>
        <p:spPr>
          <a:xfrm>
            <a:off x="631466" y="1948482"/>
            <a:ext cx="7410483" cy="4524315"/>
          </a:xfrm>
          <a:prstGeom prst="rect">
            <a:avLst/>
          </a:prstGeom>
        </p:spPr>
        <p:txBody>
          <a:bodyPr wrap="square">
            <a:spAutoFit/>
          </a:bodyPr>
          <a:lstStyle/>
          <a:p>
            <a:pPr marL="285750" indent="-285750">
              <a:buFont typeface="Arial" panose="020B0604020202020204" pitchFamily="34" charset="0"/>
              <a:buChar char="•"/>
            </a:pPr>
            <a:r>
              <a:rPr lang="en-US" sz="1600" b="1" dirty="0"/>
              <a:t>Performance Based Design or “Right Sizing”</a:t>
            </a:r>
          </a:p>
          <a:p>
            <a:pPr marL="742950" lvl="1" indent="-285750">
              <a:buFont typeface="Courier New" panose="02070309020205020404" pitchFamily="49" charset="0"/>
              <a:buChar char="o"/>
            </a:pPr>
            <a:r>
              <a:rPr lang="en-US" sz="1600" dirty="0"/>
              <a:t>System thinking rather than project thinking</a:t>
            </a:r>
          </a:p>
          <a:p>
            <a:pPr marL="742950" lvl="1" indent="-285750">
              <a:buFont typeface="Courier New" panose="02070309020205020404" pitchFamily="49" charset="0"/>
              <a:buChar char="o"/>
            </a:pPr>
            <a:r>
              <a:rPr lang="en-US" sz="1600" dirty="0"/>
              <a:t>Don’t over-solve the problem</a:t>
            </a:r>
          </a:p>
          <a:p>
            <a:pPr marL="742950" lvl="1" indent="-285750">
              <a:buFont typeface="Courier New" panose="02070309020205020404" pitchFamily="49" charset="0"/>
              <a:buChar char="o"/>
            </a:pPr>
            <a:r>
              <a:rPr lang="en-US" sz="1600" dirty="0"/>
              <a:t>Reducing low impact upgrades on one project will allow us to get more miles addressed to achieve the high value upgrades</a:t>
            </a:r>
          </a:p>
          <a:p>
            <a:pPr marL="742950" lvl="1" indent="-285750">
              <a:buFont typeface="Courier New" panose="02070309020205020404" pitchFamily="49" charset="0"/>
              <a:buChar char="o"/>
            </a:pPr>
            <a:r>
              <a:rPr lang="en-US" sz="1600" dirty="0"/>
              <a:t>Better Timing of Projects to Minimize Potential Waste</a:t>
            </a:r>
          </a:p>
          <a:p>
            <a:pPr marL="285750" indent="-285750">
              <a:buFont typeface="Courier New" panose="02070309020205020404" pitchFamily="49" charset="0"/>
              <a:buChar char="o"/>
            </a:pPr>
            <a:endParaRPr lang="en-US" sz="1600" dirty="0"/>
          </a:p>
          <a:p>
            <a:pPr marL="285750" indent="-285750">
              <a:buFont typeface="Arial" panose="020B0604020202020204" pitchFamily="34" charset="0"/>
              <a:buChar char="•"/>
            </a:pPr>
            <a:r>
              <a:rPr lang="en-US" sz="1600" b="1" dirty="0"/>
              <a:t>Resiliency and Sustainability</a:t>
            </a:r>
          </a:p>
          <a:p>
            <a:pPr marL="742950" lvl="1" indent="-285750">
              <a:buFont typeface="Arial" panose="020B0604020202020204" pitchFamily="34" charset="0"/>
              <a:buChar char="•"/>
            </a:pPr>
            <a:r>
              <a:rPr lang="en-US" sz="1600" dirty="0"/>
              <a:t>A transportation system:</a:t>
            </a:r>
          </a:p>
          <a:p>
            <a:pPr marL="1200150" lvl="2" indent="-285750">
              <a:buFont typeface="Arial" panose="020B0604020202020204" pitchFamily="34" charset="0"/>
              <a:buChar char="•"/>
            </a:pPr>
            <a:r>
              <a:rPr lang="en-US" sz="1600" dirty="0"/>
              <a:t>able to withstand or recover quickly from man-made or environmental disruptions.</a:t>
            </a:r>
          </a:p>
          <a:p>
            <a:pPr marL="1200150" lvl="2" indent="-285750">
              <a:buFont typeface="Arial" panose="020B0604020202020204" pitchFamily="34" charset="0"/>
              <a:buChar char="•"/>
            </a:pPr>
            <a:r>
              <a:rPr lang="en-US" sz="1600" dirty="0">
                <a:solidFill>
                  <a:srgbClr val="212529"/>
                </a:solidFill>
              </a:rPr>
              <a:t>maintain a </a:t>
            </a:r>
            <a:r>
              <a:rPr lang="en-US" sz="1600" b="0" i="0" dirty="0">
                <a:solidFill>
                  <a:srgbClr val="212529"/>
                </a:solidFill>
                <a:effectLst/>
              </a:rPr>
              <a:t>state of good repair while managing our resources in a way that promotes environmental stewardship and is fiscally responsible</a:t>
            </a:r>
            <a:r>
              <a:rPr lang="en-US" sz="1600" dirty="0"/>
              <a:t> </a:t>
            </a:r>
          </a:p>
          <a:p>
            <a:pPr lvl="1"/>
            <a:endParaRPr lang="en-US" sz="1600" dirty="0"/>
          </a:p>
          <a:p>
            <a:pPr marL="285750" indent="-285750">
              <a:buFont typeface="Arial" panose="020B0604020202020204" pitchFamily="34" charset="0"/>
              <a:buChar char="•"/>
            </a:pPr>
            <a:r>
              <a:rPr lang="en-US" sz="1600" b="1" dirty="0"/>
              <a:t>Asset Management </a:t>
            </a:r>
          </a:p>
          <a:p>
            <a:pPr marL="742950" lvl="1" indent="-285750">
              <a:buFont typeface="Courier New" panose="02070309020205020404" pitchFamily="49" charset="0"/>
              <a:buChar char="o"/>
            </a:pPr>
            <a:r>
              <a:rPr lang="en-US" sz="1600" dirty="0">
                <a:solidFill>
                  <a:srgbClr val="000000"/>
                </a:solidFill>
              </a:rPr>
              <a:t>Maintenance strategies that </a:t>
            </a:r>
            <a:r>
              <a:rPr lang="en-US" sz="1600" b="0" i="0" dirty="0">
                <a:solidFill>
                  <a:srgbClr val="000000"/>
                </a:solidFill>
                <a:effectLst/>
              </a:rPr>
              <a:t>optimize the performance and cost-effectiveness of the Interstate System</a:t>
            </a:r>
            <a:endParaRPr lang="en-US" sz="1600" b="1" dirty="0"/>
          </a:p>
        </p:txBody>
      </p:sp>
    </p:spTree>
    <p:extLst>
      <p:ext uri="{BB962C8B-B14F-4D97-AF65-F5344CB8AC3E}">
        <p14:creationId xmlns:p14="http://schemas.microsoft.com/office/powerpoint/2010/main" val="356127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808568" y="2550872"/>
            <a:ext cx="7363831" cy="18158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7"/>
            <a:ext cx="179512" cy="428990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1066800" y="2895600"/>
            <a:ext cx="7010400" cy="1815882"/>
          </a:xfrm>
          <a:prstGeom prst="rect">
            <a:avLst/>
          </a:prstGeom>
        </p:spPr>
        <p:txBody>
          <a:bodyPr wrap="square">
            <a:spAutoFit/>
          </a:bodyPr>
          <a:lstStyle/>
          <a:p>
            <a:r>
              <a:rPr lang="en-US" sz="1600" b="1" dirty="0"/>
              <a:t>As we continually monitor needs on the Interstate System and assess the positive funding impact of the Infrastructure Bill, we recognize some projects may need to be accelerated or delayed in the Interstate Plan.</a:t>
            </a:r>
          </a:p>
          <a:p>
            <a:endParaRPr lang="en-US" sz="1600" b="1" dirty="0"/>
          </a:p>
          <a:p>
            <a:endParaRPr lang="en-US" sz="1600" b="1" dirty="0">
              <a:latin typeface="Eurostar" panose="020B0504020202050204" pitchFamily="34" charset="0"/>
              <a:ea typeface="Microsoft Sans Serif" panose="020B0604020202020204" pitchFamily="34" charset="0"/>
              <a:cs typeface="Arial" panose="020B0604020202020204" pitchFamily="34" charset="0"/>
            </a:endParaRPr>
          </a:p>
          <a:p>
            <a:pPr>
              <a:spcAft>
                <a:spcPts val="600"/>
              </a:spcAft>
            </a:pPr>
            <a:endParaRPr lang="en-US" sz="1600" b="1" dirty="0"/>
          </a:p>
        </p:txBody>
      </p:sp>
      <p:sp>
        <p:nvSpPr>
          <p:cNvPr id="8" name="TextBox 7">
            <a:extLst>
              <a:ext uri="{FF2B5EF4-FFF2-40B4-BE49-F238E27FC236}">
                <a16:creationId xmlns:a16="http://schemas.microsoft.com/office/drawing/2014/main" id="{AA662767-F602-42F2-84A2-B02C889DADFE}"/>
              </a:ext>
            </a:extLst>
          </p:cNvPr>
          <p:cNvSpPr txBox="1"/>
          <p:nvPr/>
        </p:nvSpPr>
        <p:spPr>
          <a:xfrm>
            <a:off x="2076397" y="1773341"/>
            <a:ext cx="5257800" cy="369332"/>
          </a:xfrm>
          <a:prstGeom prst="rect">
            <a:avLst/>
          </a:prstGeom>
          <a:noFill/>
        </p:spPr>
        <p:txBody>
          <a:bodyPr wrap="square">
            <a:spAutoFit/>
          </a:bodyPr>
          <a:lstStyle/>
          <a:p>
            <a:pPr algn="ctr"/>
            <a:r>
              <a:rPr lang="en-US" b="1" i="0" dirty="0">
                <a:solidFill>
                  <a:srgbClr val="202124"/>
                </a:solidFill>
                <a:effectLst/>
                <a:latin typeface="Roboto" panose="02000000000000000000" pitchFamily="2" charset="0"/>
              </a:rPr>
              <a:t>Infrastructure Investment and Jobs Act of 2021</a:t>
            </a:r>
            <a:endParaRPr lang="en-US" b="1" dirty="0"/>
          </a:p>
        </p:txBody>
      </p:sp>
    </p:spTree>
    <p:extLst>
      <p:ext uri="{BB962C8B-B14F-4D97-AF65-F5344CB8AC3E}">
        <p14:creationId xmlns:p14="http://schemas.microsoft.com/office/powerpoint/2010/main" val="262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F5FC2-0D33-4C21-B523-636812587CAB}"/>
              </a:ext>
            </a:extLst>
          </p:cNvPr>
          <p:cNvPicPr>
            <a:picLocks noChangeAspect="1"/>
          </p:cNvPicPr>
          <p:nvPr/>
        </p:nvPicPr>
        <p:blipFill>
          <a:blip r:embed="rId3"/>
          <a:stretch>
            <a:fillRect/>
          </a:stretch>
        </p:blipFill>
        <p:spPr>
          <a:xfrm>
            <a:off x="391214" y="1143000"/>
            <a:ext cx="8364126" cy="5103961"/>
          </a:xfrm>
          <a:prstGeom prst="rect">
            <a:avLst/>
          </a:prstGeom>
        </p:spPr>
      </p:pic>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638300" y="188977"/>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Project Totals and Annual Budget</a:t>
            </a:r>
            <a:endParaRPr lang="en-US" sz="2400" dirty="0"/>
          </a:p>
        </p:txBody>
      </p:sp>
      <p:sp>
        <p:nvSpPr>
          <p:cNvPr id="3" name="TextBox 2">
            <a:extLst>
              <a:ext uri="{FF2B5EF4-FFF2-40B4-BE49-F238E27FC236}">
                <a16:creationId xmlns:a16="http://schemas.microsoft.com/office/drawing/2014/main" id="{6E99BFDD-F759-4940-BD2B-607D454D0A0A}"/>
              </a:ext>
            </a:extLst>
          </p:cNvPr>
          <p:cNvSpPr txBox="1"/>
          <p:nvPr/>
        </p:nvSpPr>
        <p:spPr>
          <a:xfrm>
            <a:off x="6554585" y="1719109"/>
            <a:ext cx="2456017" cy="276999"/>
          </a:xfrm>
          <a:prstGeom prst="rect">
            <a:avLst/>
          </a:prstGeom>
          <a:noFill/>
        </p:spPr>
        <p:txBody>
          <a:bodyPr wrap="square" rtlCol="0">
            <a:spAutoFit/>
          </a:bodyPr>
          <a:lstStyle/>
          <a:p>
            <a:pPr algn="ctr"/>
            <a:r>
              <a:rPr lang="en-US" sz="1200" dirty="0"/>
              <a:t>$330 Million Annual Budget</a:t>
            </a:r>
          </a:p>
        </p:txBody>
      </p:sp>
      <p:cxnSp>
        <p:nvCxnSpPr>
          <p:cNvPr id="6" name="Straight Arrow Connector 5">
            <a:extLst>
              <a:ext uri="{FF2B5EF4-FFF2-40B4-BE49-F238E27FC236}">
                <a16:creationId xmlns:a16="http://schemas.microsoft.com/office/drawing/2014/main" id="{9A7DDDDA-D29B-4E90-8149-02F0291D593C}"/>
              </a:ext>
            </a:extLst>
          </p:cNvPr>
          <p:cNvCxnSpPr>
            <a:cxnSpLocks/>
          </p:cNvCxnSpPr>
          <p:nvPr/>
        </p:nvCxnSpPr>
        <p:spPr>
          <a:xfrm>
            <a:off x="8307181" y="2129358"/>
            <a:ext cx="0" cy="12155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9F6F6B-6FE9-4561-B9D0-5875AFEEB1F8}"/>
              </a:ext>
            </a:extLst>
          </p:cNvPr>
          <p:cNvSpPr txBox="1"/>
          <p:nvPr/>
        </p:nvSpPr>
        <p:spPr>
          <a:xfrm>
            <a:off x="1600200" y="6246961"/>
            <a:ext cx="6553200" cy="369332"/>
          </a:xfrm>
          <a:prstGeom prst="rect">
            <a:avLst/>
          </a:prstGeom>
          <a:noFill/>
        </p:spPr>
        <p:txBody>
          <a:bodyPr wrap="square" rtlCol="0">
            <a:spAutoFit/>
          </a:bodyPr>
          <a:lstStyle/>
          <a:p>
            <a:r>
              <a:rPr lang="en-US" dirty="0"/>
              <a:t>Project Budgets Set Very Tight to Promote Right Sizing</a:t>
            </a:r>
          </a:p>
        </p:txBody>
      </p:sp>
      <p:sp>
        <p:nvSpPr>
          <p:cNvPr id="16" name="TextBox 15">
            <a:extLst>
              <a:ext uri="{FF2B5EF4-FFF2-40B4-BE49-F238E27FC236}">
                <a16:creationId xmlns:a16="http://schemas.microsoft.com/office/drawing/2014/main" id="{63665DA2-47A8-42FA-8533-CEF3F37CDA0C}"/>
              </a:ext>
            </a:extLst>
          </p:cNvPr>
          <p:cNvSpPr txBox="1"/>
          <p:nvPr/>
        </p:nvSpPr>
        <p:spPr>
          <a:xfrm>
            <a:off x="1219198" y="5964475"/>
            <a:ext cx="1371600" cy="261610"/>
          </a:xfrm>
          <a:prstGeom prst="rect">
            <a:avLst/>
          </a:prstGeom>
          <a:noFill/>
        </p:spPr>
        <p:txBody>
          <a:bodyPr wrap="square" rtlCol="0">
            <a:spAutoFit/>
          </a:bodyPr>
          <a:lstStyle/>
          <a:p>
            <a:pPr algn="ctr"/>
            <a:r>
              <a:rPr lang="en-US" sz="1100" dirty="0"/>
              <a:t>Program Years</a:t>
            </a:r>
          </a:p>
        </p:txBody>
      </p:sp>
      <p:sp>
        <p:nvSpPr>
          <p:cNvPr id="5" name="Rectangle 4">
            <a:extLst>
              <a:ext uri="{FF2B5EF4-FFF2-40B4-BE49-F238E27FC236}">
                <a16:creationId xmlns:a16="http://schemas.microsoft.com/office/drawing/2014/main" id="{5890E2E3-5EA0-4F4E-A305-A327D2B9D385}"/>
              </a:ext>
            </a:extLst>
          </p:cNvPr>
          <p:cNvSpPr/>
          <p:nvPr/>
        </p:nvSpPr>
        <p:spPr>
          <a:xfrm>
            <a:off x="1181103" y="1642744"/>
            <a:ext cx="1333498" cy="43112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21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638300" y="188977"/>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Project Timing</a:t>
            </a:r>
            <a:endParaRPr lang="en-US" sz="2400" dirty="0"/>
          </a:p>
        </p:txBody>
      </p:sp>
      <p:pic>
        <p:nvPicPr>
          <p:cNvPr id="5" name="Picture 4">
            <a:extLst>
              <a:ext uri="{FF2B5EF4-FFF2-40B4-BE49-F238E27FC236}">
                <a16:creationId xmlns:a16="http://schemas.microsoft.com/office/drawing/2014/main" id="{A458D856-1618-47D2-A83E-5DF90BA47825}"/>
              </a:ext>
            </a:extLst>
          </p:cNvPr>
          <p:cNvPicPr>
            <a:picLocks noChangeAspect="1"/>
          </p:cNvPicPr>
          <p:nvPr/>
        </p:nvPicPr>
        <p:blipFill>
          <a:blip r:embed="rId3"/>
          <a:stretch>
            <a:fillRect/>
          </a:stretch>
        </p:blipFill>
        <p:spPr>
          <a:xfrm>
            <a:off x="323802" y="1371600"/>
            <a:ext cx="8686800" cy="4809131"/>
          </a:xfrm>
          <a:prstGeom prst="rect">
            <a:avLst/>
          </a:prstGeom>
        </p:spPr>
      </p:pic>
    </p:spTree>
    <p:extLst>
      <p:ext uri="{BB962C8B-B14F-4D97-AF65-F5344CB8AC3E}">
        <p14:creationId xmlns:p14="http://schemas.microsoft.com/office/powerpoint/2010/main" val="1105165735"/>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you-there-PowerPoint-Template" id="{0F673E8D-E71B-4D36-9A44-FD1AA4472C87}" vid="{671D0BB7-0170-4E7D-9070-3DF1C2C6BF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Getting-you-there-PowerPoint-Template</Template>
  <TotalTime>4665</TotalTime>
  <Words>734</Words>
  <Application>Microsoft Office PowerPoint</Application>
  <PresentationFormat>On-screen Show (4:3)</PresentationFormat>
  <Paragraphs>149</Paragraphs>
  <Slides>25</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Century Gothic</vt:lpstr>
      <vt:lpstr>Courier New</vt:lpstr>
      <vt:lpstr>Eurostar</vt:lpstr>
      <vt:lpstr>Roboto</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Andersen, Christina</dc:creator>
  <cp:lastModifiedBy>Mescher, Phil</cp:lastModifiedBy>
  <cp:revision>295</cp:revision>
  <dcterms:created xsi:type="dcterms:W3CDTF">2021-04-01T15:53:52Z</dcterms:created>
  <dcterms:modified xsi:type="dcterms:W3CDTF">2022-12-08T18:02:24Z</dcterms:modified>
</cp:coreProperties>
</file>