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2"/>
  </p:notesMasterIdLst>
  <p:sldIdLst>
    <p:sldId id="328" r:id="rId2"/>
    <p:sldId id="334" r:id="rId3"/>
    <p:sldId id="327" r:id="rId4"/>
    <p:sldId id="331" r:id="rId5"/>
    <p:sldId id="332" r:id="rId6"/>
    <p:sldId id="333" r:id="rId7"/>
    <p:sldId id="337" r:id="rId8"/>
    <p:sldId id="336" r:id="rId9"/>
    <p:sldId id="330" r:id="rId10"/>
    <p:sldId id="28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rkins, Katie" initials="JK" lastIdx="1" clrIdx="0">
    <p:extLst>
      <p:ext uri="{19B8F6BF-5375-455C-9EA6-DF929625EA0E}">
        <p15:presenceInfo xmlns:p15="http://schemas.microsoft.com/office/powerpoint/2012/main" userId="S::Katie.Jerkins@iowadot.us::bd2da4ad-0bd8-4656-94a3-7e2ea7bd70d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3336" y="14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6B4-4745-9930-FEE2B5531A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6B4-4745-9930-FEE2B5531A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6B4-4745-9930-FEE2B5531A0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6B4-4745-9930-FEE2B5531A0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6B4-4745-9930-FEE2B5531A0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6B4-4745-9930-FEE2B5531A0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6B4-4745-9930-FEE2B5531A0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6B4-4745-9930-FEE2B5531A09}"/>
              </c:ext>
            </c:extLst>
          </c:dPt>
          <c:dLbls>
            <c:dLbl>
              <c:idx val="0"/>
              <c:layout>
                <c:manualLayout>
                  <c:x val="1.883202099737533E-2"/>
                  <c:y val="-0.184079601990049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ln>
                        <a:noFill/>
                      </a:ln>
                      <a:solidFill>
                        <a:srgbClr val="0097CC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B4-4745-9930-FEE2B5531A09}"/>
                </c:ext>
              </c:extLst>
            </c:dLbl>
            <c:dLbl>
              <c:idx val="1"/>
              <c:layout>
                <c:manualLayout>
                  <c:x val="3.2508748906386699E-2"/>
                  <c:y val="-0.1436567164179104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ln>
                        <a:noFill/>
                      </a:ln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6B4-4745-9930-FEE2B5531A09}"/>
                </c:ext>
              </c:extLst>
            </c:dLbl>
            <c:dLbl>
              <c:idx val="2"/>
              <c:layout>
                <c:manualLayout>
                  <c:x val="2.3391812865497075E-2"/>
                  <c:y val="-8.95522388059701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ln>
                        <a:noFill/>
                      </a:ln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096491228070173"/>
                      <c:h val="0.177238805970149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6B4-4745-9930-FEE2B5531A09}"/>
                </c:ext>
              </c:extLst>
            </c:dLbl>
            <c:dLbl>
              <c:idx val="3"/>
              <c:layout>
                <c:manualLayout>
                  <c:x val="4.24776097066814E-2"/>
                  <c:y val="-5.457163003878246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ln>
                        <a:noFill/>
                      </a:ln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818713450292396"/>
                      <c:h val="0.177512437810945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16B4-4745-9930-FEE2B5531A09}"/>
                </c:ext>
              </c:extLst>
            </c:dLbl>
            <c:dLbl>
              <c:idx val="4"/>
              <c:layout>
                <c:manualLayout>
                  <c:x val="-0.24305555555555555"/>
                  <c:y val="9.1209559938053674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ln>
                        <a:noFill/>
                      </a:ln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07017543859649"/>
                      <c:h val="0.220149253731343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16B4-4745-9930-FEE2B5531A09}"/>
                </c:ext>
              </c:extLst>
            </c:dLbl>
            <c:dLbl>
              <c:idx val="5"/>
              <c:layout>
                <c:manualLayout>
                  <c:x val="-7.5662729658792657E-2"/>
                  <c:y val="-0.171546597720061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ln>
                        <a:noFill/>
                      </a:ln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6B4-4745-9930-FEE2B5531A0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ln>
                        <a:noFill/>
                      </a:ln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6B4-4745-9930-FEE2B5531A09}"/>
                </c:ext>
              </c:extLst>
            </c:dLbl>
            <c:dLbl>
              <c:idx val="7"/>
              <c:layout>
                <c:manualLayout>
                  <c:x val="-2.4589031634203619E-4"/>
                  <c:y val="-5.41044776119402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400" b="1" i="0" u="none" strike="noStrike" kern="1200" baseline="0">
                      <a:ln>
                        <a:noFill/>
                      </a:ln>
                      <a:solidFill>
                        <a:srgbClr val="8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6B4-4745-9930-FEE2B5531A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Special Purpose</c:v>
                </c:pt>
                <c:pt idx="1">
                  <c:v>Capital Projects</c:v>
                </c:pt>
                <c:pt idx="2">
                  <c:v>Administrative Services</c:v>
                </c:pt>
                <c:pt idx="3">
                  <c:v>Information Technology</c:v>
                </c:pt>
                <c:pt idx="4">
                  <c:v>Transportation Development</c:v>
                </c:pt>
                <c:pt idx="5">
                  <c:v>Motor Vehicle</c:v>
                </c:pt>
                <c:pt idx="6">
                  <c:v>Field Operations</c:v>
                </c:pt>
                <c:pt idx="7">
                  <c:v>Systems Operations</c:v>
                </c:pt>
              </c:strCache>
            </c:strRef>
          </c:cat>
          <c:val>
            <c:numRef>
              <c:f>Sheet1!$B$2:$B$9</c:f>
              <c:numCache>
                <c:formatCode>_("$"* #,##0_);_("$"* \(#,##0\);_("$"* "-"??_);_(@_)</c:formatCode>
                <c:ptCount val="8"/>
                <c:pt idx="0">
                  <c:v>28039000</c:v>
                </c:pt>
                <c:pt idx="1">
                  <c:v>14700000</c:v>
                </c:pt>
                <c:pt idx="2">
                  <c:v>23731000</c:v>
                </c:pt>
                <c:pt idx="3">
                  <c:v>26791000</c:v>
                </c:pt>
                <c:pt idx="4">
                  <c:v>50758000</c:v>
                </c:pt>
                <c:pt idx="5" formatCode="&quot;$&quot;#,##0_);[Red]\(&quot;$&quot;#,##0\)">
                  <c:v>28922000</c:v>
                </c:pt>
                <c:pt idx="6" formatCode="&quot;$&quot;#,##0_);[Red]\(&quot;$&quot;#,##0\)">
                  <c:v>194190000</c:v>
                </c:pt>
                <c:pt idx="7" formatCode="&quot;$&quot;#,##0_);[Red]\(&quot;$&quot;#,##0\)">
                  <c:v>48781000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6B4-4745-9930-FEE2B5531A0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8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CBD-49DA-B07E-B33753A881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CBD-49DA-B07E-B33753A881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CBD-49DA-B07E-B33753A881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CBD-49DA-B07E-B33753A8812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CBD-49DA-B07E-B33753A8812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CBD-49DA-B07E-B33753A8812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CBD-49DA-B07E-B33753A8812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ACBD-49DA-B07E-B33753A88125}"/>
              </c:ext>
            </c:extLst>
          </c:dPt>
          <c:dLbls>
            <c:dLbl>
              <c:idx val="0"/>
              <c:layout>
                <c:manualLayout>
                  <c:x val="2.7603950821936625E-2"/>
                  <c:y val="-7.462686567164178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97CC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BD-49DA-B07E-B33753A88125}"/>
                </c:ext>
              </c:extLst>
            </c:dLbl>
            <c:dLbl>
              <c:idx val="1"/>
              <c:layout>
                <c:manualLayout>
                  <c:x val="-1.8660841736888138E-2"/>
                  <c:y val="8.084577114427860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BD-49DA-B07E-B33753A88125}"/>
                </c:ext>
              </c:extLst>
            </c:dLbl>
            <c:dLbl>
              <c:idx val="2"/>
              <c:layout>
                <c:manualLayout>
                  <c:x val="-0.28216374269005851"/>
                  <c:y val="-8.95522388059701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096491228070173"/>
                      <c:h val="0.177238805970149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CBD-49DA-B07E-B33753A88125}"/>
                </c:ext>
              </c:extLst>
            </c:dLbl>
            <c:dLbl>
              <c:idx val="3"/>
              <c:layout>
                <c:manualLayout>
                  <c:x val="-5.6937594971681174E-2"/>
                  <c:y val="-0.199487013750146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818713450292396"/>
                      <c:h val="0.177512437810945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CBD-49DA-B07E-B33753A88125}"/>
                </c:ext>
              </c:extLst>
            </c:dLbl>
            <c:dLbl>
              <c:idx val="4"/>
              <c:layout>
                <c:manualLayout>
                  <c:x val="7.9312865497076029E-2"/>
                  <c:y val="1.754808633995361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783625730994155"/>
                      <c:h val="0.220149253731343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ACBD-49DA-B07E-B33753A88125}"/>
                </c:ext>
              </c:extLst>
            </c:dLbl>
            <c:dLbl>
              <c:idx val="5"/>
              <c:layout>
                <c:manualLayout>
                  <c:x val="3.6910369756412029E-2"/>
                  <c:y val="0.241758138441649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CBD-49DA-B07E-B33753A8812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CBD-49DA-B07E-B33753A88125}"/>
                </c:ext>
              </c:extLst>
            </c:dLbl>
            <c:dLbl>
              <c:idx val="7"/>
              <c:layout>
                <c:manualLayout>
                  <c:x val="-0.21369618271400287"/>
                  <c:y val="1.30597014925373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8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CBD-49DA-B07E-B33753A881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Sheet1!$A$3:$A$6</c:f>
              <c:strCache>
                <c:ptCount val="2"/>
                <c:pt idx="0">
                  <c:v>RUTF </c:v>
                </c:pt>
                <c:pt idx="1">
                  <c:v>PRF </c:v>
                </c:pt>
              </c:strCache>
            </c:strRef>
          </c:cat>
          <c:val>
            <c:numRef>
              <c:f>Sheet1!$B$3:$B$6</c:f>
              <c:numCache>
                <c:formatCode>_("$"* #,##0_);_("$"* \(#,##0\);_("$"* "-"??_);_(@_)</c:formatCode>
                <c:ptCount val="4"/>
                <c:pt idx="0">
                  <c:v>54068560</c:v>
                </c:pt>
                <c:pt idx="1">
                  <c:v>361843440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CBD-49DA-B07E-B33753A8812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8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4E67154C-87A7-4873-9264-C2A2ABBCEAB7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87A831D3-9243-4A53-B0DF-D1B06C5A7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6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5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276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7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" y="4651364"/>
            <a:ext cx="5758220" cy="1657956"/>
          </a:xfrm>
          <a:prstGeom prst="rect">
            <a:avLst/>
          </a:prstGeom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5DBB62E-C41B-4525-96E9-DCB856141BD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3" y="296315"/>
            <a:ext cx="2133605" cy="38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973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97567" y="690296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pc="80" dirty="0">
                <a:solidFill>
                  <a:srgbClr val="800000"/>
                </a:solidFill>
                <a:latin typeface="+mj-lt"/>
              </a:rPr>
              <a:t>IOWA DOT FY 2024 BUDGET REQUEST</a:t>
            </a: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10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3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9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700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781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77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53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8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30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93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674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6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9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D397D-1FCF-468F-9153-34BECA59771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2EBC-7A00-4FBC-B83D-5505842C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18D93E-8D67-4679-94E8-0E6B1F05E94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812" r="7189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1864" y="4066456"/>
            <a:ext cx="2286000" cy="370656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4066456"/>
            <a:ext cx="2286000" cy="37065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3864" y="4066456"/>
            <a:ext cx="2286000" cy="370656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B11247-CDAF-4DD5-BE81-B56FBF4D67D9}"/>
              </a:ext>
            </a:extLst>
          </p:cNvPr>
          <p:cNvSpPr txBox="1"/>
          <p:nvPr/>
        </p:nvSpPr>
        <p:spPr>
          <a:xfrm>
            <a:off x="107504" y="3573016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  <a:cs typeface="Arial" panose="020B0604020202020204" pitchFamily="34" charset="0"/>
              </a:rPr>
              <a:t>QUESTIONS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748D6-E5EE-44F0-BED6-59197E46CA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95" y="983877"/>
            <a:ext cx="2471143" cy="202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21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14600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8816" y="4561389"/>
            <a:ext cx="1513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John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2832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79296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31B30DB7-9120-4472-9CE8-56B94EAF7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01" y="152406"/>
            <a:ext cx="1676405" cy="304801"/>
          </a:xfrm>
          <a:prstGeom prst="rect">
            <a:avLst/>
          </a:prstGeom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440E4BD-8CE4-4BBD-A063-8E8ECEC7C8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6625960"/>
              </p:ext>
            </p:extLst>
          </p:nvPr>
        </p:nvGraphicFramePr>
        <p:xfrm>
          <a:off x="228600" y="1252887"/>
          <a:ext cx="8686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490B075-1C56-4D0B-AF63-A8760BB50121}"/>
              </a:ext>
            </a:extLst>
          </p:cNvPr>
          <p:cNvSpPr txBox="1"/>
          <p:nvPr/>
        </p:nvSpPr>
        <p:spPr>
          <a:xfrm>
            <a:off x="-538843" y="969125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spc="80" dirty="0">
                <a:solidFill>
                  <a:srgbClr val="800000"/>
                </a:solidFill>
                <a:latin typeface="+mj-lt"/>
              </a:rPr>
              <a:t>Total:  $415,912,000</a:t>
            </a:r>
            <a:endParaRPr lang="en-US" i="1" dirty="0">
              <a:latin typeface="+mj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9BB849C-A117-4ACE-87D1-F64E023FEE35}"/>
              </a:ext>
            </a:extLst>
          </p:cNvPr>
          <p:cNvCxnSpPr>
            <a:cxnSpLocks/>
          </p:cNvCxnSpPr>
          <p:nvPr/>
        </p:nvCxnSpPr>
        <p:spPr>
          <a:xfrm flipV="1">
            <a:off x="2819400" y="5810250"/>
            <a:ext cx="1333500" cy="1524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680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14600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8816" y="4561389"/>
            <a:ext cx="1513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John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2832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79296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31B30DB7-9120-4472-9CE8-56B94EAF7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01" y="152406"/>
            <a:ext cx="1676405" cy="304801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AFAA94BB-F8D2-41DF-88BA-E4E17DE95B19}"/>
              </a:ext>
            </a:extLst>
          </p:cNvPr>
          <p:cNvSpPr txBox="1"/>
          <p:nvPr/>
        </p:nvSpPr>
        <p:spPr>
          <a:xfrm>
            <a:off x="-586647" y="977385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spc="80" dirty="0">
                <a:solidFill>
                  <a:srgbClr val="800000"/>
                </a:solidFill>
                <a:latin typeface="+mj-lt"/>
              </a:rPr>
              <a:t>Total: $415,912,000</a:t>
            </a:r>
            <a:endParaRPr lang="en-US" i="1" dirty="0">
              <a:latin typeface="+mj-lt"/>
            </a:endParaRPr>
          </a:p>
        </p:txBody>
      </p:sp>
      <p:graphicFrame>
        <p:nvGraphicFramePr>
          <p:cNvPr id="42" name="Chart 41">
            <a:extLst>
              <a:ext uri="{FF2B5EF4-FFF2-40B4-BE49-F238E27FC236}">
                <a16:creationId xmlns:a16="http://schemas.microsoft.com/office/drawing/2014/main" id="{992FB623-7620-4361-944A-074BFC7334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8014085"/>
              </p:ext>
            </p:extLst>
          </p:nvPr>
        </p:nvGraphicFramePr>
        <p:xfrm>
          <a:off x="-97566" y="1110344"/>
          <a:ext cx="9108169" cy="5959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0094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14600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8816" y="4561389"/>
            <a:ext cx="1513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John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2832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79296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31B30DB7-9120-4472-9CE8-56B94EAF7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01" y="152406"/>
            <a:ext cx="1676405" cy="304801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E4A0461-E206-4186-8361-3AB58C3A9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618936"/>
              </p:ext>
            </p:extLst>
          </p:nvPr>
        </p:nvGraphicFramePr>
        <p:xfrm>
          <a:off x="419103" y="1946909"/>
          <a:ext cx="8305803" cy="4391694"/>
        </p:xfrm>
        <a:graphic>
          <a:graphicData uri="http://schemas.openxmlformats.org/drawingml/2006/table">
            <a:tbl>
              <a:tblPr firstRow="1" bandRow="1"/>
              <a:tblGrid>
                <a:gridCol w="2449143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2032415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2208557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615688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11321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latin typeface="+mj-lt"/>
                        </a:rPr>
                        <a:t>ITEM</a:t>
                      </a: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latin typeface="+mj-lt"/>
                        </a:rPr>
                        <a:t>FY2023</a:t>
                      </a:r>
                    </a:p>
                    <a:p>
                      <a:pPr algn="ctr"/>
                      <a:r>
                        <a:rPr lang="en-US" sz="15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BUDGET</a:t>
                      </a: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kern="1100" spc="100" baseline="0">
                          <a:solidFill>
                            <a:schemeClr val="bg1"/>
                          </a:solidFill>
                          <a:latin typeface="+mj-lt"/>
                        </a:rPr>
                        <a:t>ADJUSTMENTS</a:t>
                      </a:r>
                      <a:endParaRPr lang="en-US" sz="1500" b="1" kern="1100" spc="100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>
                          <a:latin typeface="+mj-lt"/>
                        </a:rPr>
                        <a:t>FY2024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100" spc="100" baseline="0">
                          <a:solidFill>
                            <a:schemeClr val="bg1"/>
                          </a:solidFill>
                          <a:latin typeface="+mj-lt"/>
                        </a:rPr>
                        <a:t>REQUEST</a:t>
                      </a:r>
                      <a:endParaRPr lang="en-US" sz="1500" b="1" kern="1100" spc="100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6153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Operations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b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$373,173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$373,173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6153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Special Purpose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b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$27,971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$68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$28,039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693719"/>
                  </a:ext>
                </a:extLst>
              </a:tr>
              <a:tr h="6153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Capital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b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$14,700</a:t>
                      </a:r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sz="16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$14,700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215945"/>
                  </a:ext>
                </a:extLst>
              </a:tr>
              <a:tr h="7067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bg1"/>
                          </a:solidFill>
                          <a:latin typeface="+mj-lt"/>
                        </a:rPr>
                        <a:t>$415,844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$68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$415,912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426148"/>
                  </a:ext>
                </a:extLst>
              </a:tr>
              <a:tr h="7067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FTEs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bg1"/>
                          </a:solidFill>
                          <a:latin typeface="+mj-lt"/>
                        </a:rPr>
                        <a:t>2,757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b="1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2,757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24329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4A61EDA-6731-4277-8C06-B40CA8B0CA7D}"/>
              </a:ext>
            </a:extLst>
          </p:cNvPr>
          <p:cNvSpPr txBox="1"/>
          <p:nvPr/>
        </p:nvSpPr>
        <p:spPr>
          <a:xfrm>
            <a:off x="1440804" y="1300579"/>
            <a:ext cx="60975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spc="80" dirty="0">
                <a:solidFill>
                  <a:srgbClr val="800000"/>
                </a:solidFill>
                <a:latin typeface="+mj-lt"/>
              </a:rPr>
              <a:t>BUDGET SUMMARY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91935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14600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8816" y="4561389"/>
            <a:ext cx="1513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John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2832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79296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31B30DB7-9120-4472-9CE8-56B94EAF7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01" y="152406"/>
            <a:ext cx="1676405" cy="304801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6FACBD-F21C-4761-BE12-2883F2A70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548764"/>
              </p:ext>
            </p:extLst>
          </p:nvPr>
        </p:nvGraphicFramePr>
        <p:xfrm>
          <a:off x="-1" y="2686050"/>
          <a:ext cx="9144000" cy="3145584"/>
        </p:xfrm>
        <a:graphic>
          <a:graphicData uri="http://schemas.openxmlformats.org/drawingml/2006/table">
            <a:tbl>
              <a:tblPr firstRow="1" bandRow="1"/>
              <a:tblGrid>
                <a:gridCol w="2440314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969717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64845">
                  <a:extLst>
                    <a:ext uri="{9D8B030D-6E8A-4147-A177-3AD203B41FA5}">
                      <a16:colId xmlns:a16="http://schemas.microsoft.com/office/drawing/2014/main" val="4277212599"/>
                    </a:ext>
                  </a:extLst>
                </a:gridCol>
                <a:gridCol w="969717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264845">
                  <a:extLst>
                    <a:ext uri="{9D8B030D-6E8A-4147-A177-3AD203B41FA5}">
                      <a16:colId xmlns:a16="http://schemas.microsoft.com/office/drawing/2014/main" val="1760879523"/>
                    </a:ext>
                  </a:extLst>
                </a:gridCol>
                <a:gridCol w="969717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  <a:gridCol w="1264845">
                  <a:extLst>
                    <a:ext uri="{9D8B030D-6E8A-4147-A177-3AD203B41FA5}">
                      <a16:colId xmlns:a16="http://schemas.microsoft.com/office/drawing/2014/main" val="1617911861"/>
                    </a:ext>
                  </a:extLst>
                </a:gridCol>
              </a:tblGrid>
              <a:tr h="986483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latin typeface="+mj-lt"/>
                        </a:rPr>
                        <a:t>BUDGET UNIT/DIVISION</a:t>
                      </a: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latin typeface="+mj-lt"/>
                        </a:rPr>
                        <a:t>FY2023</a:t>
                      </a:r>
                    </a:p>
                    <a:p>
                      <a:pPr algn="ctr"/>
                      <a:r>
                        <a:rPr lang="en-US" sz="15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BUDGET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ADJUSTMENTS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latin typeface="+mj-lt"/>
                        </a:rPr>
                        <a:t>FY2024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REQUEST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431587">
                <a:tc vMerge="1">
                  <a:txBody>
                    <a:bodyPr/>
                    <a:lstStyle/>
                    <a:p>
                      <a:pPr marL="0" marR="0" lv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100" b="1" dirty="0">
                        <a:effectLst/>
                        <a:latin typeface="PT Sans" panose="020B05030202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FTEs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FTEs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FTEs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328439"/>
                  </a:ext>
                </a:extLst>
              </a:tr>
              <a:tr h="656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Transportation Operations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2,468</a:t>
                      </a: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$344,251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(5)</a:t>
                      </a: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2,468</a:t>
                      </a: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$344,251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6578055"/>
                  </a:ext>
                </a:extLst>
              </a:tr>
              <a:tr h="523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Motor Vehicle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289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$28,922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5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289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$28,922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46596"/>
                  </a:ext>
                </a:extLst>
              </a:tr>
              <a:tr h="5478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OPERATIONS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6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2,757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6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$373,173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6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0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6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$0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6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2,757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6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$373,173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6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42614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454E45D-2849-4B6F-9119-3DE4D234D37E}"/>
              </a:ext>
            </a:extLst>
          </p:cNvPr>
          <p:cNvSpPr txBox="1"/>
          <p:nvPr/>
        </p:nvSpPr>
        <p:spPr>
          <a:xfrm>
            <a:off x="1523224" y="1768727"/>
            <a:ext cx="60975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spc="80" dirty="0">
                <a:solidFill>
                  <a:srgbClr val="800000"/>
                </a:solidFill>
                <a:latin typeface="+mj-lt"/>
              </a:rPr>
              <a:t>BUDGET OPERATIONS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08545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14600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8816" y="4561389"/>
            <a:ext cx="1513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John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2832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79296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31B30DB7-9120-4472-9CE8-56B94EAF7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01" y="152406"/>
            <a:ext cx="1676405" cy="3048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6597E92-0637-44AC-8F4B-03583296E575}"/>
              </a:ext>
            </a:extLst>
          </p:cNvPr>
          <p:cNvSpPr txBox="1"/>
          <p:nvPr/>
        </p:nvSpPr>
        <p:spPr>
          <a:xfrm>
            <a:off x="1450134" y="1247587"/>
            <a:ext cx="60975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spc="80" dirty="0">
                <a:solidFill>
                  <a:srgbClr val="800000"/>
                </a:solidFill>
                <a:latin typeface="+mj-lt"/>
              </a:rPr>
              <a:t>BUDGET SPECIAL PURPOSE </a:t>
            </a:r>
            <a:endParaRPr lang="en-US" sz="3600" b="1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B3D0868-B488-40CC-A400-D986E611E3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80353"/>
              </p:ext>
            </p:extLst>
          </p:nvPr>
        </p:nvGraphicFramePr>
        <p:xfrm>
          <a:off x="478370" y="1893915"/>
          <a:ext cx="8187268" cy="4672998"/>
        </p:xfrm>
        <a:graphic>
          <a:graphicData uri="http://schemas.openxmlformats.org/drawingml/2006/table">
            <a:tbl>
              <a:tblPr firstRow="1" bandRow="1"/>
              <a:tblGrid>
                <a:gridCol w="3158540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496151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870188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662389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6215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latin typeface="+mj-lt"/>
                        </a:rPr>
                        <a:t>ITEM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300" b="1" dirty="0">
                          <a:latin typeface="+mj-lt"/>
                        </a:rPr>
                        <a:t>FY2023</a:t>
                      </a:r>
                    </a:p>
                    <a:p>
                      <a:pPr algn="ctr"/>
                      <a:r>
                        <a:rPr lang="en-US" sz="13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BUDGET</a:t>
                      </a: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ADJUSTMENTS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300" b="1" dirty="0">
                          <a:latin typeface="+mj-lt"/>
                        </a:rPr>
                        <a:t>FY2024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REQUEST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2788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Replacement equipment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$12,700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$12,700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Workers’ compensation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$3,642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($165)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$3,477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693719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Unemployment compensation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$145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$145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215945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DAS/OCIO utility services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$2,898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$428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$3,326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318216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Waste management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$1,000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$1,000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31446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Drivers’ licenses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$3,876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$3,876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3071890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TraCS</a:t>
                      </a: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/MACH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0467162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County treasurer support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$1,406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$1,406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157241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Mississippi River Parkway Commission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609573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Transportation maps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$195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($195)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555499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Indirect cost allocation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$750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$750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5404279"/>
                  </a:ext>
                </a:extLst>
              </a:tr>
              <a:tr h="4350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Statewide interoperable communication system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$437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$437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8426148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 auditor reimbursement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$678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$678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631401"/>
                  </a:ext>
                </a:extLst>
              </a:tr>
              <a:tr h="3149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cap="all" baseline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special purpose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$27,971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$68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$28,039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534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704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14600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8816" y="4561389"/>
            <a:ext cx="1513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John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2832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79296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31B30DB7-9120-4472-9CE8-56B94EAF7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01" y="152406"/>
            <a:ext cx="1676405" cy="3048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180731-1E7A-4F43-B0E8-FEBED8FA5F6A}"/>
              </a:ext>
            </a:extLst>
          </p:cNvPr>
          <p:cNvSpPr txBox="1"/>
          <p:nvPr/>
        </p:nvSpPr>
        <p:spPr>
          <a:xfrm>
            <a:off x="1667240" y="1289155"/>
            <a:ext cx="60975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spc="80" dirty="0">
                <a:solidFill>
                  <a:srgbClr val="8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BUDGET CAPITAL </a:t>
            </a:r>
            <a:endParaRPr lang="en-US" sz="36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065288F-DE47-419D-9DF5-BE2E37C63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021980"/>
              </p:ext>
            </p:extLst>
          </p:nvPr>
        </p:nvGraphicFramePr>
        <p:xfrm>
          <a:off x="-1" y="2066734"/>
          <a:ext cx="9144001" cy="4026168"/>
        </p:xfrm>
        <a:graphic>
          <a:graphicData uri="http://schemas.openxmlformats.org/drawingml/2006/table">
            <a:tbl>
              <a:tblPr firstRow="1" bandRow="1"/>
              <a:tblGrid>
                <a:gridCol w="3562670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613285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906627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2061419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9278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300" b="1" dirty="0">
                          <a:latin typeface="+mj-lt"/>
                        </a:rPr>
                        <a:t>ITEM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300" b="1" dirty="0">
                          <a:latin typeface="+mj-lt"/>
                        </a:rPr>
                        <a:t>FY2023</a:t>
                      </a:r>
                    </a:p>
                    <a:p>
                      <a:pPr algn="ctr"/>
                      <a:r>
                        <a:rPr lang="en-US" sz="13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REQUEST</a:t>
                      </a:r>
                    </a:p>
                  </a:txBody>
                  <a:tcPr marL="45720" marR="45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3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ADJUSTMENTS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300" b="1" dirty="0">
                          <a:latin typeface="+mj-lt"/>
                        </a:rPr>
                        <a:t>FY2024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100" spc="100" baseline="0" dirty="0">
                          <a:solidFill>
                            <a:schemeClr val="bg1"/>
                          </a:solidFill>
                          <a:latin typeface="+mj-lt"/>
                        </a:rPr>
                        <a:t>REQUEST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402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Facility Major Maintenance &amp; Enhancements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$5,300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$5,300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157241"/>
                  </a:ext>
                </a:extLst>
              </a:tr>
              <a:tr h="4666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Facility Routine Maintenance &amp; Preservation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$4,700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$4,700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555499"/>
                  </a:ext>
                </a:extLst>
              </a:tr>
              <a:tr h="402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 Area Facility Maintenance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222480"/>
                  </a:ext>
                </a:extLst>
              </a:tr>
              <a:tr h="402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MVD Field Facilities Maintenance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5404279"/>
                  </a:ext>
                </a:extLst>
              </a:tr>
              <a:tr h="402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MVE Field Facilities Maintenance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$400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827723"/>
                  </a:ext>
                </a:extLst>
              </a:tr>
              <a:tr h="402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Electronic Records Management System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$3,500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</a:rPr>
                        <a:t>$3,500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9089712"/>
                  </a:ext>
                </a:extLst>
              </a:tr>
              <a:tr h="6171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CAPITAL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$14,700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$14,700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426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501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14600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8816" y="4561389"/>
            <a:ext cx="1513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John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2832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79296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31B30DB7-9120-4472-9CE8-56B94EAF7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01" y="152406"/>
            <a:ext cx="1676405" cy="3048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CB22A4E-BE16-45FC-928F-09B403954EAD}"/>
              </a:ext>
            </a:extLst>
          </p:cNvPr>
          <p:cNvSpPr txBox="1"/>
          <p:nvPr/>
        </p:nvSpPr>
        <p:spPr>
          <a:xfrm>
            <a:off x="623380" y="1526679"/>
            <a:ext cx="72148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spc="80" dirty="0">
                <a:solidFill>
                  <a:srgbClr val="800000"/>
                </a:solidFill>
                <a:latin typeface="+mj-lt"/>
              </a:rPr>
              <a:t>SUMMARY OF BUDGET REQUEST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84D0F21-B4B9-45F8-9FE7-015217380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124778"/>
              </p:ext>
            </p:extLst>
          </p:nvPr>
        </p:nvGraphicFramePr>
        <p:xfrm>
          <a:off x="1764705" y="2290893"/>
          <a:ext cx="5181600" cy="3302526"/>
        </p:xfrm>
        <a:graphic>
          <a:graphicData uri="http://schemas.openxmlformats.org/drawingml/2006/table">
            <a:tbl>
              <a:tblPr firstRow="1" bandRow="1"/>
              <a:tblGrid>
                <a:gridCol w="5181600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</a:tblGrid>
              <a:tr h="5816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300" b="1" dirty="0">
                          <a:latin typeface="+mj-lt"/>
                        </a:rPr>
                        <a:t>ITEM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304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OPERATIONS BUDGET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2286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Fuel Operational Costs</a:t>
                      </a:r>
                    </a:p>
                  </a:txBody>
                  <a:tcPr marL="200025" marR="4763" marT="4763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693719"/>
                  </a:ext>
                </a:extLst>
              </a:tr>
              <a:tr h="1876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Equipment Deprecation</a:t>
                      </a:r>
                    </a:p>
                  </a:txBody>
                  <a:tcPr marL="200025" marR="4763" marT="4763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31446"/>
                  </a:ext>
                </a:extLst>
              </a:tr>
              <a:tr h="2978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Safety Items</a:t>
                      </a:r>
                    </a:p>
                  </a:txBody>
                  <a:tcPr marL="200025" marR="4763" marT="4763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7395530"/>
                  </a:ext>
                </a:extLst>
              </a:tr>
              <a:tr h="304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SPECIAL PURPOSE BUDGET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1879900"/>
                  </a:ext>
                </a:extLst>
              </a:tr>
              <a:tr h="2643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Equipment Purchasing Price Increase</a:t>
                      </a:r>
                    </a:p>
                  </a:txBody>
                  <a:tcPr marL="200025" marR="4763" marT="4763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237956"/>
                  </a:ext>
                </a:extLst>
              </a:tr>
              <a:tr h="2946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CAPITAL BUDGET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7564330"/>
                  </a:ext>
                </a:extLst>
              </a:tr>
              <a:tr h="2590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Davenport Highway Operations Complex</a:t>
                      </a:r>
                    </a:p>
                  </a:txBody>
                  <a:tcPr marL="200025" marR="4763" marT="4763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3396853"/>
                  </a:ext>
                </a:extLst>
              </a:tr>
              <a:tr h="2590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Electronic Records Management System *</a:t>
                      </a:r>
                    </a:p>
                  </a:txBody>
                  <a:tcPr marL="200025" marR="4763" marT="4763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773047"/>
                  </a:ext>
                </a:extLst>
              </a:tr>
              <a:tr h="3149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426148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8FE0AD8-B3B4-4070-9E9E-D7BA9F745279}"/>
              </a:ext>
            </a:extLst>
          </p:cNvPr>
          <p:cNvSpPr txBox="1"/>
          <p:nvPr/>
        </p:nvSpPr>
        <p:spPr>
          <a:xfrm>
            <a:off x="2350096" y="5808868"/>
            <a:ext cx="502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200" kern="0" dirty="0">
                <a:solidFill>
                  <a:srgbClr val="54565A"/>
                </a:solidFill>
              </a:rPr>
              <a:t>* Capital Project approved for spend in FY23-25</a:t>
            </a:r>
          </a:p>
        </p:txBody>
      </p:sp>
    </p:spTree>
    <p:extLst>
      <p:ext uri="{BB962C8B-B14F-4D97-AF65-F5344CB8AC3E}">
        <p14:creationId xmlns:p14="http://schemas.microsoft.com/office/powerpoint/2010/main" val="3091666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14600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8816" y="4561389"/>
            <a:ext cx="1513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John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2832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79296" y="4797158"/>
            <a:ext cx="1513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31B30DB7-9120-4472-9CE8-56B94EAF7E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01" y="152406"/>
            <a:ext cx="1676405" cy="30480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EEAB6C-A3A6-40B2-8C50-82F2238B2C24}"/>
              </a:ext>
            </a:extLst>
          </p:cNvPr>
          <p:cNvSpPr txBox="1"/>
          <p:nvPr/>
        </p:nvSpPr>
        <p:spPr>
          <a:xfrm>
            <a:off x="612743" y="1145015"/>
            <a:ext cx="7429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spc="80" dirty="0">
                <a:solidFill>
                  <a:srgbClr val="800000"/>
                </a:solidFill>
                <a:latin typeface="+mj-lt"/>
              </a:rPr>
              <a:t>MODAL PROGRAM APPROPRIATIONS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05F6281-2FEA-48B7-A8ED-BC1E98989D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418874"/>
              </p:ext>
            </p:extLst>
          </p:nvPr>
        </p:nvGraphicFramePr>
        <p:xfrm>
          <a:off x="0" y="1846110"/>
          <a:ext cx="9144000" cy="4234680"/>
        </p:xfrm>
        <a:graphic>
          <a:graphicData uri="http://schemas.openxmlformats.org/drawingml/2006/table">
            <a:tbl>
              <a:tblPr firstRow="1" bandRow="1"/>
              <a:tblGrid>
                <a:gridCol w="3521157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853789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811722">
                  <a:extLst>
                    <a:ext uri="{9D8B030D-6E8A-4147-A177-3AD203B41FA5}">
                      <a16:colId xmlns:a16="http://schemas.microsoft.com/office/drawing/2014/main" val="4148724927"/>
                    </a:ext>
                  </a:extLst>
                </a:gridCol>
                <a:gridCol w="1957332">
                  <a:extLst>
                    <a:ext uri="{9D8B030D-6E8A-4147-A177-3AD203B41FA5}">
                      <a16:colId xmlns:a16="http://schemas.microsoft.com/office/drawing/2014/main" val="3309813446"/>
                    </a:ext>
                  </a:extLst>
                </a:gridCol>
              </a:tblGrid>
              <a:tr h="6455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300" b="1" dirty="0">
                          <a:latin typeface="+mj-lt"/>
                        </a:rPr>
                        <a:t>ITEM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latin typeface="+mj-lt"/>
                        </a:rPr>
                        <a:t>FY 2023 </a:t>
                      </a:r>
                    </a:p>
                    <a:p>
                      <a:pPr algn="ctr"/>
                      <a:r>
                        <a:rPr lang="en-US" sz="1200" b="1" dirty="0">
                          <a:latin typeface="+mj-lt"/>
                        </a:rPr>
                        <a:t>DOT BUDGET*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ADJUSTMENTS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latin typeface="+mj-lt"/>
                        </a:rPr>
                        <a:t>FY 2024</a:t>
                      </a:r>
                    </a:p>
                    <a:p>
                      <a:pPr algn="ctr"/>
                      <a:r>
                        <a:rPr lang="en-US" sz="1200" b="1" dirty="0">
                          <a:latin typeface="+mj-lt"/>
                        </a:rPr>
                        <a:t>DOT REQUEST*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800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Commercial Service </a:t>
                      </a:r>
                      <a:b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Vertical Infrastructure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$1,900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$1,900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1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General Aviation </a:t>
                      </a:r>
                      <a:b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Vertical infrastructure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$1,000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$1,000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693719"/>
                  </a:ext>
                </a:extLst>
              </a:tr>
              <a:tr h="5737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 Recreational Trails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$2,500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E7E6E6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lang="en-US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$2,500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215945"/>
                  </a:ext>
                </a:extLst>
              </a:tr>
              <a:tr h="4064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 Transit Infrastructure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E7E6E6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lang="en-US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$1,500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318216"/>
                  </a:ext>
                </a:extLst>
              </a:tr>
              <a:tr h="7411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Railroad Revolving Loan </a:t>
                      </a:r>
                      <a:b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 Grant Program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$2,000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E7E6E6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endParaRPr kumimoji="0" lang="en-US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3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$2,000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31446"/>
                  </a:ext>
                </a:extLst>
              </a:tr>
              <a:tr h="3465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262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$8,900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565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7E6E6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1984A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latin typeface="+mj-lt"/>
                        </a:rPr>
                        <a:t>$8,900</a:t>
                      </a:r>
                    </a:p>
                  </a:txBody>
                  <a:tcPr anchor="ctr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5A9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42614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FFBE197-06E5-4CB4-B273-D24A7C981EB7}"/>
              </a:ext>
            </a:extLst>
          </p:cNvPr>
          <p:cNvSpPr txBox="1"/>
          <p:nvPr/>
        </p:nvSpPr>
        <p:spPr>
          <a:xfrm>
            <a:off x="967680" y="6291718"/>
            <a:ext cx="792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+mj-lt"/>
              </a:rPr>
              <a:t>*Appropriations requested from Rebuild Iowa’s Infrastructure Fund (RIIF)</a:t>
            </a:r>
          </a:p>
        </p:txBody>
      </p:sp>
    </p:spTree>
    <p:extLst>
      <p:ext uri="{BB962C8B-B14F-4D97-AF65-F5344CB8AC3E}">
        <p14:creationId xmlns:p14="http://schemas.microsoft.com/office/powerpoint/2010/main" val="1538956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owa DOT">
    <a:dk1>
      <a:srgbClr val="54565A"/>
    </a:dk1>
    <a:lt1>
      <a:sysClr val="window" lastClr="FFFFFF"/>
    </a:lt1>
    <a:dk2>
      <a:srgbClr val="7F2629"/>
    </a:dk2>
    <a:lt2>
      <a:srgbClr val="E7E6E6"/>
    </a:lt2>
    <a:accent1>
      <a:srgbClr val="4197CB"/>
    </a:accent1>
    <a:accent2>
      <a:srgbClr val="EE7623"/>
    </a:accent2>
    <a:accent3>
      <a:srgbClr val="A7A8A9"/>
    </a:accent3>
    <a:accent4>
      <a:srgbClr val="FFC629"/>
    </a:accent4>
    <a:accent5>
      <a:srgbClr val="0095A9"/>
    </a:accent5>
    <a:accent6>
      <a:srgbClr val="71984A"/>
    </a:accent6>
    <a:hlink>
      <a:srgbClr val="0095A9"/>
    </a:hlink>
    <a:folHlink>
      <a:srgbClr val="61366E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Iowa DOT">
    <a:dk1>
      <a:srgbClr val="54565A"/>
    </a:dk1>
    <a:lt1>
      <a:sysClr val="window" lastClr="FFFFFF"/>
    </a:lt1>
    <a:dk2>
      <a:srgbClr val="7F2629"/>
    </a:dk2>
    <a:lt2>
      <a:srgbClr val="E7E6E6"/>
    </a:lt2>
    <a:accent1>
      <a:srgbClr val="4197CB"/>
    </a:accent1>
    <a:accent2>
      <a:srgbClr val="EE7623"/>
    </a:accent2>
    <a:accent3>
      <a:srgbClr val="A7A8A9"/>
    </a:accent3>
    <a:accent4>
      <a:srgbClr val="FFC629"/>
    </a:accent4>
    <a:accent5>
      <a:srgbClr val="0095A9"/>
    </a:accent5>
    <a:accent6>
      <a:srgbClr val="71984A"/>
    </a:accent6>
    <a:hlink>
      <a:srgbClr val="0095A9"/>
    </a:hlink>
    <a:folHlink>
      <a:srgbClr val="61366E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503</Words>
  <Application>Microsoft Office PowerPoint</Application>
  <PresentationFormat>On-screen Show (4:3)</PresentationFormat>
  <Paragraphs>246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Jerkins, Katie</dc:creator>
  <cp:lastModifiedBy>Anderson, Stuart</cp:lastModifiedBy>
  <cp:revision>5</cp:revision>
  <cp:lastPrinted>2022-12-09T20:56:53Z</cp:lastPrinted>
  <dcterms:created xsi:type="dcterms:W3CDTF">2022-12-09T14:55:30Z</dcterms:created>
  <dcterms:modified xsi:type="dcterms:W3CDTF">2022-12-09T21:26:38Z</dcterms:modified>
</cp:coreProperties>
</file>