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2" r:id="rId3"/>
    <p:sldId id="347" r:id="rId4"/>
    <p:sldId id="349" r:id="rId5"/>
    <p:sldId id="337" r:id="rId6"/>
    <p:sldId id="336" r:id="rId7"/>
    <p:sldId id="355" r:id="rId8"/>
    <p:sldId id="287" r:id="rId9"/>
    <p:sldId id="370" r:id="rId10"/>
    <p:sldId id="371" r:id="rId11"/>
    <p:sldId id="372" r:id="rId12"/>
    <p:sldId id="373" r:id="rId13"/>
    <p:sldId id="37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550" autoAdjust="0"/>
  </p:normalViewPr>
  <p:slideViewPr>
    <p:cSldViewPr>
      <p:cViewPr varScale="1">
        <p:scale>
          <a:sx n="105" d="100"/>
          <a:sy n="105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Iowa’s Clean Air Attainment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Iowa’s Clean Air Attainment Program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Traffic Signal System Improvements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(Polk County)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Signal system improvements will include ATMS management and control software, fiber optic connection to the Public Works facility, wireless communications, controller upgrades, flashing yellow arrow signal head upgrades, battery back-up systems, and traffic monitoring cameras.</a:t>
            </a:r>
          </a:p>
          <a:p>
            <a:pPr marL="0" marR="5080" indent="0">
              <a:lnSpc>
                <a:spcPct val="99300"/>
              </a:lnSpc>
              <a:spcBef>
                <a:spcPts val="114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Total Cost:    $632,500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Requested:   $506,000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B32C4-76FE-8C78-529C-606D84107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5" y="766406"/>
            <a:ext cx="4160350" cy="5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Smart Traffic Routing with Efficient and Effective Traffic Signals (STREETS) Phase 2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(Dubuque)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Utilize advanced traffic control strategies to create an adaptive traffic control system.  Project will procure and install adaptive traffic signal equipment and ITS infrastructure at 78 intersections.</a:t>
            </a:r>
          </a:p>
          <a:p>
            <a:pPr marL="0" marR="5080" indent="0">
              <a:lnSpc>
                <a:spcPts val="2150"/>
              </a:lnSpc>
              <a:spcBef>
                <a:spcPts val="180"/>
              </a:spcBef>
              <a:buNone/>
            </a:pPr>
            <a:r>
              <a:rPr lang="en-US" sz="1800" spc="-5" dirty="0">
                <a:solidFill>
                  <a:srgbClr val="525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Total Cost:    $2,323,500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Requested:   $1,100,000 (47%)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CC102-6616-BBF2-816C-C398E1C41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5" y="789597"/>
            <a:ext cx="4211272" cy="55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432048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North Ankeny Boulevard/U.S. 69 Improvements from 1st Street to 11th Street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(Ankeny)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project will construct new right-turn lanes at 5th Street, 9th Street, and 11th Street, replace traffic signals and pushbuttons, pedestrian upgrades, median modifications and other improvements.</a:t>
            </a:r>
          </a:p>
          <a:p>
            <a:pPr marL="0" marR="5080" indent="0">
              <a:lnSpc>
                <a:spcPts val="2070"/>
              </a:lnSpc>
              <a:spcBef>
                <a:spcPts val="24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Total Cost:         $6,186,150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Requested:        $1,900,000 (31%)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Recommended: $1,662,000 (27%)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29E25-FF00-3529-E67E-956CD20AA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5" y="764704"/>
            <a:ext cx="4320480" cy="561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764704"/>
            <a:ext cx="788670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Not Recommended for Award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54478"/>
              </p:ext>
            </p:extLst>
          </p:nvPr>
        </p:nvGraphicFramePr>
        <p:xfrm>
          <a:off x="203533" y="2132856"/>
          <a:ext cx="8788608" cy="252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491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855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Traffic Signal Master Plan Deployment Phase 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$2,349,450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$1,879,560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855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North Park Road Improvements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Tiffin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$7,724,000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$500,000</a:t>
                      </a:r>
                    </a:p>
                    <a:p>
                      <a:pPr algn="ctr"/>
                      <a:r>
                        <a:rPr lang="en-US" sz="1400" b="1" dirty="0"/>
                        <a:t>(6%)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9D114A-4C7E-24B5-0322-166B21D17F2B}"/>
              </a:ext>
            </a:extLst>
          </p:cNvPr>
          <p:cNvSpPr txBox="1"/>
          <p:nvPr/>
        </p:nvSpPr>
        <p:spPr>
          <a:xfrm>
            <a:off x="107504" y="6381328"/>
            <a:ext cx="4627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3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47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Iowa’s Clean Air Attainment Program (ICAAP) was created in 1994.</a:t>
            </a:r>
          </a:p>
          <a:p>
            <a:pPr lvl="0">
              <a:spcAft>
                <a:spcPts val="1200"/>
              </a:spcAft>
            </a:pPr>
            <a:r>
              <a:rPr lang="en-US" sz="2200" dirty="0"/>
              <a:t>Modeled after the federal Congestion Mitigation and Air Quality Improvement Program established in 1991.</a:t>
            </a:r>
          </a:p>
          <a:p>
            <a:pPr lvl="0">
              <a:spcAft>
                <a:spcPts val="1200"/>
              </a:spcAft>
            </a:pPr>
            <a:r>
              <a:rPr lang="en-US" sz="2200" dirty="0"/>
              <a:t>Available to cities, counties, public transit agencies, MPOs, RPAs, and state agencies.  Private non-profit or for-profit entities when co-sponsored by an eligible public agency through an annual application program.</a:t>
            </a:r>
          </a:p>
          <a:p>
            <a:pPr lvl="0">
              <a:spcAft>
                <a:spcPts val="1200"/>
              </a:spcAft>
            </a:pPr>
            <a:r>
              <a:rPr lang="en-US" sz="2200" dirty="0"/>
              <a:t>Purpose is to award funds to projects with the highest potential for reducing transportation-related congestion and air pollution.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9519"/>
            <a:ext cx="7886700" cy="936104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Iowa’s Clean Air Attainment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600" b="1" dirty="0"/>
              <a:t>Vehicle traffic flow improvements (25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Vehicle miles of travel (VMT) or single-occupant vehicle (SOV) reduction (25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Estimated vehicle emission reduction (20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Degree of transportation-related air pollution or traffic congestion (15 points)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Project cost effectiveness relative to air quality benefits (30 points)</a:t>
            </a:r>
            <a:endParaRPr lang="en-US" sz="2600" b="1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lvl="1"/>
            <a:r>
              <a:rPr lang="en-US" b="1" dirty="0"/>
              <a:t>Iowa’s Clean Air Attainment Program funds available:  $4,000,000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6</a:t>
            </a:r>
          </a:p>
          <a:p>
            <a:pPr lvl="1"/>
            <a:r>
              <a:rPr lang="en-US" b="1" dirty="0"/>
              <a:t>Total project costs:  $20,130,600</a:t>
            </a:r>
          </a:p>
          <a:p>
            <a:pPr lvl="1"/>
            <a:r>
              <a:rPr lang="en-US" b="1" dirty="0"/>
              <a:t>Total amount requested:  $6,617,560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2" y="764704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78863"/>
              </p:ext>
            </p:extLst>
          </p:nvPr>
        </p:nvGraphicFramePr>
        <p:xfrm>
          <a:off x="203533" y="1268760"/>
          <a:ext cx="8788608" cy="494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108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9450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3" action="ppaction://hlinksldjump"/>
                        </a:rPr>
                        <a:t>Traffic System Vehicle Detection Improvement Project Phase 3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$915,000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$732,000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$732,000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7316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4" action="ppaction://hlinksldjump"/>
                        </a:rPr>
                        <a:t>Traffic Signal System Improvements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Polk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$632,500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$506,000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$506,000</a:t>
                      </a:r>
                    </a:p>
                    <a:p>
                      <a:pPr algn="ctr"/>
                      <a:r>
                        <a:rPr lang="en-US" sz="1400" b="1" dirty="0"/>
                        <a:t>(80%)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20284"/>
                  </a:ext>
                </a:extLst>
              </a:tr>
              <a:tr h="7202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5" action="ppaction://hlinksldjump"/>
                        </a:rPr>
                        <a:t>Smart Traffic Routing with Efficient and Effective Traffic Signals (STREETS) Phase 2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Dubuque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$2,323,500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$1,100,000</a:t>
                      </a:r>
                    </a:p>
                    <a:p>
                      <a:pPr algn="ctr"/>
                      <a:r>
                        <a:rPr lang="en-US" sz="1400" b="1" dirty="0"/>
                        <a:t>(47%)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$1,100,000</a:t>
                      </a:r>
                    </a:p>
                    <a:p>
                      <a:pPr algn="ctr"/>
                      <a:r>
                        <a:rPr lang="en-US" sz="1400" b="1" dirty="0"/>
                        <a:t>(47%)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736465"/>
                  </a:ext>
                </a:extLst>
              </a:tr>
              <a:tr h="7202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linkClick r:id="rId6" action="ppaction://hlinksldjump"/>
                        </a:rPr>
                        <a:t>North Ankeny Boulevard/U.S. 69 Improvements from 1st Street to 11th Street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$6,186,150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$1,900,000</a:t>
                      </a:r>
                    </a:p>
                    <a:p>
                      <a:pPr algn="ctr"/>
                      <a:r>
                        <a:rPr lang="en-US" sz="1400" b="1" dirty="0"/>
                        <a:t>(31%)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$1,662,000</a:t>
                      </a:r>
                    </a:p>
                    <a:p>
                      <a:pPr algn="ctr"/>
                      <a:r>
                        <a:rPr lang="en-US" sz="1400" b="1" dirty="0"/>
                        <a:t>(27%)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156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2B3B98-1BD7-B4CD-2A24-543C31718569}"/>
              </a:ext>
            </a:extLst>
          </p:cNvPr>
          <p:cNvSpPr txBox="1"/>
          <p:nvPr/>
        </p:nvSpPr>
        <p:spPr>
          <a:xfrm>
            <a:off x="107504" y="6437246"/>
            <a:ext cx="4627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7" action="ppaction://hlinksldjump"/>
              </a:rPr>
              <a:t>Jump to applications not recommended for funding </a:t>
            </a:r>
            <a:endParaRPr lang="en-US" sz="1200" b="1" dirty="0">
              <a:latin typeface="PT Sans" panose="020B05030202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0535"/>
            <a:ext cx="78867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Applications Received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50A52-2D13-5AB6-E57A-E7FECFD30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05" y="1165803"/>
            <a:ext cx="819638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500" dirty="0"/>
              <a:t>Reduction of Vehicle Hours of Travel:  734,442</a:t>
            </a:r>
          </a:p>
          <a:p>
            <a:pPr lvl="0">
              <a:spcAft>
                <a:spcPts val="1200"/>
              </a:spcAft>
            </a:pPr>
            <a:r>
              <a:rPr lang="en-US" sz="2500" b="1" dirty="0"/>
              <a:t>Reduction of Vehicle Miles of Travel:  </a:t>
            </a:r>
            <a:r>
              <a:rPr lang="en-US" sz="2500" dirty="0"/>
              <a:t>5,488,098</a:t>
            </a:r>
            <a:endParaRPr lang="en-US" sz="2500" b="1" dirty="0"/>
          </a:p>
          <a:p>
            <a:pPr lvl="0">
              <a:spcAft>
                <a:spcPts val="1200"/>
              </a:spcAft>
            </a:pPr>
            <a:r>
              <a:rPr lang="en-US" sz="2500" dirty="0"/>
              <a:t>Improved Air Quality</a:t>
            </a:r>
          </a:p>
          <a:p>
            <a:pPr lvl="1"/>
            <a:r>
              <a:rPr lang="en-US" sz="2200" b="1" dirty="0"/>
              <a:t>Reduced CO, VOCs, &amp; NOx Emissions:  351,877 lbs.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Estimated Annual Benefits of Recommended Projects</a:t>
            </a:r>
          </a:p>
        </p:txBody>
      </p:sp>
    </p:spTree>
    <p:extLst>
      <p:ext uri="{BB962C8B-B14F-4D97-AF65-F5344CB8AC3E}">
        <p14:creationId xmlns:p14="http://schemas.microsoft.com/office/powerpoint/2010/main" val="42091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366628" y="5445224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Jared Smith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Iowa’s Clean Air Attainment Program Manager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Jared.Smith@iowadot.us</a:t>
            </a:r>
          </a:p>
        </p:txBody>
      </p:sp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74E2DA-7066-4594-97F8-472FD30B3495}"/>
              </a:ext>
            </a:extLst>
          </p:cNvPr>
          <p:cNvSpPr txBox="1">
            <a:spLocks/>
          </p:cNvSpPr>
          <p:nvPr/>
        </p:nvSpPr>
        <p:spPr>
          <a:xfrm>
            <a:off x="179513" y="764704"/>
            <a:ext cx="3816423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Traffic System Vehicle Detector Improvement Project Phase 3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(West Des Moines)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5080" indent="0">
              <a:lnSpc>
                <a:spcPts val="2070"/>
              </a:lnSpc>
              <a:spcBef>
                <a:spcPts val="240"/>
              </a:spcBef>
              <a:buNone/>
            </a:pPr>
            <a:r>
              <a:rPr lang="en-US" sz="1800" spc="-5" dirty="0">
                <a:solidFill>
                  <a:srgbClr val="5255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will replace existing vehicle detection methods, such as in-pavement loops, with state-of-the-art single point video detection at 30 intersections.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Total Cost:    $915,000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Requested:   $732,000 (80%)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2291E62-D070-4391-BFDC-DB0C4841EB3F}"/>
              </a:ext>
            </a:extLst>
          </p:cNvPr>
          <p:cNvSpPr txBox="1"/>
          <p:nvPr/>
        </p:nvSpPr>
        <p:spPr>
          <a:xfrm>
            <a:off x="185320" y="6453336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PT Sans" panose="020B0503020203020204"/>
                <a:hlinkClick r:id="rId4" action="ppaction://hlinksldjump"/>
              </a:rPr>
              <a:t>Return to List of Applications Recommended </a:t>
            </a:r>
            <a:endParaRPr lang="en-US" sz="1200" b="1" dirty="0">
              <a:latin typeface="PT Sans" panose="020B0503020203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D3E533-DA99-E879-708C-D7599AF01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764704"/>
            <a:ext cx="4108725" cy="53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4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16453</TotalTime>
  <Words>724</Words>
  <Application>Microsoft Office PowerPoint</Application>
  <PresentationFormat>On-screen Show (4:3)</PresentationFormat>
  <Paragraphs>134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PT Sans</vt:lpstr>
      <vt:lpstr>Office Theme</vt:lpstr>
      <vt:lpstr>PowerPoint Presentation</vt:lpstr>
      <vt:lpstr>Iowa’s Clean Air Attainment Program</vt:lpstr>
      <vt:lpstr>PowerPoint Presentation</vt:lpstr>
      <vt:lpstr>PowerPoint Presentation</vt:lpstr>
      <vt:lpstr>List of Applications Recommended</vt:lpstr>
      <vt:lpstr>Map of Applications Received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of Applications Not Recommended for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269</cp:revision>
  <cp:lastPrinted>2019-11-20T21:32:13Z</cp:lastPrinted>
  <dcterms:created xsi:type="dcterms:W3CDTF">2014-05-10T08:44:16Z</dcterms:created>
  <dcterms:modified xsi:type="dcterms:W3CDTF">2023-12-04T14:04:04Z</dcterms:modified>
</cp:coreProperties>
</file>