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32" r:id="rId3"/>
    <p:sldId id="347" r:id="rId4"/>
    <p:sldId id="349" r:id="rId5"/>
    <p:sldId id="337" r:id="rId6"/>
    <p:sldId id="356" r:id="rId7"/>
    <p:sldId id="336" r:id="rId8"/>
    <p:sldId id="287" r:id="rId9"/>
    <p:sldId id="379" r:id="rId10"/>
    <p:sldId id="352" r:id="rId11"/>
    <p:sldId id="350" r:id="rId12"/>
    <p:sldId id="378" r:id="rId13"/>
    <p:sldId id="372" r:id="rId14"/>
    <p:sldId id="367" r:id="rId15"/>
    <p:sldId id="33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0717F"/>
    <a:srgbClr val="B55813"/>
    <a:srgbClr val="B1B3B3"/>
    <a:srgbClr val="871721"/>
    <a:srgbClr val="FF9966"/>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5550" autoAdjust="0"/>
  </p:normalViewPr>
  <p:slideViewPr>
    <p:cSldViewPr>
      <p:cViewPr varScale="1">
        <p:scale>
          <a:sx n="105" d="100"/>
          <a:sy n="105" d="100"/>
        </p:scale>
        <p:origin x="179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52733E43-079B-4A8D-BF54-8FE7213F818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547260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Federal Recreational Trails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C6898017-1435-466A-BEC6-9C891C4D78D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6B5A454-775A-44FF-BB63-CE36E8F0B2A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16D0FE5-F829-4133-B4CE-D9D0E1CA9FA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17000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66309F7-3252-4B5A-8FC9-75A9D4125FA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5976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E0D9198-04B0-489A-BFBD-FB2EF21767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D5931AD-0E44-4C19-A1B6-036E1D26A14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34340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CD87AA6-9CD0-4967-B285-9C3363B1BCE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35335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6ECAD2-FEBD-4F1C-9D15-70C665EA9E1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4" r:id="rId4"/>
    <p:sldLayoutId id="2147483655" r:id="rId5"/>
    <p:sldLayoutId id="2147483652" r:id="rId6"/>
    <p:sldLayoutId id="2147483653" r:id="rId7"/>
    <p:sldLayoutId id="2147483656"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scott.flagg@iowadot.us"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023F2D-63D7-4790-8BDE-2DFA6C8EF409}"/>
              </a:ext>
            </a:extLst>
          </p:cNvPr>
          <p:cNvSpPr txBox="1"/>
          <p:nvPr/>
        </p:nvSpPr>
        <p:spPr>
          <a:xfrm>
            <a:off x="323528" y="5301208"/>
            <a:ext cx="8496944" cy="646331"/>
          </a:xfrm>
          <a:prstGeom prst="rect">
            <a:avLst/>
          </a:prstGeom>
          <a:noFill/>
        </p:spPr>
        <p:txBody>
          <a:bodyPr wrap="square" rtlCol="0">
            <a:spAutoFit/>
          </a:bodyPr>
          <a:lstStyle/>
          <a:p>
            <a:r>
              <a:rPr lang="en-US" sz="3600" b="1" dirty="0">
                <a:solidFill>
                  <a:schemeClr val="bg1"/>
                </a:solidFill>
                <a:latin typeface="PT Sans" panose="020B0503020203020204" pitchFamily="34" charset="0"/>
              </a:rPr>
              <a:t>Funding Recommendation</a:t>
            </a:r>
          </a:p>
        </p:txBody>
      </p:sp>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871296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Federal Recreational Trails Program</a:t>
            </a:r>
          </a:p>
        </p:txBody>
      </p:sp>
      <p:pic>
        <p:nvPicPr>
          <p:cNvPr id="8" name="Picture 7">
            <a:extLst>
              <a:ext uri="{FF2B5EF4-FFF2-40B4-BE49-F238E27FC236}">
                <a16:creationId xmlns:a16="http://schemas.microsoft.com/office/drawing/2014/main" id="{7CBDAA83-1755-421C-B40D-2CE83CFB5DB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32240" y="188640"/>
            <a:ext cx="2227451" cy="504056"/>
          </a:xfrm>
          <a:prstGeom prst="rect">
            <a:avLst/>
          </a:prstGeom>
        </p:spPr>
      </p:pic>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096343"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Off-Highway Vehicle</a:t>
            </a:r>
          </a:p>
          <a:p>
            <a:pPr marL="0" indent="0">
              <a:spcBef>
                <a:spcPts val="0"/>
              </a:spcBef>
              <a:buClr>
                <a:schemeClr val="tx1"/>
              </a:buClr>
              <a:buNone/>
              <a:defRPr/>
            </a:pPr>
            <a:r>
              <a:rPr lang="en-US" sz="1800" b="1" dirty="0">
                <a:latin typeface="PT Sans" panose="020B0503020203020204"/>
              </a:rPr>
              <a:t>Park Equipment</a:t>
            </a:r>
          </a:p>
          <a:p>
            <a:pPr marL="0" indent="0">
              <a:spcBef>
                <a:spcPts val="0"/>
              </a:spcBef>
              <a:buClr>
                <a:schemeClr val="tx1"/>
              </a:buClr>
              <a:buNone/>
              <a:defRPr/>
            </a:pPr>
            <a:r>
              <a:rPr lang="en-US" sz="1800" b="1" dirty="0">
                <a:latin typeface="PT Sans" panose="020B0503020203020204"/>
              </a:rPr>
              <a:t>(Iowa Department of</a:t>
            </a:r>
          </a:p>
          <a:p>
            <a:pPr marL="0" indent="0">
              <a:spcBef>
                <a:spcPts val="0"/>
              </a:spcBef>
              <a:buClr>
                <a:schemeClr val="tx1"/>
              </a:buClr>
              <a:buNone/>
              <a:defRPr/>
            </a:pPr>
            <a:r>
              <a:rPr lang="en-US" sz="1800" b="1" dirty="0">
                <a:latin typeface="PT Sans" panose="020B0503020203020204"/>
              </a:rPr>
              <a:t>Natural Resources)</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700" dirty="0">
                <a:latin typeface="PT Sans" panose="020B0503020203020204"/>
              </a:rPr>
              <a:t>This project will purchase 10 pieces of trail maintenance equipment (tractors, bobcats and </a:t>
            </a:r>
            <a:r>
              <a:rPr lang="en-US" sz="1700" dirty="0" err="1">
                <a:latin typeface="PT Sans" panose="020B0503020203020204"/>
              </a:rPr>
              <a:t>brushcats</a:t>
            </a:r>
            <a:r>
              <a:rPr lang="en-US" sz="1700" dirty="0">
                <a:latin typeface="PT Sans" panose="020B0503020203020204"/>
              </a:rPr>
              <a:t>) for use at designated OHV parks.</a:t>
            </a:r>
          </a:p>
          <a:p>
            <a:pPr marL="0" indent="0">
              <a:buNone/>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$425,000</a:t>
            </a:r>
          </a:p>
          <a:p>
            <a:pPr marL="0" indent="0">
              <a:spcBef>
                <a:spcPts val="0"/>
              </a:spcBef>
              <a:buClr>
                <a:schemeClr val="tx1"/>
              </a:buClr>
              <a:buNone/>
              <a:defRPr/>
            </a:pPr>
            <a:r>
              <a:rPr lang="en-US" sz="1600" b="1" dirty="0">
                <a:latin typeface="PT Sans" panose="020B0503020203020204"/>
                <a:cs typeface="Arial" pitchFamily="34" charset="0"/>
              </a:rPr>
              <a:t>Requested:   $340,000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2"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3" name="Picture 2">
            <a:extLst>
              <a:ext uri="{FF2B5EF4-FFF2-40B4-BE49-F238E27FC236}">
                <a16:creationId xmlns:a16="http://schemas.microsoft.com/office/drawing/2014/main" id="{9B44CEDA-6F05-656E-7F9C-2571BC9AE72C}"/>
              </a:ext>
            </a:extLst>
          </p:cNvPr>
          <p:cNvPicPr>
            <a:picLocks noChangeAspect="1"/>
          </p:cNvPicPr>
          <p:nvPr/>
        </p:nvPicPr>
        <p:blipFill>
          <a:blip r:embed="rId4"/>
          <a:stretch>
            <a:fillRect/>
          </a:stretch>
        </p:blipFill>
        <p:spPr>
          <a:xfrm>
            <a:off x="3203848" y="1268760"/>
            <a:ext cx="5620888" cy="3858840"/>
          </a:xfrm>
          <a:prstGeom prst="rect">
            <a:avLst/>
          </a:prstGeom>
        </p:spPr>
      </p:pic>
    </p:spTree>
    <p:extLst>
      <p:ext uri="{BB962C8B-B14F-4D97-AF65-F5344CB8AC3E}">
        <p14:creationId xmlns:p14="http://schemas.microsoft.com/office/powerpoint/2010/main" val="356006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816423"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Support for Bicycle Summit</a:t>
            </a:r>
          </a:p>
          <a:p>
            <a:pPr marL="0" indent="0">
              <a:spcBef>
                <a:spcPts val="0"/>
              </a:spcBef>
              <a:buClr>
                <a:schemeClr val="tx1"/>
              </a:buClr>
              <a:buNone/>
              <a:defRPr/>
            </a:pPr>
            <a:r>
              <a:rPr lang="en-US" sz="1800" b="1" dirty="0">
                <a:latin typeface="PT Sans" panose="020B0503020203020204"/>
              </a:rPr>
              <a:t>(Iowa DOT)</a:t>
            </a:r>
            <a:endParaRPr lang="en-US" sz="18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project provides funding to pay for costs related to the 2025 Iowa Bicycle Summit. The Iowa Bicycle Summit is an annual conference providing education on the latest bicycle facilities, technology, and programming. It brings national speakers to Iowa to share bicycle facility successes and best practices from around the United States.  Many of the lessons learned at the summit have manifested into trail facilities and safety.</a:t>
            </a:r>
            <a:endParaRPr lang="en-US" sz="1600" dirty="0">
              <a:highlight>
                <a:srgbClr val="FFFF00"/>
              </a:highlight>
              <a:latin typeface="PT Sans" panose="020B0503020203020204"/>
            </a:endParaRPr>
          </a:p>
          <a:p>
            <a:pPr marL="0" indent="0">
              <a:buNone/>
            </a:pPr>
            <a:r>
              <a:rPr lang="en-US" sz="1600" dirty="0">
                <a:highlight>
                  <a:srgbClr val="FFFF00"/>
                </a:highlight>
                <a:latin typeface="PT Sans" panose="020B0503020203020204"/>
              </a:rPr>
              <a:t> </a:t>
            </a: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$7,500</a:t>
            </a:r>
          </a:p>
          <a:p>
            <a:pPr marL="0" indent="0">
              <a:spcBef>
                <a:spcPts val="0"/>
              </a:spcBef>
              <a:buClr>
                <a:schemeClr val="tx1"/>
              </a:buClr>
              <a:buNone/>
              <a:defRPr/>
            </a:pPr>
            <a:r>
              <a:rPr lang="en-US" sz="1600" b="1" dirty="0">
                <a:latin typeface="PT Sans" panose="020B0503020203020204"/>
                <a:cs typeface="Arial" pitchFamily="34" charset="0"/>
              </a:rPr>
              <a:t>Requested:   $6,000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2"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a:t>
            </a:r>
            <a:r>
              <a:rPr lang="en-US" sz="1200" b="1" dirty="0">
                <a:latin typeface="PT Sans" panose="020B0503020203020204"/>
                <a:hlinkClick r:id="rId4" action="ppaction://hlinksldjump"/>
              </a:rPr>
              <a:t> </a:t>
            </a:r>
            <a:endParaRPr lang="en-US" sz="1200" b="1" dirty="0">
              <a:latin typeface="PT Sans" panose="020B0503020203020204"/>
            </a:endParaRPr>
          </a:p>
        </p:txBody>
      </p:sp>
      <p:pic>
        <p:nvPicPr>
          <p:cNvPr id="1026" name="Picture 2" descr="Iowa Bicycle Summit">
            <a:extLst>
              <a:ext uri="{FF2B5EF4-FFF2-40B4-BE49-F238E27FC236}">
                <a16:creationId xmlns:a16="http://schemas.microsoft.com/office/drawing/2014/main" id="{ECDF56F1-E775-4D34-9C7A-C66723AE5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412776"/>
            <a:ext cx="2836367" cy="33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42874" y="764704"/>
            <a:ext cx="2916958"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Central Place Levee Trail Phase 1</a:t>
            </a:r>
          </a:p>
          <a:p>
            <a:pPr marL="0" indent="0">
              <a:spcBef>
                <a:spcPts val="0"/>
              </a:spcBef>
              <a:buClr>
                <a:schemeClr val="tx1"/>
              </a:buClr>
              <a:buNone/>
              <a:defRPr/>
            </a:pPr>
            <a:r>
              <a:rPr lang="en-US" sz="1800" b="1" dirty="0">
                <a:latin typeface="PT Sans" panose="020B0503020203020204"/>
              </a:rPr>
              <a:t>(Des Moines</a:t>
            </a:r>
            <a:r>
              <a:rPr lang="en-US" sz="1800" b="1" dirty="0">
                <a:solidFill>
                  <a:srgbClr val="53565A"/>
                </a:solidFill>
                <a:latin typeface="PT Sans" panose="020B0503020203020204"/>
              </a:rPr>
              <a:t>)</a:t>
            </a:r>
          </a:p>
          <a:p>
            <a:pPr marL="0" indent="0">
              <a:buNone/>
            </a:pPr>
            <a:endParaRPr lang="en-US" sz="1600" dirty="0">
              <a:solidFill>
                <a:srgbClr val="53565A"/>
              </a:solidFill>
              <a:latin typeface="PT Sans" panose="020B0503020203020204"/>
            </a:endParaRPr>
          </a:p>
          <a:p>
            <a:pPr marL="0" indent="0">
              <a:buNone/>
            </a:pPr>
            <a:r>
              <a:rPr lang="en-US" sz="1600" dirty="0">
                <a:solidFill>
                  <a:srgbClr val="53565A"/>
                </a:solidFill>
                <a:latin typeface="PT Sans" panose="020B0503020203020204"/>
              </a:rPr>
              <a:t>This project includes a 1.5-mile trail along the Des Moines River connecting Lauridsen Skatepark and the intersection of Franklin Avenue and 2nd Avenue as well as sidewalk connections to the adjacent neighborhood and wayfinding.</a:t>
            </a:r>
          </a:p>
          <a:p>
            <a:pPr marL="0" indent="0">
              <a:buNone/>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$1,508,000</a:t>
            </a:r>
          </a:p>
          <a:p>
            <a:pPr marL="0" indent="0">
              <a:spcBef>
                <a:spcPts val="0"/>
              </a:spcBef>
              <a:buClr>
                <a:schemeClr val="tx1"/>
              </a:buClr>
              <a:buNone/>
              <a:defRPr/>
            </a:pPr>
            <a:r>
              <a:rPr lang="en-US" sz="1600" b="1" dirty="0">
                <a:latin typeface="PT Sans" panose="020B0503020203020204"/>
                <a:cs typeface="Arial" pitchFamily="34" charset="0"/>
              </a:rPr>
              <a:t>Requested:   $500,000 (33%)</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2"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11" name="Picture 10">
            <a:extLst>
              <a:ext uri="{FF2B5EF4-FFF2-40B4-BE49-F238E27FC236}">
                <a16:creationId xmlns:a16="http://schemas.microsoft.com/office/drawing/2014/main" id="{19105E6E-A6BE-9A3B-4E5B-95EA5C072425}"/>
              </a:ext>
            </a:extLst>
          </p:cNvPr>
          <p:cNvPicPr>
            <a:picLocks noChangeAspect="1"/>
          </p:cNvPicPr>
          <p:nvPr/>
        </p:nvPicPr>
        <p:blipFill>
          <a:blip r:embed="rId4"/>
          <a:stretch>
            <a:fillRect/>
          </a:stretch>
        </p:blipFill>
        <p:spPr>
          <a:xfrm>
            <a:off x="3203848" y="836712"/>
            <a:ext cx="5656279" cy="5184576"/>
          </a:xfrm>
          <a:prstGeom prst="rect">
            <a:avLst/>
          </a:prstGeom>
        </p:spPr>
      </p:pic>
    </p:spTree>
    <p:extLst>
      <p:ext uri="{BB962C8B-B14F-4D97-AF65-F5344CB8AC3E}">
        <p14:creationId xmlns:p14="http://schemas.microsoft.com/office/powerpoint/2010/main" val="278028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3456383"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Connecting Fort Madison! Ph IV</a:t>
            </a:r>
          </a:p>
          <a:p>
            <a:pPr marL="0" indent="0">
              <a:spcBef>
                <a:spcPts val="0"/>
              </a:spcBef>
              <a:buClr>
                <a:schemeClr val="tx1"/>
              </a:buClr>
              <a:buNone/>
              <a:defRPr/>
            </a:pPr>
            <a:r>
              <a:rPr lang="en-US" sz="1800" b="1" dirty="0">
                <a:latin typeface="PT Sans" panose="020B0503020203020204"/>
              </a:rPr>
              <a:t>48th Street Trail Connector</a:t>
            </a:r>
          </a:p>
          <a:p>
            <a:pPr marL="0" indent="0">
              <a:spcBef>
                <a:spcPts val="0"/>
              </a:spcBef>
              <a:buClr>
                <a:schemeClr val="tx1"/>
              </a:buClr>
              <a:buNone/>
              <a:defRPr/>
            </a:pPr>
            <a:r>
              <a:rPr lang="en-US" sz="1800" b="1" dirty="0">
                <a:latin typeface="PT Sans" panose="020B0503020203020204"/>
              </a:rPr>
              <a:t>(Fort Madison)</a:t>
            </a:r>
            <a:endParaRPr lang="en-US" sz="1800" b="1" dirty="0">
              <a:latin typeface="PT Sans" panose="020B0503020203020204"/>
              <a:cs typeface="Arial" pitchFamily="34" charset="0"/>
            </a:endParaRPr>
          </a:p>
          <a:p>
            <a:pPr marL="0" indent="0">
              <a:spcBef>
                <a:spcPts val="0"/>
              </a:spcBef>
              <a:buClr>
                <a:schemeClr val="tx1"/>
              </a:buClr>
              <a:buNone/>
              <a:defRPr/>
            </a:pPr>
            <a:endParaRPr lang="en-US" sz="1600" b="1" dirty="0">
              <a:highlight>
                <a:srgbClr val="FFFF00"/>
              </a:highlight>
              <a:latin typeface="PT Sans" panose="020B0503020203020204"/>
              <a:cs typeface="Arial" pitchFamily="34" charset="0"/>
            </a:endParaRPr>
          </a:p>
          <a:p>
            <a:pPr marL="0" indent="0">
              <a:buNone/>
            </a:pPr>
            <a:r>
              <a:rPr lang="en-US" sz="1600" dirty="0">
                <a:latin typeface="PT Sans" panose="020B0503020203020204"/>
              </a:rPr>
              <a:t>This trail will run alongside 48th Street between Avenue L and River Valley Road and connect to the Baxter Sports Complex and existing trail linkages.</a:t>
            </a:r>
            <a:endParaRPr lang="en-US" sz="1600" dirty="0">
              <a:highlight>
                <a:srgbClr val="FFFF00"/>
              </a:highlight>
              <a:latin typeface="PT Sans" panose="020B0503020203020204"/>
            </a:endParaRPr>
          </a:p>
          <a:p>
            <a:pPr marL="0" indent="0">
              <a:buNone/>
            </a:pPr>
            <a:endParaRPr lang="en-US" sz="1600" dirty="0">
              <a:highlight>
                <a:srgbClr val="FFFF00"/>
              </a:highlight>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$631,388</a:t>
            </a:r>
          </a:p>
          <a:p>
            <a:pPr marL="0" indent="0">
              <a:spcBef>
                <a:spcPts val="0"/>
              </a:spcBef>
              <a:buClr>
                <a:schemeClr val="tx1"/>
              </a:buClr>
              <a:buNone/>
              <a:defRPr/>
            </a:pPr>
            <a:r>
              <a:rPr lang="en-US" sz="1600" b="1" dirty="0">
                <a:latin typeface="PT Sans" panose="020B0503020203020204"/>
                <a:cs typeface="Arial" pitchFamily="34" charset="0"/>
              </a:rPr>
              <a:t>Requested:  $125,000 (20%)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2"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a:t>
            </a:r>
            <a:r>
              <a:rPr lang="en-US" sz="1200" b="1" dirty="0">
                <a:latin typeface="PT Sans" panose="020B0503020203020204"/>
                <a:hlinkClick r:id="rId4" action="ppaction://hlinksldjump"/>
              </a:rPr>
              <a:t> </a:t>
            </a:r>
            <a:endParaRPr lang="en-US" sz="1200" b="1" dirty="0">
              <a:latin typeface="PT Sans" panose="020B0503020203020204"/>
            </a:endParaRPr>
          </a:p>
        </p:txBody>
      </p:sp>
      <p:pic>
        <p:nvPicPr>
          <p:cNvPr id="4" name="Picture 3">
            <a:extLst>
              <a:ext uri="{FF2B5EF4-FFF2-40B4-BE49-F238E27FC236}">
                <a16:creationId xmlns:a16="http://schemas.microsoft.com/office/drawing/2014/main" id="{B218DD11-A292-B28C-4479-F7E253EFE3D2}"/>
              </a:ext>
            </a:extLst>
          </p:cNvPr>
          <p:cNvPicPr>
            <a:picLocks noChangeAspect="1"/>
          </p:cNvPicPr>
          <p:nvPr/>
        </p:nvPicPr>
        <p:blipFill rotWithShape="1">
          <a:blip r:embed="rId5"/>
          <a:srcRect r="29380"/>
          <a:stretch/>
        </p:blipFill>
        <p:spPr>
          <a:xfrm>
            <a:off x="3995936" y="831126"/>
            <a:ext cx="4788052" cy="5525134"/>
          </a:xfrm>
          <a:prstGeom prst="rect">
            <a:avLst/>
          </a:prstGeom>
        </p:spPr>
      </p:pic>
    </p:spTree>
    <p:extLst>
      <p:ext uri="{BB962C8B-B14F-4D97-AF65-F5344CB8AC3E}">
        <p14:creationId xmlns:p14="http://schemas.microsoft.com/office/powerpoint/2010/main" val="40807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536114885"/>
              </p:ext>
            </p:extLst>
          </p:nvPr>
        </p:nvGraphicFramePr>
        <p:xfrm>
          <a:off x="175879" y="1772816"/>
          <a:ext cx="8788608" cy="4136725"/>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20080">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365760">
                <a:tc>
                  <a:txBody>
                    <a:bodyPr/>
                    <a:lstStyle/>
                    <a:p>
                      <a:pPr algn="ctr" fontAlgn="t"/>
                      <a:r>
                        <a:rPr lang="en-US" sz="1400" b="1" i="0" u="none" strike="noStrike" dirty="0">
                          <a:solidFill>
                            <a:schemeClr val="tx1"/>
                          </a:solidFill>
                          <a:effectLst/>
                          <a:latin typeface="+mn-lt"/>
                        </a:rPr>
                        <a:t>Clay County</a:t>
                      </a:r>
                    </a:p>
                    <a:p>
                      <a:pPr algn="ctr" fontAlgn="t"/>
                      <a:r>
                        <a:rPr lang="en-US" sz="1400" b="1" i="0" u="none" strike="noStrike" dirty="0">
                          <a:solidFill>
                            <a:schemeClr val="tx1"/>
                          </a:solidFill>
                          <a:effectLst/>
                          <a:latin typeface="+mn-lt"/>
                        </a:rPr>
                        <a:t>Connection Phase II</a:t>
                      </a:r>
                    </a:p>
                  </a:txBody>
                  <a:tcPr marL="4233" marR="4233" marT="423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Dickinson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67.00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400" b="1" i="0" u="none" strike="noStrike" dirty="0">
                        <a:solidFill>
                          <a:schemeClr val="tx1"/>
                        </a:solidFill>
                        <a:effectLst/>
                        <a:latin typeface="+mn-lt"/>
                      </a:endParaRPr>
                    </a:p>
                    <a:p>
                      <a:pPr algn="ctr" fontAlgn="t"/>
                      <a:r>
                        <a:rPr lang="en-US" sz="1400" b="1" i="0" u="none" strike="noStrike" dirty="0">
                          <a:solidFill>
                            <a:schemeClr val="tx1"/>
                          </a:solidFill>
                          <a:effectLst/>
                          <a:latin typeface="+mn-lt"/>
                        </a:rPr>
                        <a:t>$1,407,545</a:t>
                      </a:r>
                    </a:p>
                    <a:p>
                      <a:pPr algn="ctr" fontAlgn="t"/>
                      <a:endParaRPr lang="en-US" sz="1400" b="1" i="0" u="none" strike="noStrike" dirty="0">
                        <a:solidFill>
                          <a:schemeClr val="tx1"/>
                        </a:solidFill>
                        <a:effectLst/>
                        <a:latin typeface="+mn-lt"/>
                      </a:endParaRP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$490,000 (35%)</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365760">
                <a:tc>
                  <a:txBody>
                    <a:bodyPr/>
                    <a:lstStyle/>
                    <a:p>
                      <a:pPr algn="ctr" fontAlgn="t"/>
                      <a:r>
                        <a:rPr lang="en-US" sz="1400" b="1" i="0" u="none" strike="noStrike" dirty="0">
                          <a:solidFill>
                            <a:schemeClr val="tx1"/>
                          </a:solidFill>
                          <a:effectLst/>
                          <a:latin typeface="+mn-lt"/>
                        </a:rPr>
                        <a:t>Grant Street South Trail and Underpass</a:t>
                      </a:r>
                    </a:p>
                  </a:txBody>
                  <a:tcPr marL="4233" marR="4233" marT="423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Bondurant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60.71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$2,968,265</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$250,000</a:t>
                      </a:r>
                    </a:p>
                    <a:p>
                      <a:pPr algn="ctr" fontAlgn="t"/>
                      <a:r>
                        <a:rPr lang="en-US" sz="1400" b="1" i="0" u="none" strike="noStrike" dirty="0">
                          <a:solidFill>
                            <a:schemeClr val="tx1"/>
                          </a:solidFill>
                          <a:effectLst/>
                          <a:latin typeface="+mn-lt"/>
                        </a:rPr>
                        <a:t> (8%)</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168963"/>
                  </a:ext>
                </a:extLst>
              </a:tr>
              <a:tr h="0">
                <a:tc>
                  <a:txBody>
                    <a:bodyPr/>
                    <a:lstStyle/>
                    <a:p>
                      <a:pPr algn="ctr" fontAlgn="t"/>
                      <a:r>
                        <a:rPr lang="en-US" sz="1400" b="1" i="0" u="none" strike="noStrike" dirty="0">
                          <a:solidFill>
                            <a:schemeClr val="tx1"/>
                          </a:solidFill>
                          <a:effectLst/>
                          <a:latin typeface="+mn-lt"/>
                        </a:rPr>
                        <a:t>Prairie Lands Trail Extension</a:t>
                      </a:r>
                    </a:p>
                  </a:txBody>
                  <a:tcPr marL="4233" marR="4233" marT="423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Wright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59.71</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$1,283,100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$1,026,480</a:t>
                      </a:r>
                    </a:p>
                    <a:p>
                      <a:pPr algn="ctr" fontAlgn="t"/>
                      <a:r>
                        <a:rPr lang="en-US" sz="1400" b="1" i="0" u="none" strike="noStrike" dirty="0">
                          <a:solidFill>
                            <a:schemeClr val="tx1"/>
                          </a:solidFill>
                          <a:effectLst/>
                          <a:latin typeface="+mn-lt"/>
                        </a:rPr>
                        <a:t> (80%)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560444"/>
                  </a:ext>
                </a:extLst>
              </a:tr>
              <a:tr h="576064">
                <a:tc>
                  <a:txBody>
                    <a:bodyPr/>
                    <a:lstStyle/>
                    <a:p>
                      <a:pPr algn="ctr" fontAlgn="t"/>
                      <a:r>
                        <a:rPr lang="en-US" sz="1400" b="1" i="0" u="none" strike="noStrike" dirty="0">
                          <a:solidFill>
                            <a:schemeClr val="tx1"/>
                          </a:solidFill>
                          <a:effectLst/>
                          <a:latin typeface="+mn-lt"/>
                        </a:rPr>
                        <a:t>Grant Wood Trail:</a:t>
                      </a:r>
                    </a:p>
                    <a:p>
                      <a:pPr algn="ctr" fontAlgn="t"/>
                      <a:r>
                        <a:rPr lang="en-US" sz="1400" b="1" i="0" u="none" strike="noStrike" dirty="0" err="1">
                          <a:solidFill>
                            <a:schemeClr val="tx1"/>
                          </a:solidFill>
                          <a:effectLst/>
                          <a:latin typeface="+mn-lt"/>
                        </a:rPr>
                        <a:t>Paralta</a:t>
                      </a:r>
                      <a:r>
                        <a:rPr lang="en-US" sz="1400" b="1" i="0" u="none" strike="noStrike" dirty="0">
                          <a:solidFill>
                            <a:schemeClr val="tx1"/>
                          </a:solidFill>
                          <a:effectLst/>
                          <a:latin typeface="+mn-lt"/>
                        </a:rPr>
                        <a:t> Road to Springville Road</a:t>
                      </a:r>
                    </a:p>
                  </a:txBody>
                  <a:tcPr marL="4233" marR="4233" marT="423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Linn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59.43</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$900,000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$400,000 (44%)</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504056">
                <a:tc>
                  <a:txBody>
                    <a:bodyPr/>
                    <a:lstStyle/>
                    <a:p>
                      <a:pPr algn="ctr" fontAlgn="t"/>
                      <a:r>
                        <a:rPr lang="en-US" sz="1400" b="1" i="0" u="none" strike="noStrike" dirty="0">
                          <a:solidFill>
                            <a:schemeClr val="tx1"/>
                          </a:solidFill>
                          <a:effectLst/>
                          <a:latin typeface="+mn-lt"/>
                        </a:rPr>
                        <a:t>Clive Greenbelt to Raccoon River Valley Trail Connection</a:t>
                      </a:r>
                    </a:p>
                  </a:txBody>
                  <a:tcPr marL="4233" marR="4233" marT="423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Clive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57.57</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$1,400,000</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i="0" u="none" strike="noStrike" dirty="0">
                          <a:solidFill>
                            <a:schemeClr val="tx1"/>
                          </a:solidFill>
                          <a:effectLst/>
                          <a:latin typeface="+mn-lt"/>
                        </a:rPr>
                        <a:t>$470,000 (34%)</a:t>
                      </a:r>
                    </a:p>
                  </a:txBody>
                  <a:tcPr marL="4233" marR="4233" marT="42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540683"/>
                  </a:ext>
                </a:extLst>
              </a:tr>
            </a:tbl>
          </a:graphicData>
        </a:graphic>
      </p:graphicFrame>
      <p:sp>
        <p:nvSpPr>
          <p:cNvPr id="3" name="TextBox 2">
            <a:hlinkClick r:id="rId2" action="ppaction://hlinksldjump"/>
            <a:extLst>
              <a:ext uri="{FF2B5EF4-FFF2-40B4-BE49-F238E27FC236}">
                <a16:creationId xmlns:a16="http://schemas.microsoft.com/office/drawing/2014/main" id="{819131DD-FD17-4F64-9439-4DE349A696EC}"/>
              </a:ext>
            </a:extLst>
          </p:cNvPr>
          <p:cNvSpPr txBox="1"/>
          <p:nvPr/>
        </p:nvSpPr>
        <p:spPr>
          <a:xfrm>
            <a:off x="188495" y="6381328"/>
            <a:ext cx="5544616" cy="276999"/>
          </a:xfrm>
          <a:prstGeom prst="rect">
            <a:avLst/>
          </a:prstGeom>
          <a:noFill/>
        </p:spPr>
        <p:txBody>
          <a:bodyPr wrap="square" rtlCol="0">
            <a:spAutoFit/>
          </a:bodyPr>
          <a:lstStyle/>
          <a:p>
            <a:r>
              <a:rPr lang="en-US" sz="1200" b="1" dirty="0">
                <a:hlinkClick r:id="rId2" action="ppaction://hlinksldjump"/>
              </a:rPr>
              <a:t>Return to List of Applications Recommended</a:t>
            </a:r>
            <a:endParaRPr lang="en-US" sz="1200" b="1" dirty="0"/>
          </a:p>
        </p:txBody>
      </p:sp>
    </p:spTree>
    <p:extLst>
      <p:ext uri="{BB962C8B-B14F-4D97-AF65-F5344CB8AC3E}">
        <p14:creationId xmlns:p14="http://schemas.microsoft.com/office/powerpoint/2010/main" val="217775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67544" y="836712"/>
            <a:ext cx="7886700" cy="360040"/>
          </a:xfrm>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dirty="0"/>
              <a:t>Not </a:t>
            </a:r>
            <a:r>
              <a:rPr lang="en-US" b="1" dirty="0">
                <a:solidFill>
                  <a:schemeClr val="tx2"/>
                </a:solidFill>
              </a:rPr>
              <a:t>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40820874"/>
              </p:ext>
            </p:extLst>
          </p:nvPr>
        </p:nvGraphicFramePr>
        <p:xfrm>
          <a:off x="177696" y="1524445"/>
          <a:ext cx="8788608" cy="4751793"/>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728192">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368152">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513984">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65470">
                <a:tc>
                  <a:txBody>
                    <a:bodyPr/>
                    <a:lstStyle/>
                    <a:p>
                      <a:pPr algn="ctr"/>
                      <a:r>
                        <a:rPr lang="en-US" sz="1400" b="1" dirty="0"/>
                        <a:t>Comet Trail Extension and Trailhead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Conrad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55.86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$153,550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$122,840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a:solidFill>
                            <a:srgbClr val="53565A"/>
                          </a:solidFill>
                        </a:rPr>
                        <a:t>0</a:t>
                      </a:r>
                      <a:endParaRPr lang="en-US" sz="14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041213"/>
                  </a:ext>
                </a:extLst>
              </a:tr>
              <a:tr h="765470">
                <a:tc>
                  <a:txBody>
                    <a:bodyPr/>
                    <a:lstStyle/>
                    <a:p>
                      <a:pPr algn="ctr"/>
                      <a:r>
                        <a:rPr lang="en-US" sz="1400" b="1" dirty="0"/>
                        <a:t>Palo Connector Trail System</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Palo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$2,650,000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$2,120,000</a:t>
                      </a:r>
                    </a:p>
                    <a:p>
                      <a:pPr algn="ctr"/>
                      <a:r>
                        <a:rPr lang="en-US" sz="1400" b="1" dirty="0">
                          <a:solidFill>
                            <a:srgbClr val="53565A"/>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00120"/>
                  </a:ext>
                </a:extLst>
              </a:tr>
              <a:tr h="542208">
                <a:tc>
                  <a:txBody>
                    <a:bodyPr/>
                    <a:lstStyle/>
                    <a:p>
                      <a:pPr algn="ctr"/>
                      <a:r>
                        <a:rPr lang="en-US" sz="1400" b="1" dirty="0"/>
                        <a:t>Enterprise Drive Trail Extension - Phase 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Independence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$631,692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$401,544</a:t>
                      </a:r>
                    </a:p>
                    <a:p>
                      <a:pPr algn="ctr"/>
                      <a:r>
                        <a:rPr lang="en-US" sz="1400" b="1" dirty="0"/>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93719"/>
                  </a:ext>
                </a:extLst>
              </a:tr>
              <a:tr h="876851">
                <a:tc>
                  <a:txBody>
                    <a:bodyPr/>
                    <a:lstStyle/>
                    <a:p>
                      <a:pPr algn="ctr"/>
                      <a:r>
                        <a:rPr lang="en-US" sz="1400" b="1" dirty="0"/>
                        <a:t>Raccoon River Valley Trail Resurfacing Project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Guthrie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algn="ctr"/>
                      <a:r>
                        <a:rPr lang="en-US" sz="1400" b="1" dirty="0"/>
                        <a:t>$2,216,000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$1,772,800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0548"/>
                  </a:ext>
                </a:extLst>
              </a:tr>
              <a:tr h="876851">
                <a:tc>
                  <a:txBody>
                    <a:bodyPr/>
                    <a:lstStyle/>
                    <a:p>
                      <a:pPr algn="ctr"/>
                      <a:r>
                        <a:rPr lang="en-US" sz="1400" b="1" dirty="0"/>
                        <a:t>Great Western Trail Improvements Project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Polk County Conservation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$596,000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68004"/>
                  </a:ext>
                </a:extLst>
              </a:tr>
            </a:tbl>
          </a:graphicData>
        </a:graphic>
      </p:graphicFrame>
      <p:sp>
        <p:nvSpPr>
          <p:cNvPr id="3" name="TextBox 2">
            <a:hlinkClick r:id="rId2" action="ppaction://hlinksldjump"/>
            <a:extLst>
              <a:ext uri="{FF2B5EF4-FFF2-40B4-BE49-F238E27FC236}">
                <a16:creationId xmlns:a16="http://schemas.microsoft.com/office/drawing/2014/main" id="{819131DD-FD17-4F64-9439-4DE349A696EC}"/>
              </a:ext>
            </a:extLst>
          </p:cNvPr>
          <p:cNvSpPr txBox="1"/>
          <p:nvPr/>
        </p:nvSpPr>
        <p:spPr>
          <a:xfrm>
            <a:off x="107504" y="6453336"/>
            <a:ext cx="5544616" cy="276999"/>
          </a:xfrm>
          <a:prstGeom prst="rect">
            <a:avLst/>
          </a:prstGeom>
          <a:noFill/>
        </p:spPr>
        <p:txBody>
          <a:bodyPr wrap="square" rtlCol="0">
            <a:spAutoFit/>
          </a:bodyPr>
          <a:lstStyle/>
          <a:p>
            <a:r>
              <a:rPr lang="en-US" sz="1200" b="1" dirty="0">
                <a:hlinkClick r:id="rId2" action="ppaction://hlinksldjump"/>
              </a:rPr>
              <a:t>Return to List of Applications Recommended</a:t>
            </a:r>
            <a:endParaRPr lang="en-US" sz="1200" b="1" dirty="0"/>
          </a:p>
        </p:txBody>
      </p:sp>
    </p:spTree>
    <p:extLst>
      <p:ext uri="{BB962C8B-B14F-4D97-AF65-F5344CB8AC3E}">
        <p14:creationId xmlns:p14="http://schemas.microsoft.com/office/powerpoint/2010/main" val="33288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Autofit/>
          </a:bodyPr>
          <a:lstStyle/>
          <a:p>
            <a:pPr lvl="0">
              <a:spcAft>
                <a:spcPts val="1200"/>
              </a:spcAft>
            </a:pPr>
            <a:r>
              <a:rPr lang="en-US" sz="2200" dirty="0"/>
              <a:t>Federal program created in 1991</a:t>
            </a:r>
          </a:p>
          <a:p>
            <a:pPr lvl="0">
              <a:spcAft>
                <a:spcPts val="1200"/>
              </a:spcAft>
            </a:pPr>
            <a:r>
              <a:rPr lang="en-US" sz="2200" dirty="0"/>
              <a:t>Available to federal, state, and local government agencies.  Private individuals and organizations may apply with a government co-sponsor.</a:t>
            </a:r>
          </a:p>
          <a:p>
            <a:pPr lvl="0"/>
            <a:r>
              <a:rPr lang="en-US" sz="2200" dirty="0"/>
              <a:t>Purpose is to develop and maintain recreational trails and trail related facilities for both motorized and non-motorized trail users.</a:t>
            </a:r>
          </a:p>
          <a:p>
            <a:pPr lvl="0"/>
            <a:r>
              <a:rPr lang="en-US" sz="2200" dirty="0"/>
              <a:t>Eligible projects include:</a:t>
            </a:r>
          </a:p>
          <a:p>
            <a:pPr lvl="1"/>
            <a:r>
              <a:rPr lang="en-US" sz="2000" dirty="0"/>
              <a:t>Maintenance and restoration of existing trails, development of trailside and trailhead facilities, purchase of trail construction and maintenance equipment, construction of new trails, and acquisition of land for trails.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699519"/>
            <a:ext cx="7886700" cy="936104"/>
          </a:xfrm>
        </p:spPr>
        <p:txBody>
          <a:bodyPr>
            <a:noAutofit/>
          </a:bodyPr>
          <a:lstStyle/>
          <a:p>
            <a:r>
              <a:rPr lang="en-US" sz="3400" b="1" dirty="0">
                <a:solidFill>
                  <a:schemeClr val="tx2"/>
                </a:solidFill>
              </a:rPr>
              <a:t>Federal Recreational Trail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fontScale="62500" lnSpcReduction="20000"/>
          </a:bodyPr>
          <a:lstStyle/>
          <a:p>
            <a:pPr lvl="0">
              <a:spcAft>
                <a:spcPts val="1200"/>
              </a:spcAft>
            </a:pPr>
            <a:r>
              <a:rPr lang="en-US" sz="2600" b="1" dirty="0"/>
              <a:t>Degree to which motorized and non-motorized trail use are accommodated (10 points)</a:t>
            </a:r>
          </a:p>
          <a:p>
            <a:pPr lvl="0">
              <a:spcAft>
                <a:spcPts val="1200"/>
              </a:spcAft>
            </a:pPr>
            <a:r>
              <a:rPr lang="en-US" sz="2600" b="1" dirty="0"/>
              <a:t>Greatest number of compatible multi-purpose uses (10 points)</a:t>
            </a:r>
          </a:p>
          <a:p>
            <a:pPr lvl="0">
              <a:spcAft>
                <a:spcPts val="1200"/>
              </a:spcAft>
            </a:pPr>
            <a:r>
              <a:rPr lang="en-US" dirty="0"/>
              <a:t>Access and use for persons with disabilities, older citizens, economically challenged and other special populations or groups (10 points)</a:t>
            </a:r>
          </a:p>
          <a:p>
            <a:pPr lvl="0">
              <a:spcAft>
                <a:spcPts val="1200"/>
              </a:spcAft>
            </a:pPr>
            <a:r>
              <a:rPr lang="en-US" sz="2600" b="1" dirty="0"/>
              <a:t>Provides development of trail linkages (10 points)</a:t>
            </a:r>
          </a:p>
          <a:p>
            <a:pPr lvl="0">
              <a:spcAft>
                <a:spcPts val="1200"/>
              </a:spcAft>
            </a:pPr>
            <a:r>
              <a:rPr lang="en-US" dirty="0"/>
              <a:t>Opportunities for new partnerships between trail users and private interests (10 points)</a:t>
            </a:r>
          </a:p>
          <a:p>
            <a:pPr lvl="0">
              <a:spcAft>
                <a:spcPts val="1200"/>
              </a:spcAft>
            </a:pPr>
            <a:r>
              <a:rPr lang="en-US" sz="2600" b="1" dirty="0"/>
              <a:t>Identified in or furthers a specific goal of a state, regional, or local plan (10 points)</a:t>
            </a:r>
          </a:p>
          <a:p>
            <a:pPr lvl="0">
              <a:spcAft>
                <a:spcPts val="1200"/>
              </a:spcAft>
            </a:pPr>
            <a:r>
              <a:rPr lang="en-US" sz="2600" b="1" dirty="0"/>
              <a:t>Leverages greater public or private investments (10 points)</a:t>
            </a:r>
          </a:p>
          <a:p>
            <a:pPr lvl="0">
              <a:spcAft>
                <a:spcPts val="1200"/>
              </a:spcAft>
            </a:pPr>
            <a:r>
              <a:rPr lang="en-US" dirty="0"/>
              <a:t>Citizen involvement in the project’s conception and implementation (10 points)</a:t>
            </a:r>
          </a:p>
          <a:p>
            <a:pPr lvl="0">
              <a:spcAft>
                <a:spcPts val="1200"/>
              </a:spcAft>
            </a:pPr>
            <a:r>
              <a:rPr lang="en-US" sz="2600" b="1" dirty="0"/>
              <a:t>Degree to which project ties into </a:t>
            </a:r>
            <a:r>
              <a:rPr lang="en-US" dirty="0"/>
              <a:t>other trails (10 points)</a:t>
            </a:r>
          </a:p>
          <a:p>
            <a:pPr lvl="0">
              <a:spcAft>
                <a:spcPts val="1200"/>
              </a:spcAft>
            </a:pPr>
            <a:r>
              <a:rPr lang="en-US" sz="2600" b="1" dirty="0"/>
              <a:t>Public/private partnerships to continue operation </a:t>
            </a:r>
            <a:r>
              <a:rPr lang="en-US" dirty="0"/>
              <a:t>and maintenance (15 points)</a:t>
            </a:r>
          </a:p>
          <a:p>
            <a:pPr lvl="0">
              <a:spcAft>
                <a:spcPts val="1200"/>
              </a:spcAft>
            </a:pPr>
            <a:r>
              <a:rPr lang="en-US" dirty="0"/>
              <a:t>T</a:t>
            </a:r>
            <a:r>
              <a:rPr lang="en-US" sz="2600" b="1" dirty="0"/>
              <a:t>rails with national designation or resulting in the cleanup of an area</a:t>
            </a:r>
            <a:r>
              <a:rPr lang="en-US" dirty="0"/>
              <a:t> </a:t>
            </a:r>
            <a:r>
              <a:rPr lang="en-US" sz="2600" b="1" dirty="0"/>
              <a:t>(10 points)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$1,300,000</a:t>
            </a:r>
          </a:p>
          <a:p>
            <a:pPr lvl="1"/>
            <a:r>
              <a:rPr lang="en-US" sz="2400" b="1" dirty="0"/>
              <a:t>Underruns from closed projects:  	$20,433</a:t>
            </a:r>
            <a:endParaRPr lang="en-US" b="1" dirty="0"/>
          </a:p>
          <a:p>
            <a:pPr lvl="0">
              <a:spcAft>
                <a:spcPts val="1200"/>
              </a:spcAft>
            </a:pPr>
            <a:r>
              <a:rPr lang="en-US" b="1" dirty="0"/>
              <a:t>Application Summary:</a:t>
            </a:r>
          </a:p>
          <a:p>
            <a:pPr lvl="1"/>
            <a:r>
              <a:rPr lang="en-US" b="1" dirty="0"/>
              <a:t>Total number of projects:  		15</a:t>
            </a:r>
          </a:p>
          <a:p>
            <a:pPr lvl="1"/>
            <a:r>
              <a:rPr lang="en-US" b="1" dirty="0"/>
              <a:t>Total project costs:  			</a:t>
            </a:r>
            <a:r>
              <a:rPr lang="en-US" b="1" dirty="0">
                <a:solidFill>
                  <a:srgbClr val="53565A"/>
                </a:solidFill>
              </a:rPr>
              <a:t>$17,218,789</a:t>
            </a:r>
          </a:p>
          <a:p>
            <a:pPr lvl="1"/>
            <a:r>
              <a:rPr lang="en-US" b="1" dirty="0">
                <a:solidFill>
                  <a:srgbClr val="53565A"/>
                </a:solidFill>
              </a:rPr>
              <a:t>Total amount requested:  		$8,777,063</a:t>
            </a:r>
          </a:p>
          <a:p>
            <a:pPr lvl="1"/>
            <a:endParaRPr lang="en-US"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504437978"/>
              </p:ext>
            </p:extLst>
          </p:nvPr>
        </p:nvGraphicFramePr>
        <p:xfrm>
          <a:off x="177696" y="1706165"/>
          <a:ext cx="8788608" cy="2862318"/>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954106">
                <a:tc>
                  <a:txBody>
                    <a:bodyPr/>
                    <a:lstStyle/>
                    <a:p>
                      <a:pPr algn="ctr"/>
                      <a:r>
                        <a:rPr lang="en-US" sz="1400" b="1" dirty="0">
                          <a:hlinkClick r:id="rId2" action="ppaction://hlinksldjump"/>
                        </a:rPr>
                        <a:t>Snowmobile Trail Maintenance</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State Snowmobile Association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59.57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$432,999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$346,399</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$346,399</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190908"/>
                  </a:ext>
                </a:extLst>
              </a:tr>
              <a:tr h="954106">
                <a:tc>
                  <a:txBody>
                    <a:bodyPr/>
                    <a:lstStyle/>
                    <a:p>
                      <a:pPr algn="ctr"/>
                      <a:r>
                        <a:rPr lang="en-US" sz="1400" b="1" dirty="0">
                          <a:hlinkClick r:id="rId3" action="ppaction://hlinksldjump"/>
                        </a:rPr>
                        <a:t>Off-Highway Vehicle  Park Equipment</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Department of Natural 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0" y="6525344"/>
            <a:ext cx="7164288" cy="276999"/>
          </a:xfrm>
          <a:prstGeom prst="rect">
            <a:avLst/>
          </a:prstGeom>
          <a:noFill/>
        </p:spPr>
        <p:txBody>
          <a:bodyPr wrap="square" rtlCol="0">
            <a:spAutoFit/>
          </a:bodyPr>
          <a:lstStyle/>
          <a:p>
            <a:r>
              <a:rPr lang="en-US" sz="1200" b="1" dirty="0">
                <a:hlinkClick r:id="rId4" action="ppaction://hlinksldjump"/>
              </a:rPr>
              <a:t>Jump to applications not recommended for funding</a:t>
            </a:r>
            <a:endParaRPr lang="en-US" sz="12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323528" y="908720"/>
            <a:ext cx="8030716" cy="432048"/>
          </a:xfrm>
          <a:prstGeom prst="rect">
            <a:avLst/>
          </a:prstGeom>
        </p:spPr>
        <p:txBody>
          <a:bodyPr>
            <a:noAutofit/>
          </a:bodyPr>
          <a:lstStyle/>
          <a:p>
            <a:r>
              <a:rPr lang="en-US" b="1" dirty="0">
                <a:solidFill>
                  <a:schemeClr val="tx2"/>
                </a:solidFill>
              </a:rPr>
              <a:t>List of Non-motorized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644326249"/>
              </p:ext>
            </p:extLst>
          </p:nvPr>
        </p:nvGraphicFramePr>
        <p:xfrm>
          <a:off x="177696" y="1550680"/>
          <a:ext cx="8788608" cy="3642516"/>
        </p:xfrm>
        <a:graphic>
          <a:graphicData uri="http://schemas.openxmlformats.org/drawingml/2006/table">
            <a:tbl>
              <a:tblPr firstRow="1" bandRow="1">
                <a:tableStyleId>{5C22544A-7EE6-4342-B048-85BDC9FD1C3A}</a:tableStyleId>
              </a:tblPr>
              <a:tblGrid>
                <a:gridCol w="2064211">
                  <a:extLst>
                    <a:ext uri="{9D8B030D-6E8A-4147-A177-3AD203B41FA5}">
                      <a16:colId xmlns:a16="http://schemas.microsoft.com/office/drawing/2014/main" val="3387879057"/>
                    </a:ext>
                  </a:extLst>
                </a:gridCol>
                <a:gridCol w="1800200">
                  <a:extLst>
                    <a:ext uri="{9D8B030D-6E8A-4147-A177-3AD203B41FA5}">
                      <a16:colId xmlns:a16="http://schemas.microsoft.com/office/drawing/2014/main" val="1861506818"/>
                    </a:ext>
                  </a:extLst>
                </a:gridCol>
                <a:gridCol w="792088">
                  <a:extLst>
                    <a:ext uri="{9D8B030D-6E8A-4147-A177-3AD203B41FA5}">
                      <a16:colId xmlns:a16="http://schemas.microsoft.com/office/drawing/2014/main" val="3420930524"/>
                    </a:ext>
                  </a:extLst>
                </a:gridCol>
                <a:gridCol w="1440160">
                  <a:extLst>
                    <a:ext uri="{9D8B030D-6E8A-4147-A177-3AD203B41FA5}">
                      <a16:colId xmlns:a16="http://schemas.microsoft.com/office/drawing/2014/main" val="467904483"/>
                    </a:ext>
                  </a:extLst>
                </a:gridCol>
                <a:gridCol w="1224136">
                  <a:extLst>
                    <a:ext uri="{9D8B030D-6E8A-4147-A177-3AD203B41FA5}">
                      <a16:colId xmlns:a16="http://schemas.microsoft.com/office/drawing/2014/main" val="3284072429"/>
                    </a:ext>
                  </a:extLst>
                </a:gridCol>
                <a:gridCol w="1467813">
                  <a:extLst>
                    <a:ext uri="{9D8B030D-6E8A-4147-A177-3AD203B41FA5}">
                      <a16:colId xmlns:a16="http://schemas.microsoft.com/office/drawing/2014/main" val="1639893002"/>
                    </a:ext>
                  </a:extLst>
                </a:gridCol>
              </a:tblGrid>
              <a:tr h="954106">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SCORE</a:t>
                      </a:r>
                    </a:p>
                  </a:txBody>
                  <a:tcPr anchor="ctr">
                    <a:lnB w="12700" cap="flat" cmpd="sng" algn="ctr">
                      <a:noFill/>
                      <a:prstDash val="solid"/>
                      <a:round/>
                      <a:headEnd type="none" w="med" len="med"/>
                      <a:tailEnd type="none" w="med" len="med"/>
                    </a:lnB>
                    <a:solidFill>
                      <a:schemeClr val="accent3">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80198">
                <a:tc>
                  <a:txBody>
                    <a:bodyPr/>
                    <a:lstStyle/>
                    <a:p>
                      <a:pPr algn="ctr"/>
                      <a:r>
                        <a:rPr lang="en-US" sz="1400" b="1" dirty="0">
                          <a:hlinkClick r:id="rId2" action="ppaction://hlinksldjump"/>
                        </a:rPr>
                        <a:t>Support for Bicycle Summit</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$6,000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954106">
                <a:tc>
                  <a:txBody>
                    <a:bodyPr/>
                    <a:lstStyle/>
                    <a:p>
                      <a:pPr algn="ctr"/>
                      <a:r>
                        <a:rPr lang="en-US" sz="1400" b="1" dirty="0">
                          <a:hlinkClick r:id="rId3" action="ppaction://hlinksldjump"/>
                        </a:rPr>
                        <a:t>Central Place Levee Trail Phase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Des Moines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$1,508,000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$500,000</a:t>
                      </a:r>
                    </a:p>
                    <a:p>
                      <a:pPr algn="ctr"/>
                      <a:r>
                        <a:rPr lang="en-US" sz="1400" b="1"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$500,000</a:t>
                      </a:r>
                    </a:p>
                    <a:p>
                      <a:pPr algn="ctr"/>
                      <a:r>
                        <a:rPr lang="en-US" sz="1400" b="1" dirty="0"/>
                        <a:t>(33%)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288806"/>
                  </a:ext>
                </a:extLst>
              </a:tr>
              <a:tr h="954106">
                <a:tc>
                  <a:txBody>
                    <a:bodyPr/>
                    <a:lstStyle/>
                    <a:p>
                      <a:pPr algn="ctr"/>
                      <a:r>
                        <a:rPr lang="en-US" sz="1400" b="1" dirty="0">
                          <a:hlinkClick r:id="rId4" action="ppaction://hlinksldjump"/>
                        </a:rPr>
                        <a:t>Connecting Fort Madison! Phase IV 48</a:t>
                      </a:r>
                      <a:r>
                        <a:rPr lang="en-US" sz="1400" b="1" baseline="30000" dirty="0">
                          <a:hlinkClick r:id="rId4" action="ppaction://hlinksldjump"/>
                        </a:rPr>
                        <a:t>th</a:t>
                      </a:r>
                      <a:r>
                        <a:rPr lang="en-US" sz="1400" b="1" dirty="0">
                          <a:hlinkClick r:id="rId4" action="ppaction://hlinksldjump"/>
                        </a:rPr>
                        <a:t> Street Trail Connector</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53565A"/>
                          </a:solidFill>
                        </a:rPr>
                        <a:t>Fort Madison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$631,388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$125,000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$125,000 (20%)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626531"/>
                  </a:ext>
                </a:extLst>
              </a:tr>
            </a:tbl>
          </a:graphicData>
        </a:graphic>
      </p:graphicFrame>
      <p:sp>
        <p:nvSpPr>
          <p:cNvPr id="3" name="TextBox 2">
            <a:extLst>
              <a:ext uri="{FF2B5EF4-FFF2-40B4-BE49-F238E27FC236}">
                <a16:creationId xmlns:a16="http://schemas.microsoft.com/office/drawing/2014/main" id="{F5820BDE-4DE8-4E70-B05F-14D44B56349D}"/>
              </a:ext>
            </a:extLst>
          </p:cNvPr>
          <p:cNvSpPr txBox="1"/>
          <p:nvPr/>
        </p:nvSpPr>
        <p:spPr>
          <a:xfrm>
            <a:off x="33536" y="6471338"/>
            <a:ext cx="7164288" cy="276999"/>
          </a:xfrm>
          <a:prstGeom prst="rect">
            <a:avLst/>
          </a:prstGeom>
          <a:noFill/>
        </p:spPr>
        <p:txBody>
          <a:bodyPr wrap="square" rtlCol="0">
            <a:spAutoFit/>
          </a:bodyPr>
          <a:lstStyle/>
          <a:p>
            <a:r>
              <a:rPr lang="en-US" sz="1200" b="1" dirty="0">
                <a:hlinkClick r:id="rId5" action="ppaction://hlinksldjump"/>
              </a:rPr>
              <a:t>Jump to applications not recommended for funding</a:t>
            </a:r>
            <a:endParaRPr lang="en-US" sz="1200" b="1" dirty="0"/>
          </a:p>
        </p:txBody>
      </p:sp>
    </p:spTree>
    <p:extLst>
      <p:ext uri="{BB962C8B-B14F-4D97-AF65-F5344CB8AC3E}">
        <p14:creationId xmlns:p14="http://schemas.microsoft.com/office/powerpoint/2010/main" val="246824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710535"/>
            <a:ext cx="7886700" cy="288033"/>
          </a:xfrm>
        </p:spPr>
        <p:txBody>
          <a:bodyPr>
            <a:noAutofit/>
          </a:bodyPr>
          <a:lstStyle/>
          <a:p>
            <a:r>
              <a:rPr lang="en-US" b="1" dirty="0">
                <a:solidFill>
                  <a:schemeClr val="tx2"/>
                </a:solidFill>
              </a:rPr>
              <a:t>Map of Applications Received</a:t>
            </a:r>
          </a:p>
        </p:txBody>
      </p:sp>
      <p:pic>
        <p:nvPicPr>
          <p:cNvPr id="3" name="Picture 2">
            <a:extLst>
              <a:ext uri="{FF2B5EF4-FFF2-40B4-BE49-F238E27FC236}">
                <a16:creationId xmlns:a16="http://schemas.microsoft.com/office/drawing/2014/main" id="{A34C1B2D-BEE1-7370-B807-518926051421}"/>
              </a:ext>
            </a:extLst>
          </p:cNvPr>
          <p:cNvPicPr>
            <a:picLocks noChangeAspect="1"/>
          </p:cNvPicPr>
          <p:nvPr/>
        </p:nvPicPr>
        <p:blipFill>
          <a:blip r:embed="rId2"/>
          <a:stretch>
            <a:fillRect/>
          </a:stretch>
        </p:blipFill>
        <p:spPr>
          <a:xfrm>
            <a:off x="791580" y="1082473"/>
            <a:ext cx="7560840" cy="5775527"/>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12" name="TextBox 11">
            <a:extLst>
              <a:ext uri="{FF2B5EF4-FFF2-40B4-BE49-F238E27FC236}">
                <a16:creationId xmlns:a16="http://schemas.microsoft.com/office/drawing/2014/main" id="{33F7CF90-4942-4D85-8831-4BBCA8213A53}"/>
              </a:ext>
            </a:extLst>
          </p:cNvPr>
          <p:cNvSpPr txBox="1"/>
          <p:nvPr/>
        </p:nvSpPr>
        <p:spPr>
          <a:xfrm>
            <a:off x="1691680" y="5445224"/>
            <a:ext cx="5544616"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Scott Flagg, Federal Recreational Trails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hlinkClick r:id="rId4"/>
              </a:rPr>
              <a:t>scott.flagg@iowadot.us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515-239-1252</a:t>
            </a:r>
          </a:p>
        </p:txBody>
      </p:sp>
    </p:spTree>
    <p:extLst>
      <p:ext uri="{BB962C8B-B14F-4D97-AF65-F5344CB8AC3E}">
        <p14:creationId xmlns:p14="http://schemas.microsoft.com/office/powerpoint/2010/main" val="339821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74E2DA-7066-4594-97F8-472FD30B3495}"/>
              </a:ext>
            </a:extLst>
          </p:cNvPr>
          <p:cNvSpPr txBox="1">
            <a:spLocks/>
          </p:cNvSpPr>
          <p:nvPr/>
        </p:nvSpPr>
        <p:spPr>
          <a:xfrm>
            <a:off x="179513" y="764704"/>
            <a:ext cx="2808311"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Snowmobile Trail Maintenance</a:t>
            </a:r>
          </a:p>
          <a:p>
            <a:pPr marL="0" indent="0">
              <a:spcBef>
                <a:spcPts val="0"/>
              </a:spcBef>
              <a:buClr>
                <a:schemeClr val="tx1"/>
              </a:buClr>
              <a:buNone/>
              <a:defRPr/>
            </a:pPr>
            <a:r>
              <a:rPr lang="en-US" sz="1800" b="1" dirty="0">
                <a:latin typeface="PT Sans" panose="020B0503020203020204"/>
              </a:rPr>
              <a:t>(Iowa State</a:t>
            </a:r>
          </a:p>
          <a:p>
            <a:pPr marL="0" indent="0">
              <a:spcBef>
                <a:spcPts val="0"/>
              </a:spcBef>
              <a:buClr>
                <a:schemeClr val="tx1"/>
              </a:buClr>
              <a:buNone/>
              <a:defRPr/>
            </a:pPr>
            <a:r>
              <a:rPr lang="en-US" sz="1800" b="1" dirty="0">
                <a:latin typeface="PT Sans" panose="020B0503020203020204"/>
              </a:rPr>
              <a:t>Snowmobile Association)</a:t>
            </a:r>
          </a:p>
          <a:p>
            <a:pPr marL="0" indent="0">
              <a:spcBef>
                <a:spcPts val="0"/>
              </a:spcBef>
              <a:buClr>
                <a:schemeClr val="tx1"/>
              </a:buClr>
              <a:buNone/>
              <a:defRPr/>
            </a:pPr>
            <a:endParaRPr lang="en-US" sz="1600" b="1" dirty="0">
              <a:latin typeface="PT Sans" panose="020B0503020203020204"/>
              <a:cs typeface="Arial" pitchFamily="34" charset="0"/>
            </a:endParaRPr>
          </a:p>
          <a:p>
            <a:pPr marL="0" indent="0">
              <a:buNone/>
            </a:pPr>
            <a:r>
              <a:rPr lang="en-US" sz="1700" dirty="0">
                <a:latin typeface="PT Sans" panose="020B0503020203020204"/>
              </a:rPr>
              <a:t>This project will create and maintain snowmobile trails in 63 counties across Iowa for the winter of 2024-2025.</a:t>
            </a:r>
          </a:p>
          <a:p>
            <a:pPr marL="0" indent="0">
              <a:buNone/>
            </a:pPr>
            <a:endParaRPr lang="en-US" sz="1600" dirty="0">
              <a:latin typeface="PT Sans" panose="020B0503020203020204"/>
              <a:cs typeface="Arial" pitchFamily="34" charset="0"/>
            </a:endParaRPr>
          </a:p>
          <a:p>
            <a:pPr marL="0" indent="0">
              <a:spcBef>
                <a:spcPts val="0"/>
              </a:spcBef>
              <a:buClr>
                <a:schemeClr val="tx1"/>
              </a:buClr>
              <a:buNone/>
              <a:defRPr/>
            </a:pPr>
            <a:r>
              <a:rPr lang="en-US" sz="1600" b="1" dirty="0">
                <a:latin typeface="PT Sans" panose="020B0503020203020204"/>
                <a:cs typeface="Arial" pitchFamily="34" charset="0"/>
              </a:rPr>
              <a:t>Total Cost:    $432,999</a:t>
            </a:r>
          </a:p>
          <a:p>
            <a:pPr marL="0" indent="0">
              <a:spcBef>
                <a:spcPts val="0"/>
              </a:spcBef>
              <a:buClr>
                <a:schemeClr val="tx1"/>
              </a:buClr>
              <a:buNone/>
              <a:defRPr/>
            </a:pPr>
            <a:r>
              <a:rPr lang="en-US" sz="1600" b="1" dirty="0">
                <a:latin typeface="PT Sans" panose="020B0503020203020204"/>
                <a:cs typeface="Arial" pitchFamily="34" charset="0"/>
              </a:rPr>
              <a:t>Requested:   $346,399 (80%)</a:t>
            </a:r>
          </a:p>
          <a:p>
            <a:pPr marL="0" indent="0">
              <a:spcBef>
                <a:spcPts val="0"/>
              </a:spcBef>
              <a:buClr>
                <a:schemeClr val="tx1"/>
              </a:buClr>
              <a:buNone/>
              <a:defRPr/>
            </a:pPr>
            <a:endParaRPr lang="en-US" sz="1600" dirty="0">
              <a:latin typeface="PT Sans" panose="020B0503020203020204"/>
              <a:cs typeface="Arial" pitchFamily="34" charset="0"/>
            </a:endParaRPr>
          </a:p>
        </p:txBody>
      </p:sp>
      <p:sp>
        <p:nvSpPr>
          <p:cNvPr id="7" name="TextBox 6">
            <a:hlinkClick r:id="rId2" action="ppaction://hlinksldjump"/>
            <a:extLst>
              <a:ext uri="{FF2B5EF4-FFF2-40B4-BE49-F238E27FC236}">
                <a16:creationId xmlns:a16="http://schemas.microsoft.com/office/drawing/2014/main" id="{B2291E62-D070-4391-BFDC-DB0C4841EB3F}"/>
              </a:ext>
            </a:extLst>
          </p:cNvPr>
          <p:cNvSpPr txBox="1"/>
          <p:nvPr/>
        </p:nvSpPr>
        <p:spPr>
          <a:xfrm>
            <a:off x="185320" y="6453336"/>
            <a:ext cx="395463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List of Applications Recommended </a:t>
            </a:r>
            <a:endParaRPr lang="en-US" sz="1200" b="1" dirty="0">
              <a:latin typeface="PT Sans" panose="020B0503020203020204"/>
            </a:endParaRPr>
          </a:p>
        </p:txBody>
      </p:sp>
      <p:pic>
        <p:nvPicPr>
          <p:cNvPr id="4" name="Picture 3">
            <a:extLst>
              <a:ext uri="{FF2B5EF4-FFF2-40B4-BE49-F238E27FC236}">
                <a16:creationId xmlns:a16="http://schemas.microsoft.com/office/drawing/2014/main" id="{F49F8839-9773-4AC9-AF59-5B135C1A9C4A}"/>
              </a:ext>
            </a:extLst>
          </p:cNvPr>
          <p:cNvPicPr>
            <a:picLocks noChangeAspect="1"/>
          </p:cNvPicPr>
          <p:nvPr/>
        </p:nvPicPr>
        <p:blipFill>
          <a:blip r:embed="rId4"/>
          <a:stretch>
            <a:fillRect/>
          </a:stretch>
        </p:blipFill>
        <p:spPr>
          <a:xfrm>
            <a:off x="2915816" y="1556792"/>
            <a:ext cx="5909479" cy="4061295"/>
          </a:xfrm>
          <a:prstGeom prst="rect">
            <a:avLst/>
          </a:prstGeom>
        </p:spPr>
      </p:pic>
    </p:spTree>
    <p:extLst>
      <p:ext uri="{BB962C8B-B14F-4D97-AF65-F5344CB8AC3E}">
        <p14:creationId xmlns:p14="http://schemas.microsoft.com/office/powerpoint/2010/main" val="1577141759"/>
      </p:ext>
    </p:extLst>
  </p:cSld>
  <p:clrMapOvr>
    <a:masterClrMapping/>
  </p:clrMapOvr>
</p:sld>
</file>

<file path=ppt/theme/theme1.xml><?xml version="1.0" encoding="utf-8"?>
<a:theme xmlns:a="http://schemas.openxmlformats.org/drawingml/2006/main" name="Office Theme">
  <a:themeElements>
    <a:clrScheme name="Custom 4">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13092</TotalTime>
  <Words>1084</Words>
  <Application>Microsoft Office PowerPoint</Application>
  <PresentationFormat>On-screen Show (4:3)</PresentationFormat>
  <Paragraphs>228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PT Sans</vt:lpstr>
      <vt:lpstr>Office Theme</vt:lpstr>
      <vt:lpstr>PowerPoint Presentation</vt:lpstr>
      <vt:lpstr>Federal Recreational Trail Program</vt:lpstr>
      <vt:lpstr>PowerPoint Presentation</vt:lpstr>
      <vt:lpstr>PowerPoint Presentation</vt:lpstr>
      <vt:lpstr>List of Motorized Applications Recommended</vt:lpstr>
      <vt:lpstr>List of Non-motorized Applications Recommended</vt:lpstr>
      <vt:lpstr>Map of Applications Received</vt:lpstr>
      <vt:lpstr>PowerPoint Presentation</vt:lpstr>
      <vt:lpstr>PowerPoint Presentation</vt:lpstr>
      <vt:lpstr>PowerPoint Presentation</vt:lpstr>
      <vt:lpstr>PowerPoint Presentation</vt:lpstr>
      <vt:lpstr>PowerPoint Presentation</vt:lpstr>
      <vt:lpstr>PowerPoint Presentation</vt:lpstr>
      <vt:lpstr>List of Applications  Not Recommended for Award</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349</cp:revision>
  <cp:lastPrinted>2019-11-26T20:59:19Z</cp:lastPrinted>
  <dcterms:created xsi:type="dcterms:W3CDTF">2014-05-10T08:44:16Z</dcterms:created>
  <dcterms:modified xsi:type="dcterms:W3CDTF">2023-12-04T14:03:26Z</dcterms:modified>
</cp:coreProperties>
</file>