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8" r:id="rId2"/>
    <p:sldId id="367" r:id="rId3"/>
    <p:sldId id="332" r:id="rId4"/>
    <p:sldId id="351" r:id="rId5"/>
    <p:sldId id="359" r:id="rId6"/>
    <p:sldId id="360" r:id="rId7"/>
    <p:sldId id="353" r:id="rId8"/>
    <p:sldId id="361" r:id="rId9"/>
    <p:sldId id="349" r:id="rId10"/>
    <p:sldId id="363" r:id="rId11"/>
    <p:sldId id="364" r:id="rId12"/>
    <p:sldId id="347" r:id="rId13"/>
    <p:sldId id="366" r:id="rId14"/>
    <p:sldId id="365" r:id="rId15"/>
    <p:sldId id="370" r:id="rId16"/>
    <p:sldId id="372" r:id="rId17"/>
    <p:sldId id="373" r:id="rId18"/>
    <p:sldId id="287" r:id="rId1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2194" autoAdjust="0"/>
  </p:normalViewPr>
  <p:slideViewPr>
    <p:cSldViewPr>
      <p:cViewPr varScale="1">
        <p:scale>
          <a:sx n="101" d="100"/>
          <a:sy n="101" d="100"/>
        </p:scale>
        <p:origin x="193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51" d="100"/>
          <a:sy n="51" d="100"/>
        </p:scale>
        <p:origin x="219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9BA43C6D-E55F-4BE5-8554-C22BB859EDE9}" type="datetimeFigureOut">
              <a:rPr lang="en-US" smtClean="0"/>
              <a:t>12/4/2023</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73208-77F4-453B-8852-C4844F8BB3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Transit Systems</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17</a:t>
            </a:fld>
            <a:endParaRPr lang="en-US" dirty="0"/>
          </a:p>
        </p:txBody>
      </p:sp>
    </p:spTree>
    <p:extLst>
      <p:ext uri="{BB962C8B-B14F-4D97-AF65-F5344CB8AC3E}">
        <p14:creationId xmlns:p14="http://schemas.microsoft.com/office/powerpoint/2010/main" val="358251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10"/>
          </p:nvPr>
        </p:nvSpPr>
        <p:spPr/>
        <p:txBody>
          <a:bodyPr/>
          <a:lstStyle/>
          <a:p>
            <a:fld id="{50B73208-77F4-453B-8852-C4844F8BB3D9}" type="slidenum">
              <a:rPr lang="en-US" smtClean="0"/>
              <a:t>18</a:t>
            </a:fld>
            <a:endParaRPr lang="en-US"/>
          </a:p>
        </p:txBody>
      </p:sp>
    </p:spTree>
    <p:extLst>
      <p:ext uri="{BB962C8B-B14F-4D97-AF65-F5344CB8AC3E}">
        <p14:creationId xmlns:p14="http://schemas.microsoft.com/office/powerpoint/2010/main" val="274265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1947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a:t>
            </a:r>
            <a:r>
              <a:rPr lang="en-US" baseline="0" dirty="0"/>
              <a:t> Transit Systems</a:t>
            </a:r>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279287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411740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a:p>
        </p:txBody>
      </p:sp>
    </p:spTree>
    <p:extLst>
      <p:ext uri="{BB962C8B-B14F-4D97-AF65-F5344CB8AC3E}">
        <p14:creationId xmlns:p14="http://schemas.microsoft.com/office/powerpoint/2010/main" val="218476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13</a:t>
            </a:fld>
            <a:endParaRPr lang="en-US" dirty="0"/>
          </a:p>
        </p:txBody>
      </p:sp>
    </p:spTree>
    <p:extLst>
      <p:ext uri="{BB962C8B-B14F-4D97-AF65-F5344CB8AC3E}">
        <p14:creationId xmlns:p14="http://schemas.microsoft.com/office/powerpoint/2010/main" val="401590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14</a:t>
            </a:fld>
            <a:endParaRPr lang="en-US"/>
          </a:p>
        </p:txBody>
      </p:sp>
    </p:spTree>
    <p:extLst>
      <p:ext uri="{BB962C8B-B14F-4D97-AF65-F5344CB8AC3E}">
        <p14:creationId xmlns:p14="http://schemas.microsoft.com/office/powerpoint/2010/main" val="1866670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15</a:t>
            </a:fld>
            <a:endParaRPr lang="en-US"/>
          </a:p>
        </p:txBody>
      </p:sp>
    </p:spTree>
    <p:extLst>
      <p:ext uri="{BB962C8B-B14F-4D97-AF65-F5344CB8AC3E}">
        <p14:creationId xmlns:p14="http://schemas.microsoft.com/office/powerpoint/2010/main" val="1362638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16</a:t>
            </a:fld>
            <a:endParaRPr lang="en-US"/>
          </a:p>
        </p:txBody>
      </p:sp>
    </p:spTree>
    <p:extLst>
      <p:ext uri="{BB962C8B-B14F-4D97-AF65-F5344CB8AC3E}">
        <p14:creationId xmlns:p14="http://schemas.microsoft.com/office/powerpoint/2010/main" val="1592036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6192688"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FFY 2023 Public Transit Program </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251520" y="4653136"/>
            <a:ext cx="8208912"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FFY 23 Public Transit Program (</a:t>
            </a:r>
            <a:r>
              <a:rPr kumimoji="0" lang="fr-FR" sz="2400" b="0" i="0" u="none" strike="noStrike" kern="1200" cap="none" spc="0" normalizeH="0" baseline="0" noProof="0" dirty="0" err="1">
                <a:ln>
                  <a:noFill/>
                </a:ln>
                <a:solidFill>
                  <a:prstClr val="white"/>
                </a:solidFill>
                <a:effectLst/>
                <a:uLnTx/>
                <a:uFillTx/>
                <a:latin typeface="PT Sans" panose="020B0503020203020204" pitchFamily="34" charset="0"/>
                <a:ea typeface="+mn-ea"/>
                <a:cs typeface="+mn-cs"/>
              </a:rPr>
              <a:t>Vehicle</a:t>
            </a:r>
            <a:r>
              <a:rPr kumimoji="0" lang="fr-FR" sz="24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 Replacements)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FFY 2022 and FFY 2023 </a:t>
            </a:r>
            <a:r>
              <a:rPr kumimoji="0" lang="fr-FR" sz="2400" b="0" i="0" u="none" strike="noStrike" kern="1200" cap="none" spc="0" normalizeH="0" baseline="0" noProof="0" dirty="0" err="1">
                <a:ln>
                  <a:noFill/>
                </a:ln>
                <a:solidFill>
                  <a:prstClr val="white"/>
                </a:solidFill>
                <a:effectLst/>
                <a:uLnTx/>
                <a:uFillTx/>
                <a:latin typeface="PT Sans" panose="020B0503020203020204" pitchFamily="34" charset="0"/>
                <a:ea typeface="+mn-ea"/>
                <a:cs typeface="+mn-cs"/>
              </a:rPr>
              <a:t>Discretionary</a:t>
            </a:r>
            <a:r>
              <a:rPr kumimoji="0" lang="fr-FR" sz="24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 Grants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T Sans" panose="020B0503020203020204" pitchFamily="34" charset="0"/>
                <a:ea typeface="+mn-ea"/>
                <a:cs typeface="+mn-cs"/>
              </a:rPr>
              <a:t>December 12, 2023</a:t>
            </a:r>
          </a:p>
        </p:txBody>
      </p:sp>
    </p:spTree>
    <p:extLst>
      <p:ext uri="{BB962C8B-B14F-4D97-AF65-F5344CB8AC3E}">
        <p14:creationId xmlns:p14="http://schemas.microsoft.com/office/powerpoint/2010/main" val="260915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2068028"/>
            <a:ext cx="7776864" cy="3873828"/>
          </a:xfrm>
          <a:prstGeom prst="rect">
            <a:avLst/>
          </a:prstGeom>
        </p:spPr>
        <p:txBody>
          <a:bodyPr vert="horz" lIns="91440" tIns="45720" rIns="91440" bIns="45720" rtlCol="0">
            <a:normAutofit/>
          </a:bodyPr>
          <a:lstStyle/>
          <a:p>
            <a:pPr lvl="0"/>
            <a:r>
              <a:rPr lang="en-US" sz="2400" i="0" dirty="0">
                <a:effectLst/>
                <a:latin typeface="Open Sans" panose="020B0606030504020204" pitchFamily="34" charset="0"/>
              </a:rPr>
              <a:t>Purpose:  </a:t>
            </a:r>
            <a:r>
              <a:rPr lang="en-US" sz="2400" b="0" i="0" dirty="0">
                <a:effectLst/>
                <a:latin typeface="Open Sans" panose="020B0606030504020204" pitchFamily="34" charset="0"/>
              </a:rPr>
              <a:t>The Grants for Buses and Bus Facilities Competitive Program (49 U.S.C. 5339(b)) and th</a:t>
            </a:r>
            <a:r>
              <a:rPr lang="en-US" sz="2400" b="0" dirty="0">
                <a:latin typeface="Open Sans" panose="020B0606030504020204" pitchFamily="34" charset="0"/>
              </a:rPr>
              <a:t>e Low or No Emission Vehicle Program (49 U.S.C. 5339(c)) </a:t>
            </a:r>
            <a:r>
              <a:rPr lang="en-US" sz="2400" b="0" i="0" dirty="0">
                <a:effectLst/>
                <a:latin typeface="Open Sans" panose="020B0606030504020204" pitchFamily="34" charset="0"/>
              </a:rPr>
              <a:t>makes federal resources available to states and direct recipients to replace, rehabilitate and purchase buses and related equipment and to construct bus-related facilities, including technological changes or innovations to modify low or no emission vehicles or facilities. </a:t>
            </a:r>
            <a:endParaRPr lang="en-US" sz="2400" b="0" dirty="0"/>
          </a:p>
          <a:p>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dirty="0"/>
              <a:t>FTA Bus/Bus Facilities and Low and No Emission Discretionary Grants</a:t>
            </a:r>
            <a:endParaRPr lang="en-US" b="1" dirty="0">
              <a:solidFill>
                <a:schemeClr val="tx2"/>
              </a:solidFill>
            </a:endParaRPr>
          </a:p>
        </p:txBody>
      </p:sp>
    </p:spTree>
    <p:extLst>
      <p:ext uri="{BB962C8B-B14F-4D97-AF65-F5344CB8AC3E}">
        <p14:creationId xmlns:p14="http://schemas.microsoft.com/office/powerpoint/2010/main" val="419575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32750" y="2006680"/>
            <a:ext cx="7776864" cy="4063956"/>
          </a:xfrm>
          <a:prstGeom prst="rect">
            <a:avLst/>
          </a:prstGeom>
        </p:spPr>
        <p:txBody>
          <a:bodyPr vert="horz" lIns="91440" tIns="45720" rIns="91440" bIns="45720" rtlCol="0">
            <a:normAutofit lnSpcReduction="10000"/>
          </a:bodyPr>
          <a:lstStyle/>
          <a:p>
            <a:pPr lvl="0"/>
            <a:r>
              <a:rPr lang="en-US" sz="2400" dirty="0"/>
              <a:t>Eligible Applicants: </a:t>
            </a:r>
            <a:r>
              <a:rPr lang="en-US" sz="2400" b="0" dirty="0"/>
              <a:t>Designated recipients that allocate funds to fixed route bus operators, states, local governmental authorities that operate fixed route bus service, Native American tribes.</a:t>
            </a:r>
          </a:p>
          <a:p>
            <a:pPr lvl="0"/>
            <a:r>
              <a:rPr lang="en-US" sz="2400" b="0" i="0" dirty="0">
                <a:effectLst/>
              </a:rPr>
              <a:t>Funding is provided through </a:t>
            </a:r>
            <a:r>
              <a:rPr lang="en-US" sz="2400" b="0" i="0" u="sng" dirty="0">
                <a:effectLst/>
              </a:rPr>
              <a:t>competitive grants</a:t>
            </a:r>
            <a:r>
              <a:rPr lang="en-US" sz="2400" b="0" i="0" dirty="0">
                <a:effectLst/>
              </a:rPr>
              <a:t>.</a:t>
            </a:r>
          </a:p>
          <a:p>
            <a:pPr lvl="0"/>
            <a:r>
              <a:rPr lang="en-US" sz="2400" b="0" dirty="0"/>
              <a:t>Fleet transition plans required for </a:t>
            </a:r>
            <a:r>
              <a:rPr lang="en-US" sz="2400" b="0" i="0" dirty="0">
                <a:effectLst/>
              </a:rPr>
              <a:t>projects related to zero-emission buses.</a:t>
            </a:r>
          </a:p>
          <a:p>
            <a:pPr lvl="0"/>
            <a:r>
              <a:rPr lang="en-US" sz="2400" b="0" dirty="0"/>
              <a:t>Iowa DOT successfully applied for statewide projects for the FFY 2022 and FFY 2023 funding. </a:t>
            </a:r>
          </a:p>
          <a:p>
            <a:pPr lvl="0"/>
            <a:endParaRPr lang="en-US" sz="2400" b="0" dirty="0"/>
          </a:p>
          <a:p>
            <a:pPr lvl="0"/>
            <a:endParaRPr lang="en-US" sz="2400" b="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r>
              <a:rPr lang="en-US" dirty="0"/>
              <a:t>FTA Bus/Bus Facilities and Low and No Emission Discretionary Grants</a:t>
            </a:r>
            <a:endParaRPr lang="en-US" sz="3400" b="1" dirty="0">
              <a:solidFill>
                <a:schemeClr val="tx2"/>
              </a:solidFill>
            </a:endParaRPr>
          </a:p>
        </p:txBody>
      </p:sp>
    </p:spTree>
    <p:extLst>
      <p:ext uri="{BB962C8B-B14F-4D97-AF65-F5344CB8AC3E}">
        <p14:creationId xmlns:p14="http://schemas.microsoft.com/office/powerpoint/2010/main" val="287631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38486" y="1556792"/>
            <a:ext cx="7776864" cy="5013176"/>
          </a:xfrm>
          <a:prstGeom prst="rect">
            <a:avLst/>
          </a:prstGeom>
        </p:spPr>
        <p:txBody>
          <a:bodyPr vert="horz" lIns="91440" tIns="45720" rIns="91440" bIns="45720" rtlCol="0">
            <a:normAutofit/>
          </a:bodyPr>
          <a:lstStyle/>
          <a:p>
            <a:pPr>
              <a:spcBef>
                <a:spcPts val="0"/>
              </a:spcBef>
              <a:buClr>
                <a:schemeClr val="tx1"/>
              </a:buClr>
              <a:defRPr/>
            </a:pPr>
            <a:r>
              <a:rPr lang="en-US" sz="2400" b="0" dirty="0">
                <a:cs typeface="Arial" pitchFamily="34" charset="0"/>
              </a:rPr>
              <a:t>Demonstration of need for capital investment in bus vehicles and/or supporting facilities</a:t>
            </a:r>
          </a:p>
          <a:p>
            <a:pPr>
              <a:spcBef>
                <a:spcPts val="0"/>
              </a:spcBef>
              <a:buClr>
                <a:schemeClr val="tx1"/>
              </a:buClr>
              <a:defRPr/>
            </a:pPr>
            <a:r>
              <a:rPr lang="en-US" sz="2400" b="0" dirty="0">
                <a:cs typeface="Arial" pitchFamily="34" charset="0"/>
              </a:rPr>
              <a:t>Demonstration of benefit for how the project will improve transit system condition, service reliability, and enhance access and mobility</a:t>
            </a:r>
          </a:p>
          <a:p>
            <a:pPr>
              <a:spcBef>
                <a:spcPts val="0"/>
              </a:spcBef>
              <a:buClr>
                <a:schemeClr val="tx1"/>
              </a:buClr>
              <a:defRPr/>
            </a:pPr>
            <a:r>
              <a:rPr lang="en-US" sz="2400" b="0" dirty="0">
                <a:cs typeface="Arial" pitchFamily="34" charset="0"/>
              </a:rPr>
              <a:t>Demonstration of how the project is consistent with transit priorities identified in the long range plan</a:t>
            </a:r>
          </a:p>
          <a:p>
            <a:pPr>
              <a:spcBef>
                <a:spcPts val="0"/>
              </a:spcBef>
              <a:buClr>
                <a:schemeClr val="tx1"/>
              </a:buClr>
              <a:defRPr/>
            </a:pPr>
            <a:r>
              <a:rPr lang="en-US" sz="2400" b="0" dirty="0">
                <a:cs typeface="Arial" pitchFamily="34" charset="0"/>
              </a:rPr>
              <a:t>Local financial commitment</a:t>
            </a:r>
          </a:p>
          <a:p>
            <a:pPr>
              <a:spcBef>
                <a:spcPts val="0"/>
              </a:spcBef>
              <a:buClr>
                <a:schemeClr val="tx1"/>
              </a:buClr>
              <a:defRPr/>
            </a:pPr>
            <a:r>
              <a:rPr lang="en-US" sz="2400" b="0" dirty="0">
                <a:cs typeface="Arial" pitchFamily="34" charset="0"/>
              </a:rPr>
              <a:t>Project implementation strategy</a:t>
            </a:r>
          </a:p>
          <a:p>
            <a:pPr>
              <a:spcBef>
                <a:spcPts val="0"/>
              </a:spcBef>
              <a:buClr>
                <a:schemeClr val="tx1"/>
              </a:buClr>
              <a:defRPr/>
            </a:pPr>
            <a:r>
              <a:rPr lang="en-US" sz="2400" b="0" dirty="0">
                <a:cs typeface="Arial" pitchFamily="34" charset="0"/>
              </a:rPr>
              <a:t>Demonstration of technical, legal and financial capacity to undertake the project</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692697"/>
            <a:ext cx="7831782" cy="720080"/>
          </a:xfrm>
        </p:spPr>
        <p:txBody>
          <a:bodyPr>
            <a:noAutofit/>
          </a:bodyPr>
          <a:lstStyle/>
          <a:p>
            <a:r>
              <a:rPr lang="en-US" sz="3400" b="1" dirty="0">
                <a:solidFill>
                  <a:schemeClr val="tx2"/>
                </a:solidFill>
              </a:rPr>
              <a:t>Project Evaluation Criteria</a:t>
            </a:r>
          </a:p>
        </p:txBody>
      </p:sp>
    </p:spTree>
    <p:extLst>
      <p:ext uri="{BB962C8B-B14F-4D97-AF65-F5344CB8AC3E}">
        <p14:creationId xmlns:p14="http://schemas.microsoft.com/office/powerpoint/2010/main" val="274514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dirty="0"/>
              <a:t>FTA Available Discretionary Funding </a:t>
            </a:r>
            <a:endParaRPr lang="en-US" sz="3400" b="1" dirty="0">
              <a:solidFill>
                <a:schemeClr val="tx2"/>
              </a:solidFill>
            </a:endParaRPr>
          </a:p>
        </p:txBody>
      </p:sp>
      <p:graphicFrame>
        <p:nvGraphicFramePr>
          <p:cNvPr id="2" name="Table 2">
            <a:extLst>
              <a:ext uri="{FF2B5EF4-FFF2-40B4-BE49-F238E27FC236}">
                <a16:creationId xmlns:a16="http://schemas.microsoft.com/office/drawing/2014/main" id="{AFF78797-77B0-113A-8684-D00FD33CD413}"/>
              </a:ext>
            </a:extLst>
          </p:cNvPr>
          <p:cNvGraphicFramePr>
            <a:graphicFrameLocks noGrp="1"/>
          </p:cNvGraphicFramePr>
          <p:nvPr>
            <p:extLst>
              <p:ext uri="{D42A27DB-BD31-4B8C-83A1-F6EECF244321}">
                <p14:modId xmlns:p14="http://schemas.microsoft.com/office/powerpoint/2010/main" val="4080737431"/>
              </p:ext>
            </p:extLst>
          </p:nvPr>
        </p:nvGraphicFramePr>
        <p:xfrm>
          <a:off x="1247800" y="1866641"/>
          <a:ext cx="6648399" cy="3669001"/>
        </p:xfrm>
        <a:graphic>
          <a:graphicData uri="http://schemas.openxmlformats.org/drawingml/2006/table">
            <a:tbl>
              <a:tblPr firstRow="1" bandRow="1">
                <a:tableStyleId>{5C22544A-7EE6-4342-B048-85BDC9FD1C3A}</a:tableStyleId>
              </a:tblPr>
              <a:tblGrid>
                <a:gridCol w="2216133">
                  <a:extLst>
                    <a:ext uri="{9D8B030D-6E8A-4147-A177-3AD203B41FA5}">
                      <a16:colId xmlns:a16="http://schemas.microsoft.com/office/drawing/2014/main" val="2268970567"/>
                    </a:ext>
                  </a:extLst>
                </a:gridCol>
                <a:gridCol w="2216133">
                  <a:extLst>
                    <a:ext uri="{9D8B030D-6E8A-4147-A177-3AD203B41FA5}">
                      <a16:colId xmlns:a16="http://schemas.microsoft.com/office/drawing/2014/main" val="520025463"/>
                    </a:ext>
                  </a:extLst>
                </a:gridCol>
                <a:gridCol w="2216133">
                  <a:extLst>
                    <a:ext uri="{9D8B030D-6E8A-4147-A177-3AD203B41FA5}">
                      <a16:colId xmlns:a16="http://schemas.microsoft.com/office/drawing/2014/main" val="2491043579"/>
                    </a:ext>
                  </a:extLst>
                </a:gridCol>
              </a:tblGrid>
              <a:tr h="856101">
                <a:tc>
                  <a:txBody>
                    <a:bodyPr/>
                    <a:lstStyle/>
                    <a:p>
                      <a:r>
                        <a:rPr lang="en-US" dirty="0"/>
                        <a:t>Federal Fiscal Year</a:t>
                      </a:r>
                    </a:p>
                  </a:txBody>
                  <a:tcPr/>
                </a:tc>
                <a:tc>
                  <a:txBody>
                    <a:bodyPr/>
                    <a:lstStyle/>
                    <a:p>
                      <a:r>
                        <a:rPr lang="en-US" dirty="0"/>
                        <a:t>2022</a:t>
                      </a:r>
                    </a:p>
                  </a:txBody>
                  <a:tcPr/>
                </a:tc>
                <a:tc>
                  <a:txBody>
                    <a:bodyPr/>
                    <a:lstStyle/>
                    <a:p>
                      <a:r>
                        <a:rPr lang="en-US" dirty="0"/>
                        <a:t>2023</a:t>
                      </a:r>
                    </a:p>
                  </a:txBody>
                  <a:tcPr/>
                </a:tc>
                <a:extLst>
                  <a:ext uri="{0D108BD9-81ED-4DB2-BD59-A6C34878D82A}">
                    <a16:rowId xmlns:a16="http://schemas.microsoft.com/office/drawing/2014/main" val="1828144891"/>
                  </a:ext>
                </a:extLst>
              </a:tr>
              <a:tr h="1589900">
                <a:tc>
                  <a:txBody>
                    <a:bodyPr/>
                    <a:lstStyle/>
                    <a:p>
                      <a:r>
                        <a:rPr lang="en-US" dirty="0"/>
                        <a:t>Grants for Buses and Bus Facilities (Competitive)</a:t>
                      </a:r>
                    </a:p>
                  </a:txBody>
                  <a:tcPr/>
                </a:tc>
                <a:tc>
                  <a:txBody>
                    <a:bodyPr/>
                    <a:lstStyle/>
                    <a:p>
                      <a:r>
                        <a:rPr lang="en-US" dirty="0"/>
                        <a:t>$376 million</a:t>
                      </a:r>
                    </a:p>
                  </a:txBody>
                  <a:tcPr/>
                </a:tc>
                <a:tc>
                  <a:txBody>
                    <a:bodyPr/>
                    <a:lstStyle/>
                    <a:p>
                      <a:r>
                        <a:rPr lang="en-US" dirty="0"/>
                        <a:t>$384 million</a:t>
                      </a:r>
                    </a:p>
                  </a:txBody>
                  <a:tcPr/>
                </a:tc>
                <a:extLst>
                  <a:ext uri="{0D108BD9-81ED-4DB2-BD59-A6C34878D82A}">
                    <a16:rowId xmlns:a16="http://schemas.microsoft.com/office/drawing/2014/main" val="2421071513"/>
                  </a:ext>
                </a:extLst>
              </a:tr>
              <a:tr h="1223000">
                <a:tc>
                  <a:txBody>
                    <a:bodyPr/>
                    <a:lstStyle/>
                    <a:p>
                      <a:r>
                        <a:rPr lang="en-US" dirty="0"/>
                        <a:t>Low or No Emissions Grants (Competitive) </a:t>
                      </a:r>
                    </a:p>
                  </a:txBody>
                  <a:tcPr/>
                </a:tc>
                <a:tc>
                  <a:txBody>
                    <a:bodyPr/>
                    <a:lstStyle/>
                    <a:p>
                      <a:r>
                        <a:rPr lang="en-US" dirty="0"/>
                        <a:t>$1.122 billion</a:t>
                      </a:r>
                    </a:p>
                  </a:txBody>
                  <a:tcPr/>
                </a:tc>
                <a:tc>
                  <a:txBody>
                    <a:bodyPr/>
                    <a:lstStyle/>
                    <a:p>
                      <a:r>
                        <a:rPr lang="en-US" dirty="0"/>
                        <a:t>$1.123 billion</a:t>
                      </a:r>
                    </a:p>
                  </a:txBody>
                  <a:tcPr/>
                </a:tc>
                <a:extLst>
                  <a:ext uri="{0D108BD9-81ED-4DB2-BD59-A6C34878D82A}">
                    <a16:rowId xmlns:a16="http://schemas.microsoft.com/office/drawing/2014/main" val="2486378611"/>
                  </a:ext>
                </a:extLst>
              </a:tr>
            </a:tbl>
          </a:graphicData>
        </a:graphic>
      </p:graphicFrame>
    </p:spTree>
    <p:extLst>
      <p:ext uri="{BB962C8B-B14F-4D97-AF65-F5344CB8AC3E}">
        <p14:creationId xmlns:p14="http://schemas.microsoft.com/office/powerpoint/2010/main" val="380600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752528"/>
          </a:xfrm>
          <a:prstGeom prst="rect">
            <a:avLst/>
          </a:prstGeom>
        </p:spPr>
        <p:txBody>
          <a:bodyPr vert="horz" lIns="91440" tIns="45720" rIns="91440" bIns="45720" rtlCol="0">
            <a:normAutofit fontScale="92500" lnSpcReduction="10000"/>
          </a:bodyPr>
          <a:lstStyle/>
          <a:p>
            <a:r>
              <a:rPr lang="en-US" b="0" dirty="0"/>
              <a:t>FFY 2022 Bus Replacement Discretionary Award</a:t>
            </a:r>
          </a:p>
          <a:p>
            <a:pPr lvl="1"/>
            <a:r>
              <a:rPr lang="en-US" sz="2600" b="0" dirty="0"/>
              <a:t>$12,000,000 for bus replacements</a:t>
            </a:r>
          </a:p>
          <a:p>
            <a:pPr lvl="1"/>
            <a:r>
              <a:rPr lang="en-US" sz="2200" dirty="0"/>
              <a:t>Funding recommendation</a:t>
            </a:r>
            <a:endParaRPr lang="en-US" sz="2900" dirty="0"/>
          </a:p>
          <a:p>
            <a:pPr lvl="2"/>
            <a:r>
              <a:rPr lang="en-US" sz="1600" dirty="0"/>
              <a:t>Replace 70 of the oldest vehicles operating beyond their federal useful life at 20 public transit agencies</a:t>
            </a:r>
          </a:p>
          <a:p>
            <a:pPr lvl="2"/>
            <a:r>
              <a:rPr lang="en-US" sz="1600" dirty="0"/>
              <a:t>Utilized Public Transit Management System process</a:t>
            </a:r>
          </a:p>
          <a:p>
            <a:pPr lvl="3"/>
            <a:r>
              <a:rPr lang="en-US" sz="1600" dirty="0"/>
              <a:t>Points awarded based on age and mileage</a:t>
            </a:r>
          </a:p>
          <a:p>
            <a:pPr lvl="3"/>
            <a:r>
              <a:rPr lang="en-US" sz="1600" dirty="0"/>
              <a:t>Prioritize highest points down</a:t>
            </a:r>
          </a:p>
          <a:p>
            <a:r>
              <a:rPr lang="en-US" b="0" dirty="0"/>
              <a:t>A detailed list of vehicles is included in the </a:t>
            </a:r>
            <a:r>
              <a:rPr lang="en-US" b="0" dirty="0">
                <a:latin typeface="PT Sans" panose="020B0503020203020204" pitchFamily="34" charset="0"/>
              </a:rPr>
              <a:t>Federal Fiscal Year (FFY) 2022 FTA 5339(b) Bus Replacement Discretionary Grant Award </a:t>
            </a:r>
            <a:r>
              <a:rPr lang="en-US" b="0" dirty="0"/>
              <a:t>handout.  </a:t>
            </a:r>
          </a:p>
          <a:p>
            <a:pPr lvl="1"/>
            <a:endParaRPr lang="en-US" sz="2600" b="0" dirty="0"/>
          </a:p>
          <a:p>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Discretionary Awards to Iowa </a:t>
            </a:r>
          </a:p>
        </p:txBody>
      </p:sp>
    </p:spTree>
    <p:extLst>
      <p:ext uri="{BB962C8B-B14F-4D97-AF65-F5344CB8AC3E}">
        <p14:creationId xmlns:p14="http://schemas.microsoft.com/office/powerpoint/2010/main" val="39162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752528"/>
          </a:xfrm>
          <a:prstGeom prst="rect">
            <a:avLst/>
          </a:prstGeom>
        </p:spPr>
        <p:txBody>
          <a:bodyPr vert="horz" lIns="91440" tIns="45720" rIns="91440" bIns="45720" rtlCol="0">
            <a:normAutofit fontScale="92500" lnSpcReduction="10000"/>
          </a:bodyPr>
          <a:lstStyle/>
          <a:p>
            <a:r>
              <a:rPr lang="en-US" sz="2800" b="0" dirty="0"/>
              <a:t>FFY 2022 Grants for Buses and Bus Facilities Discretionary Award</a:t>
            </a:r>
          </a:p>
          <a:p>
            <a:pPr lvl="1"/>
            <a:r>
              <a:rPr lang="en-US" sz="2600" dirty="0">
                <a:effectLst/>
                <a:ea typeface="Times New Roman" panose="02020603050405020304" pitchFamily="18" charset="0"/>
              </a:rPr>
              <a:t>$15,844,561 </a:t>
            </a:r>
            <a:endParaRPr lang="en-US" sz="2600" b="0" dirty="0"/>
          </a:p>
          <a:p>
            <a:pPr lvl="1"/>
            <a:r>
              <a:rPr lang="en-US" sz="2200" dirty="0"/>
              <a:t>Funding recommendation</a:t>
            </a:r>
            <a:endParaRPr lang="en-US" sz="2900" dirty="0"/>
          </a:p>
          <a:p>
            <a:pPr lvl="2"/>
            <a:r>
              <a:rPr lang="en-US" sz="1600" dirty="0"/>
              <a:t>Provide ten zero-emission buses and charging equipment to three public transit agencies (Sioux City Transit, Region 11-HIRTA, Region 13-SWITA)</a:t>
            </a:r>
          </a:p>
          <a:p>
            <a:pPr lvl="2"/>
            <a:r>
              <a:rPr lang="en-US" sz="1600" dirty="0"/>
              <a:t>Support construction of a new facility for Region 11 (HIRTA)</a:t>
            </a:r>
          </a:p>
          <a:p>
            <a:pPr lvl="2"/>
            <a:r>
              <a:rPr lang="en-US" sz="1600" dirty="0"/>
              <a:t>Support construction of new facility for Region 14 (Southern Iowa Trolley) </a:t>
            </a:r>
          </a:p>
          <a:p>
            <a:pPr lvl="1"/>
            <a:r>
              <a:rPr lang="en-US" b="0" dirty="0"/>
              <a:t>A detailed list of vehicles is included in the </a:t>
            </a:r>
            <a:r>
              <a:rPr lang="en-US" b="0" dirty="0">
                <a:latin typeface="PT Sans" panose="020B0503020203020204" pitchFamily="34" charset="0"/>
              </a:rPr>
              <a:t>Federal Fiscal Year (FFY) 2022 FTA 5339(b) Bus and Bus Facilities Discretionary Grant Award </a:t>
            </a:r>
            <a:r>
              <a:rPr lang="en-US" b="0" dirty="0"/>
              <a:t>handout.  </a:t>
            </a:r>
          </a:p>
          <a:p>
            <a:pPr lvl="1"/>
            <a:endParaRPr lang="en-US" sz="2600" b="0" dirty="0"/>
          </a:p>
          <a:p>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Discretionary Awards to Iowa </a:t>
            </a:r>
          </a:p>
        </p:txBody>
      </p:sp>
    </p:spTree>
    <p:extLst>
      <p:ext uri="{BB962C8B-B14F-4D97-AF65-F5344CB8AC3E}">
        <p14:creationId xmlns:p14="http://schemas.microsoft.com/office/powerpoint/2010/main" val="233784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4752528"/>
          </a:xfrm>
          <a:prstGeom prst="rect">
            <a:avLst/>
          </a:prstGeom>
        </p:spPr>
        <p:txBody>
          <a:bodyPr vert="horz" lIns="91440" tIns="45720" rIns="91440" bIns="45720" rtlCol="0">
            <a:normAutofit fontScale="92500" lnSpcReduction="10000"/>
          </a:bodyPr>
          <a:lstStyle/>
          <a:p>
            <a:r>
              <a:rPr lang="en-US" sz="2800" b="0" dirty="0"/>
              <a:t>FFY 2023 Grants for Buses and Bus Facilities Discretionary Award</a:t>
            </a:r>
          </a:p>
          <a:p>
            <a:pPr lvl="1"/>
            <a:r>
              <a:rPr lang="en-US" sz="2600" dirty="0">
                <a:effectLst/>
                <a:ea typeface="Times New Roman" panose="02020603050405020304" pitchFamily="18" charset="0"/>
              </a:rPr>
              <a:t>$17,853,710 </a:t>
            </a:r>
            <a:endParaRPr lang="en-US" sz="2600" b="0" dirty="0"/>
          </a:p>
          <a:p>
            <a:pPr lvl="1"/>
            <a:r>
              <a:rPr lang="en-US" sz="2200" dirty="0"/>
              <a:t>Funding recommendation</a:t>
            </a:r>
            <a:endParaRPr lang="en-US" sz="2900" dirty="0"/>
          </a:p>
          <a:p>
            <a:pPr lvl="2"/>
            <a:r>
              <a:rPr lang="en-US" sz="1600" dirty="0"/>
              <a:t>Provide 13 zero-emission buses or vehicles and charging equipment to four public transit agencies (Clinton MTA, Region 11-HIRTA, Region 13-SWITA, Coralville)</a:t>
            </a:r>
          </a:p>
          <a:p>
            <a:pPr lvl="2"/>
            <a:r>
              <a:rPr lang="en-US" sz="1600" dirty="0"/>
              <a:t>Support construction of a new facility for Riverbend Transit</a:t>
            </a:r>
          </a:p>
          <a:p>
            <a:pPr lvl="2"/>
            <a:r>
              <a:rPr lang="en-US" sz="1600" dirty="0"/>
              <a:t>Support construction of new facility for Region 11 (HIRTA) </a:t>
            </a:r>
          </a:p>
          <a:p>
            <a:pPr lvl="1"/>
            <a:r>
              <a:rPr lang="en-US" b="0" dirty="0"/>
              <a:t>A detailed list of vehicles is included in the </a:t>
            </a:r>
            <a:r>
              <a:rPr lang="en-US" b="0" dirty="0">
                <a:latin typeface="PT Sans" panose="020B0503020203020204" pitchFamily="34" charset="0"/>
              </a:rPr>
              <a:t>Federal Fiscal Year (FFY) 2023 FTA 5339(b) Bus and Bus Facilities Discretionary Grant Award </a:t>
            </a:r>
            <a:r>
              <a:rPr lang="en-US" b="0" dirty="0"/>
              <a:t>handout.  </a:t>
            </a:r>
          </a:p>
          <a:p>
            <a:pPr lvl="1"/>
            <a:endParaRPr lang="en-US" sz="2600" b="0" dirty="0"/>
          </a:p>
          <a:p>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Discretionary Awards to Iowa </a:t>
            </a:r>
          </a:p>
        </p:txBody>
      </p:sp>
    </p:spTree>
    <p:extLst>
      <p:ext uri="{BB962C8B-B14F-4D97-AF65-F5344CB8AC3E}">
        <p14:creationId xmlns:p14="http://schemas.microsoft.com/office/powerpoint/2010/main" val="2753724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0104" y="1063599"/>
            <a:ext cx="8056351" cy="343747"/>
          </a:xfrm>
          <a:solidFill>
            <a:schemeClr val="bg1"/>
          </a:solidFill>
        </p:spPr>
        <p:txBody>
          <a:bodyPr>
            <a:noAutofit/>
          </a:bodyPr>
          <a:lstStyle/>
          <a:p>
            <a:r>
              <a:rPr lang="en-US" b="1" dirty="0">
                <a:solidFill>
                  <a:schemeClr val="tx2"/>
                </a:solidFill>
              </a:rPr>
              <a:t>Discretionary Awards to Iowa</a:t>
            </a:r>
          </a:p>
        </p:txBody>
      </p:sp>
      <p:sp>
        <p:nvSpPr>
          <p:cNvPr id="7" name="5-Point Star 6"/>
          <p:cNvSpPr/>
          <p:nvPr/>
        </p:nvSpPr>
        <p:spPr>
          <a:xfrm>
            <a:off x="6027639" y="15627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3475028" y="502519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31"/>
          <p:cNvSpPr/>
          <p:nvPr/>
        </p:nvSpPr>
        <p:spPr>
          <a:xfrm>
            <a:off x="2051720" y="435374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5-Point Star 17">
            <a:extLst>
              <a:ext uri="{FF2B5EF4-FFF2-40B4-BE49-F238E27FC236}">
                <a16:creationId xmlns:a16="http://schemas.microsoft.com/office/drawing/2014/main" id="{D0DC3130-5179-041D-297D-DB9024E54F8B}"/>
              </a:ext>
            </a:extLst>
          </p:cNvPr>
          <p:cNvSpPr/>
          <p:nvPr/>
        </p:nvSpPr>
        <p:spPr>
          <a:xfrm>
            <a:off x="1351163" y="273021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6">
            <a:extLst>
              <a:ext uri="{FF2B5EF4-FFF2-40B4-BE49-F238E27FC236}">
                <a16:creationId xmlns:a16="http://schemas.microsoft.com/office/drawing/2014/main" id="{D90F1280-42BB-C472-E91F-C1641304DB1C}"/>
              </a:ext>
            </a:extLst>
          </p:cNvPr>
          <p:cNvSpPr/>
          <p:nvPr/>
        </p:nvSpPr>
        <p:spPr>
          <a:xfrm>
            <a:off x="5436096" y="273021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6">
            <a:extLst>
              <a:ext uri="{FF2B5EF4-FFF2-40B4-BE49-F238E27FC236}">
                <a16:creationId xmlns:a16="http://schemas.microsoft.com/office/drawing/2014/main" id="{33D63E8F-3B35-4BA1-FD7D-BF7180D35288}"/>
              </a:ext>
            </a:extLst>
          </p:cNvPr>
          <p:cNvSpPr/>
          <p:nvPr/>
        </p:nvSpPr>
        <p:spPr>
          <a:xfrm>
            <a:off x="3763060" y="2379997"/>
            <a:ext cx="296416" cy="296416"/>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5-Point Star 6">
            <a:extLst>
              <a:ext uri="{FF2B5EF4-FFF2-40B4-BE49-F238E27FC236}">
                <a16:creationId xmlns:a16="http://schemas.microsoft.com/office/drawing/2014/main" id="{E45E87FB-D3EB-2375-6490-34BE52A94353}"/>
              </a:ext>
            </a:extLst>
          </p:cNvPr>
          <p:cNvSpPr/>
          <p:nvPr/>
        </p:nvSpPr>
        <p:spPr>
          <a:xfrm>
            <a:off x="2843808" y="328498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5-Point Star 6">
            <a:extLst>
              <a:ext uri="{FF2B5EF4-FFF2-40B4-BE49-F238E27FC236}">
                <a16:creationId xmlns:a16="http://schemas.microsoft.com/office/drawing/2014/main" id="{DCAF0FE1-F8B4-3EB3-1708-50A8DBFECF53}"/>
              </a:ext>
            </a:extLst>
          </p:cNvPr>
          <p:cNvSpPr/>
          <p:nvPr/>
        </p:nvSpPr>
        <p:spPr>
          <a:xfrm>
            <a:off x="6171655" y="35272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6">
            <a:extLst>
              <a:ext uri="{FF2B5EF4-FFF2-40B4-BE49-F238E27FC236}">
                <a16:creationId xmlns:a16="http://schemas.microsoft.com/office/drawing/2014/main" id="{6CC670DB-70A6-EFDE-5D04-D953044775D8}"/>
              </a:ext>
            </a:extLst>
          </p:cNvPr>
          <p:cNvSpPr/>
          <p:nvPr/>
        </p:nvSpPr>
        <p:spPr>
          <a:xfrm>
            <a:off x="4164819" y="339229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5-Point Star 6">
            <a:extLst>
              <a:ext uri="{FF2B5EF4-FFF2-40B4-BE49-F238E27FC236}">
                <a16:creationId xmlns:a16="http://schemas.microsoft.com/office/drawing/2014/main" id="{FAB87EE8-4245-E3F8-055C-AFDFB767A150}"/>
              </a:ext>
            </a:extLst>
          </p:cNvPr>
          <p:cNvSpPr/>
          <p:nvPr/>
        </p:nvSpPr>
        <p:spPr>
          <a:xfrm>
            <a:off x="5004048" y="472788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5-Point Star 6">
            <a:extLst>
              <a:ext uri="{FF2B5EF4-FFF2-40B4-BE49-F238E27FC236}">
                <a16:creationId xmlns:a16="http://schemas.microsoft.com/office/drawing/2014/main" id="{84AC9400-1215-4064-2E0C-0AAB63A3383B}"/>
              </a:ext>
            </a:extLst>
          </p:cNvPr>
          <p:cNvSpPr/>
          <p:nvPr/>
        </p:nvSpPr>
        <p:spPr>
          <a:xfrm>
            <a:off x="4648279" y="2784222"/>
            <a:ext cx="288032" cy="288032"/>
          </a:xfrm>
          <a:prstGeom prst="star5">
            <a:avLst>
              <a:gd name="adj" fmla="val 21970"/>
              <a:gd name="hf" fmla="val 105146"/>
              <a:gd name="vf" fmla="val 110557"/>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6">
            <a:extLst>
              <a:ext uri="{FF2B5EF4-FFF2-40B4-BE49-F238E27FC236}">
                <a16:creationId xmlns:a16="http://schemas.microsoft.com/office/drawing/2014/main" id="{36B27CC4-48CD-5079-C65E-A6717447856D}"/>
              </a:ext>
            </a:extLst>
          </p:cNvPr>
          <p:cNvSpPr/>
          <p:nvPr/>
        </p:nvSpPr>
        <p:spPr>
          <a:xfrm>
            <a:off x="7317657" y="337400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5-Point Star 6">
            <a:extLst>
              <a:ext uri="{FF2B5EF4-FFF2-40B4-BE49-F238E27FC236}">
                <a16:creationId xmlns:a16="http://schemas.microsoft.com/office/drawing/2014/main" id="{2184B659-D705-FCAC-F23F-1DE5A4EF2E9B}"/>
              </a:ext>
            </a:extLst>
          </p:cNvPr>
          <p:cNvSpPr/>
          <p:nvPr/>
        </p:nvSpPr>
        <p:spPr>
          <a:xfrm>
            <a:off x="7746642" y="357301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5-Point Star 6">
            <a:extLst>
              <a:ext uri="{FF2B5EF4-FFF2-40B4-BE49-F238E27FC236}">
                <a16:creationId xmlns:a16="http://schemas.microsoft.com/office/drawing/2014/main" id="{1880D1DD-5B0E-D8BD-11BC-8A44D410A0C5}"/>
              </a:ext>
            </a:extLst>
          </p:cNvPr>
          <p:cNvSpPr/>
          <p:nvPr/>
        </p:nvSpPr>
        <p:spPr>
          <a:xfrm>
            <a:off x="5957163" y="380459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730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4876" y="1844824"/>
            <a:ext cx="7776864" cy="4063956"/>
          </a:xfrm>
          <a:prstGeom prst="rect">
            <a:avLst/>
          </a:prstGeom>
        </p:spPr>
        <p:txBody>
          <a:bodyPr vert="horz" lIns="91440" tIns="45720" rIns="91440" bIns="45720" rtlCol="0">
            <a:noAutofit/>
          </a:bodyPr>
          <a:lstStyle/>
          <a:p>
            <a:pPr marL="0" indent="0">
              <a:buNone/>
            </a:pPr>
            <a:r>
              <a:rPr lang="en-US" sz="2400" b="1" dirty="0">
                <a:latin typeface="PT Sans" panose="020B0503020203020204" pitchFamily="34" charset="0"/>
              </a:rPr>
              <a:t>Formula Allocations + CMAQ: </a:t>
            </a:r>
          </a:p>
          <a:p>
            <a:r>
              <a:rPr lang="en-US" sz="2400" b="0" dirty="0">
                <a:latin typeface="PT Sans" panose="020B0503020203020204" pitchFamily="34" charset="0"/>
              </a:rPr>
              <a:t>Federal Fiscal Year (FFY) 2023 Transit Program (Vehicle Replacements)</a:t>
            </a:r>
          </a:p>
          <a:p>
            <a:pPr marL="0" indent="0">
              <a:buNone/>
            </a:pPr>
            <a:r>
              <a:rPr lang="en-US" sz="2400" b="1" dirty="0">
                <a:latin typeface="PT Sans" panose="020B0503020203020204" pitchFamily="34" charset="0"/>
              </a:rPr>
              <a:t>Discretionary Grants:</a:t>
            </a:r>
          </a:p>
          <a:p>
            <a:r>
              <a:rPr lang="en-US" sz="2400" b="0" dirty="0">
                <a:latin typeface="PT Sans" panose="020B0503020203020204" pitchFamily="34" charset="0"/>
              </a:rPr>
              <a:t>FFY 2022 Bus Replacement Discretionary Award</a:t>
            </a:r>
          </a:p>
          <a:p>
            <a:r>
              <a:rPr lang="en-US" sz="2400" b="0" dirty="0">
                <a:latin typeface="PT Sans" panose="020B0503020203020204" pitchFamily="34" charset="0"/>
              </a:rPr>
              <a:t>FFY 2022 Grants for Buses and Bus Facilities Discretionary Award</a:t>
            </a:r>
          </a:p>
          <a:p>
            <a:r>
              <a:rPr lang="en-US" sz="2400" b="0" dirty="0">
                <a:latin typeface="PT Sans" panose="020B0503020203020204" pitchFamily="34" charset="0"/>
              </a:rPr>
              <a:t>FFY 2023 Grants for Buses and Bus Facilities Discretionary Award</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r>
              <a:rPr lang="fr-FR" sz="3400" b="1">
                <a:solidFill>
                  <a:schemeClr val="tx2"/>
                </a:solidFill>
                <a:latin typeface="PT Sans" panose="020B0503020203020204" pitchFamily="34" charset="0"/>
              </a:rPr>
              <a:t>Public Transit Program Recommendations </a:t>
            </a:r>
            <a:endParaRPr lang="en-US" sz="3400" b="1" dirty="0">
              <a:solidFill>
                <a:schemeClr val="tx2"/>
              </a:solidFill>
            </a:endParaRPr>
          </a:p>
        </p:txBody>
      </p:sp>
    </p:spTree>
    <p:extLst>
      <p:ext uri="{BB962C8B-B14F-4D97-AF65-F5344CB8AC3E}">
        <p14:creationId xmlns:p14="http://schemas.microsoft.com/office/powerpoint/2010/main" val="1476753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28650" y="2132856"/>
            <a:ext cx="7776864" cy="4063956"/>
          </a:xfrm>
          <a:prstGeom prst="rect">
            <a:avLst/>
          </a:prstGeom>
        </p:spPr>
        <p:txBody>
          <a:bodyPr vert="horz" lIns="91440" tIns="45720" rIns="91440" bIns="45720" rtlCol="0">
            <a:normAutofit/>
          </a:bodyPr>
          <a:lstStyle/>
          <a:p>
            <a:pPr lvl="0"/>
            <a:endParaRPr lang="en-US" sz="2400" b="0" dirty="0"/>
          </a:p>
          <a:p>
            <a:pPr lvl="0"/>
            <a:r>
              <a:rPr lang="en-US" sz="2400" dirty="0"/>
              <a:t>Purpose: </a:t>
            </a:r>
            <a:r>
              <a:rPr lang="en-US" sz="2400" b="0" dirty="0"/>
              <a:t>Federal Transit Administration (FTA) program that provides funding to states and transit agencies through a statutory formula to replace, rehabilitate and purchase buses and related equipment and to construct bus-related facilities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Section 5339 Grants for Bus and Bus Facilities </a:t>
            </a:r>
            <a:br>
              <a:rPr lang="en-US" dirty="0"/>
            </a:br>
            <a:r>
              <a:rPr lang="en-US" dirty="0"/>
              <a:t>Formula Program</a:t>
            </a:r>
            <a:endParaRPr lang="en-US" sz="3400" b="1" dirty="0">
              <a:solidFill>
                <a:schemeClr val="tx2"/>
              </a:solidFill>
            </a:endParaRPr>
          </a:p>
        </p:txBody>
      </p:sp>
    </p:spTree>
    <p:extLst>
      <p:ext uri="{BB962C8B-B14F-4D97-AF65-F5344CB8AC3E}">
        <p14:creationId xmlns:p14="http://schemas.microsoft.com/office/powerpoint/2010/main" val="1626982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7873" y="1978700"/>
            <a:ext cx="7776864" cy="4063956"/>
          </a:xfrm>
          <a:prstGeom prst="rect">
            <a:avLst/>
          </a:prstGeom>
        </p:spPr>
        <p:txBody>
          <a:bodyPr vert="horz" lIns="91440" tIns="45720" rIns="91440" bIns="45720" rtlCol="0">
            <a:normAutofit/>
          </a:bodyPr>
          <a:lstStyle/>
          <a:p>
            <a:pPr>
              <a:lnSpc>
                <a:spcPct val="200000"/>
              </a:lnSpc>
            </a:pPr>
            <a:r>
              <a:rPr lang="en-US" sz="2400" dirty="0"/>
              <a:t>5339 Direct Apportionments</a:t>
            </a:r>
            <a:r>
              <a:rPr lang="en-US" b="0" dirty="0"/>
              <a:t>:</a:t>
            </a:r>
          </a:p>
          <a:p>
            <a:pPr lvl="1"/>
            <a:r>
              <a:rPr lang="en-US" dirty="0"/>
              <a:t>Urban (50-200K population) – $1,110,176</a:t>
            </a:r>
          </a:p>
          <a:p>
            <a:pPr lvl="1"/>
            <a:r>
              <a:rPr lang="en-US" dirty="0"/>
              <a:t>Statewide – $4,000,000</a:t>
            </a:r>
          </a:p>
          <a:p>
            <a:pPr lvl="1"/>
            <a:r>
              <a:rPr lang="en-US" dirty="0"/>
              <a:t>Council Bluffs – $985,645</a:t>
            </a:r>
          </a:p>
          <a:p>
            <a:pPr lvl="1"/>
            <a:r>
              <a:rPr lang="en-US" dirty="0"/>
              <a:t>Davenport (IA/IL) - $502,218</a:t>
            </a:r>
          </a:p>
          <a:p>
            <a:pPr lvl="1"/>
            <a:r>
              <a:rPr lang="en-US" dirty="0"/>
              <a:t>Des Moines – $779,800</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FFY 2023 - Section 5339 Grants for Bus and Bus Facilities </a:t>
            </a:r>
            <a:endParaRPr lang="en-US" sz="3400" b="1" dirty="0">
              <a:solidFill>
                <a:schemeClr val="tx2"/>
              </a:solidFill>
            </a:endParaRPr>
          </a:p>
        </p:txBody>
      </p:sp>
    </p:spTree>
    <p:extLst>
      <p:ext uri="{BB962C8B-B14F-4D97-AF65-F5344CB8AC3E}">
        <p14:creationId xmlns:p14="http://schemas.microsoft.com/office/powerpoint/2010/main" val="80679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717873" y="1978700"/>
            <a:ext cx="7776864" cy="4063956"/>
          </a:xfrm>
          <a:prstGeom prst="rect">
            <a:avLst/>
          </a:prstGeom>
        </p:spPr>
        <p:txBody>
          <a:bodyPr vert="horz" lIns="91440" tIns="45720" rIns="91440" bIns="45720" rtlCol="0">
            <a:normAutofit/>
          </a:bodyPr>
          <a:lstStyle/>
          <a:p>
            <a:pPr>
              <a:lnSpc>
                <a:spcPct val="200000"/>
              </a:lnSpc>
            </a:pPr>
            <a:r>
              <a:rPr lang="en-US" sz="2400" dirty="0"/>
              <a:t>State Apportionments</a:t>
            </a:r>
            <a:r>
              <a:rPr lang="en-US" b="0" dirty="0"/>
              <a:t>:</a:t>
            </a:r>
          </a:p>
          <a:p>
            <a:pPr lvl="1"/>
            <a:r>
              <a:rPr lang="en-US" dirty="0"/>
              <a:t>Urban (50-200K population) – $1,110,176</a:t>
            </a:r>
          </a:p>
          <a:p>
            <a:pPr lvl="2"/>
            <a:r>
              <a:rPr lang="en-US" dirty="0"/>
              <a:t>One transit systems, two vehicles</a:t>
            </a:r>
          </a:p>
          <a:p>
            <a:pPr lvl="1"/>
            <a:r>
              <a:rPr lang="en-US" dirty="0"/>
              <a:t>Statewide – $4,000,000</a:t>
            </a:r>
          </a:p>
          <a:p>
            <a:pPr lvl="2"/>
            <a:r>
              <a:rPr lang="en-US" dirty="0"/>
              <a:t>Ten transit systems, thirty-six vehicles</a:t>
            </a:r>
          </a:p>
          <a:p>
            <a:pPr lvl="1"/>
            <a:endParaRPr lang="en-US" dirty="0"/>
          </a:p>
          <a:p>
            <a:pPr lvl="2"/>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33664"/>
            <a:ext cx="7886700" cy="432048"/>
          </a:xfrm>
        </p:spPr>
        <p:txBody>
          <a:bodyPr>
            <a:noAutofit/>
          </a:bodyPr>
          <a:lstStyle/>
          <a:p>
            <a:br>
              <a:rPr lang="en-US" dirty="0"/>
            </a:br>
            <a:r>
              <a:rPr lang="en-US" dirty="0"/>
              <a:t>FFY 2023- Section 5339 Grants for Bus and Bus Facilities </a:t>
            </a:r>
            <a:br>
              <a:rPr lang="en-US" dirty="0"/>
            </a:br>
            <a:endParaRPr lang="en-US" sz="3400" b="1" dirty="0">
              <a:solidFill>
                <a:schemeClr val="tx2"/>
              </a:solidFill>
            </a:endParaRPr>
          </a:p>
        </p:txBody>
      </p:sp>
    </p:spTree>
    <p:extLst>
      <p:ext uri="{BB962C8B-B14F-4D97-AF65-F5344CB8AC3E}">
        <p14:creationId xmlns:p14="http://schemas.microsoft.com/office/powerpoint/2010/main" val="235369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16832"/>
            <a:ext cx="7776864" cy="4063956"/>
          </a:xfrm>
          <a:prstGeom prst="rect">
            <a:avLst/>
          </a:prstGeom>
        </p:spPr>
        <p:txBody>
          <a:bodyPr vert="horz" lIns="91440" tIns="45720" rIns="91440" bIns="45720" rtlCol="0">
            <a:normAutofit lnSpcReduction="10000"/>
          </a:bodyPr>
          <a:lstStyle/>
          <a:p>
            <a:pPr lvl="0"/>
            <a:r>
              <a:rPr lang="en-US" sz="2400" dirty="0"/>
              <a:t>Purpose: </a:t>
            </a:r>
            <a:r>
              <a:rPr lang="en-US" sz="2400" b="0" dirty="0"/>
              <a:t>To fund transportation projects in non-attainment or maintenance areas of Clean Air Act Standards. States that have no nonattainment or maintenance areas receive a minimum apportionment of CMAQ funding for either air quality projects or other elements of flexible spending.  Funds may be used for any transit capital expenditures otherwise eligible for FTA funding as long as they have an air quality benefit</a:t>
            </a:r>
          </a:p>
          <a:p>
            <a:pPr lvl="1"/>
            <a:r>
              <a:rPr lang="en-US" dirty="0"/>
              <a:t>FY 2023 allocation: $3,000,000</a:t>
            </a:r>
          </a:p>
          <a:p>
            <a:pPr marL="1143000" marR="0" lvl="2" indent="-2286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lang="en-US" sz="2000" dirty="0"/>
              <a:t>Nine transit systems, fifteen vehicles </a:t>
            </a:r>
          </a:p>
          <a:p>
            <a:pPr lvl="1"/>
            <a:endParaRPr lang="en-US" dirty="0"/>
          </a:p>
          <a:p>
            <a:endParaRPr lang="en-US" dirty="0"/>
          </a:p>
          <a:p>
            <a:endParaRPr lang="en-US" dirty="0"/>
          </a:p>
          <a:p>
            <a:pPr lvl="0"/>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016689"/>
            <a:ext cx="7886700" cy="432048"/>
          </a:xfrm>
        </p:spPr>
        <p:txBody>
          <a:bodyPr>
            <a:noAutofit/>
          </a:bodyPr>
          <a:lstStyle/>
          <a:p>
            <a:r>
              <a:rPr lang="en-US" dirty="0"/>
              <a:t>Congestion Mitigation Air Quality Program (CMAQ)</a:t>
            </a:r>
            <a:endParaRPr lang="en-US" sz="3400" b="1" dirty="0">
              <a:solidFill>
                <a:schemeClr val="tx2"/>
              </a:solidFill>
            </a:endParaRPr>
          </a:p>
        </p:txBody>
      </p:sp>
    </p:spTree>
    <p:extLst>
      <p:ext uri="{BB962C8B-B14F-4D97-AF65-F5344CB8AC3E}">
        <p14:creationId xmlns:p14="http://schemas.microsoft.com/office/powerpoint/2010/main" val="67028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3873828"/>
          </a:xfrm>
          <a:prstGeom prst="rect">
            <a:avLst/>
          </a:prstGeom>
        </p:spPr>
        <p:txBody>
          <a:bodyPr vert="horz" lIns="91440" tIns="45720" rIns="91440" bIns="45720" rtlCol="0">
            <a:normAutofit/>
          </a:bodyPr>
          <a:lstStyle/>
          <a:p>
            <a:r>
              <a:rPr lang="en-US" sz="2400" dirty="0"/>
              <a:t>Funds are distributed for bus replacement based on the Public Transit Management System (PTMS) process and the availability of local match</a:t>
            </a:r>
          </a:p>
          <a:p>
            <a:pPr lvl="1"/>
            <a:r>
              <a:rPr lang="en-US" dirty="0"/>
              <a:t>Prioritizes vehicle replacements based on the degree to which each vehicle exceeds the useful life for that particular vehicle type in terms of both age and accumulated mileage</a:t>
            </a:r>
          </a:p>
          <a:p>
            <a:pPr lvl="1"/>
            <a:r>
              <a:rPr lang="en-US" dirty="0"/>
              <a:t>The age, vehicle type, and mileage are maintained for all vehicles within the PTMS database</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Project Distribution Criteria</a:t>
            </a:r>
          </a:p>
        </p:txBody>
      </p:sp>
    </p:spTree>
    <p:extLst>
      <p:ext uri="{BB962C8B-B14F-4D97-AF65-F5344CB8AC3E}">
        <p14:creationId xmlns:p14="http://schemas.microsoft.com/office/powerpoint/2010/main" val="2959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00808"/>
            <a:ext cx="7776864" cy="3873828"/>
          </a:xfrm>
          <a:prstGeom prst="rect">
            <a:avLst/>
          </a:prstGeom>
        </p:spPr>
        <p:txBody>
          <a:bodyPr vert="horz" lIns="91440" tIns="45720" rIns="91440" bIns="45720" rtlCol="0">
            <a:normAutofit/>
          </a:bodyPr>
          <a:lstStyle/>
          <a:p>
            <a:r>
              <a:rPr lang="en-US" sz="2400" dirty="0"/>
              <a:t>Total capital funds available: $8,110,176</a:t>
            </a:r>
          </a:p>
          <a:p>
            <a:r>
              <a:rPr lang="en-US" sz="2400" b="0" dirty="0"/>
              <a:t>Sixteen transit systems will be able to purchase fifty-two vehicles</a:t>
            </a:r>
          </a:p>
          <a:p>
            <a:r>
              <a:rPr lang="en-US" sz="2400" b="0" dirty="0"/>
              <a:t>A detailed list of vehicles is included in the </a:t>
            </a:r>
            <a:r>
              <a:rPr lang="en-US" sz="2400" b="0" dirty="0">
                <a:latin typeface="PT Sans" panose="020B0503020203020204" pitchFamily="34" charset="0"/>
              </a:rPr>
              <a:t>Federal Fiscal Year (FFY) 2023 Transit Program (Vehicle Replacements) </a:t>
            </a:r>
            <a:r>
              <a:rPr lang="en-US" sz="2400" b="0" dirty="0"/>
              <a:t>handout</a:t>
            </a:r>
            <a:endParaRPr lang="en-US" b="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1196752"/>
            <a:ext cx="7886700" cy="360040"/>
          </a:xfrm>
        </p:spPr>
        <p:txBody>
          <a:bodyPr>
            <a:noAutofit/>
          </a:bodyPr>
          <a:lstStyle/>
          <a:p>
            <a:r>
              <a:rPr lang="en-US" b="1" dirty="0">
                <a:solidFill>
                  <a:schemeClr val="tx2"/>
                </a:solidFill>
              </a:rPr>
              <a:t>Summary</a:t>
            </a:r>
          </a:p>
        </p:txBody>
      </p:sp>
    </p:spTree>
    <p:extLst>
      <p:ext uri="{BB962C8B-B14F-4D97-AF65-F5344CB8AC3E}">
        <p14:creationId xmlns:p14="http://schemas.microsoft.com/office/powerpoint/2010/main" val="3286513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8373" y="985444"/>
            <a:ext cx="7495286" cy="5792466"/>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0104" y="1063599"/>
            <a:ext cx="8056351" cy="343747"/>
          </a:xfrm>
          <a:solidFill>
            <a:schemeClr val="bg1"/>
          </a:solidFill>
        </p:spPr>
        <p:txBody>
          <a:bodyPr>
            <a:noAutofit/>
          </a:bodyPr>
          <a:lstStyle/>
          <a:p>
            <a:r>
              <a:rPr lang="en-US" b="1" dirty="0">
                <a:solidFill>
                  <a:schemeClr val="tx2"/>
                </a:solidFill>
              </a:rPr>
              <a:t>Transit System Vehicle Replacements </a:t>
            </a:r>
          </a:p>
        </p:txBody>
      </p:sp>
      <p:sp>
        <p:nvSpPr>
          <p:cNvPr id="7" name="5-Point Star 6"/>
          <p:cNvSpPr/>
          <p:nvPr/>
        </p:nvSpPr>
        <p:spPr>
          <a:xfrm>
            <a:off x="6027639" y="1562718"/>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5-Point Star 11"/>
          <p:cNvSpPr/>
          <p:nvPr/>
        </p:nvSpPr>
        <p:spPr>
          <a:xfrm>
            <a:off x="7139860" y="3704526"/>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5-Point Star 12"/>
          <p:cNvSpPr/>
          <p:nvPr/>
        </p:nvSpPr>
        <p:spPr>
          <a:xfrm>
            <a:off x="5422938" y="275470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13"/>
          <p:cNvSpPr/>
          <p:nvPr/>
        </p:nvSpPr>
        <p:spPr>
          <a:xfrm>
            <a:off x="5064298" y="392572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5-Point Star 16"/>
          <p:cNvSpPr/>
          <p:nvPr/>
        </p:nvSpPr>
        <p:spPr>
          <a:xfrm>
            <a:off x="3475028" y="502519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5-Point Star 17"/>
          <p:cNvSpPr/>
          <p:nvPr/>
        </p:nvSpPr>
        <p:spPr>
          <a:xfrm>
            <a:off x="2806552" y="3303189"/>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5-Point Star 23"/>
          <p:cNvSpPr/>
          <p:nvPr/>
        </p:nvSpPr>
        <p:spPr>
          <a:xfrm>
            <a:off x="4159197" y="342900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5-Point Star 25"/>
          <p:cNvSpPr/>
          <p:nvPr/>
        </p:nvSpPr>
        <p:spPr>
          <a:xfrm>
            <a:off x="6851828" y="5169210"/>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5-Point Star 29"/>
          <p:cNvSpPr/>
          <p:nvPr/>
        </p:nvSpPr>
        <p:spPr>
          <a:xfrm>
            <a:off x="4592999" y="2786082"/>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5-Point Star 30"/>
          <p:cNvSpPr/>
          <p:nvPr/>
        </p:nvSpPr>
        <p:spPr>
          <a:xfrm>
            <a:off x="5525650" y="2173923"/>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5-Point Star 31"/>
          <p:cNvSpPr/>
          <p:nvPr/>
        </p:nvSpPr>
        <p:spPr>
          <a:xfrm>
            <a:off x="2051720" y="435374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5-Point Star 32"/>
          <p:cNvSpPr/>
          <p:nvPr/>
        </p:nvSpPr>
        <p:spPr>
          <a:xfrm>
            <a:off x="3734319" y="242328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5-Point Star 11">
            <a:extLst>
              <a:ext uri="{FF2B5EF4-FFF2-40B4-BE49-F238E27FC236}">
                <a16:creationId xmlns:a16="http://schemas.microsoft.com/office/drawing/2014/main" id="{76F5334E-3502-4FFA-9BAC-F77CA5B19358}"/>
              </a:ext>
            </a:extLst>
          </p:cNvPr>
          <p:cNvSpPr/>
          <p:nvPr/>
        </p:nvSpPr>
        <p:spPr>
          <a:xfrm>
            <a:off x="7707874" y="3649065"/>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5-Point Star 29">
            <a:extLst>
              <a:ext uri="{FF2B5EF4-FFF2-40B4-BE49-F238E27FC236}">
                <a16:creationId xmlns:a16="http://schemas.microsoft.com/office/drawing/2014/main" id="{FE282B6B-DA4B-4095-B291-26D0D4BD1176}"/>
              </a:ext>
            </a:extLst>
          </p:cNvPr>
          <p:cNvSpPr/>
          <p:nvPr/>
        </p:nvSpPr>
        <p:spPr>
          <a:xfrm>
            <a:off x="3619044" y="2755747"/>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5-Point Star 23">
            <a:extLst>
              <a:ext uri="{FF2B5EF4-FFF2-40B4-BE49-F238E27FC236}">
                <a16:creationId xmlns:a16="http://schemas.microsoft.com/office/drawing/2014/main" id="{EA77ADB8-1B24-87DD-4ADA-570DD9C1927B}"/>
              </a:ext>
            </a:extLst>
          </p:cNvPr>
          <p:cNvSpPr/>
          <p:nvPr/>
        </p:nvSpPr>
        <p:spPr>
          <a:xfrm>
            <a:off x="4868401" y="341541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5-Point Star 17">
            <a:extLst>
              <a:ext uri="{FF2B5EF4-FFF2-40B4-BE49-F238E27FC236}">
                <a16:creationId xmlns:a16="http://schemas.microsoft.com/office/drawing/2014/main" id="{5CD15D49-ED2C-D2CD-9179-477F4E61DE53}"/>
              </a:ext>
            </a:extLst>
          </p:cNvPr>
          <p:cNvSpPr/>
          <p:nvPr/>
        </p:nvSpPr>
        <p:spPr>
          <a:xfrm>
            <a:off x="1363021" y="2699804"/>
            <a:ext cx="288032" cy="288032"/>
          </a:xfrm>
          <a:prstGeom prst="star5">
            <a:avLst/>
          </a:prstGeom>
          <a:solidFill>
            <a:srgbClr val="FF9966">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5569074"/>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11691</TotalTime>
  <Words>1004</Words>
  <Application>Microsoft Office PowerPoint</Application>
  <PresentationFormat>On-screen Show (4:3)</PresentationFormat>
  <Paragraphs>108</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Open Sans</vt:lpstr>
      <vt:lpstr>PT Sans</vt:lpstr>
      <vt:lpstr>Office Theme</vt:lpstr>
      <vt:lpstr>PowerPoint Presentation</vt:lpstr>
      <vt:lpstr>Public Transit Program Recommendations </vt:lpstr>
      <vt:lpstr> Section 5339 Grants for Bus and Bus Facilities  Formula Program</vt:lpstr>
      <vt:lpstr> FFY 2023 - Section 5339 Grants for Bus and Bus Facilities </vt:lpstr>
      <vt:lpstr> FFY 2023- Section 5339 Grants for Bus and Bus Facilities  </vt:lpstr>
      <vt:lpstr>Congestion Mitigation Air Quality Program (CMAQ)</vt:lpstr>
      <vt:lpstr>Project Distribution Criteria</vt:lpstr>
      <vt:lpstr>Summary</vt:lpstr>
      <vt:lpstr>Transit System Vehicle Replacements </vt:lpstr>
      <vt:lpstr>FTA Bus/Bus Facilities and Low and No Emission Discretionary Grants</vt:lpstr>
      <vt:lpstr>FTA Bus/Bus Facilities and Low and No Emission Discretionary Grants</vt:lpstr>
      <vt:lpstr>Project Evaluation Criteria</vt:lpstr>
      <vt:lpstr>FTA Available Discretionary Funding </vt:lpstr>
      <vt:lpstr>Discretionary Awards to Iowa </vt:lpstr>
      <vt:lpstr>Discretionary Awards to Iowa </vt:lpstr>
      <vt:lpstr>Discretionary Awards to Iowa </vt:lpstr>
      <vt:lpstr>Discretionary Awards to Iowa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251</cp:revision>
  <cp:lastPrinted>2021-10-26T11:54:40Z</cp:lastPrinted>
  <dcterms:created xsi:type="dcterms:W3CDTF">2014-05-10T08:44:16Z</dcterms:created>
  <dcterms:modified xsi:type="dcterms:W3CDTF">2023-12-04T15:41:57Z</dcterms:modified>
</cp:coreProperties>
</file>