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359" r:id="rId3"/>
    <p:sldId id="347" r:id="rId4"/>
    <p:sldId id="369" r:id="rId5"/>
    <p:sldId id="370" r:id="rId6"/>
    <p:sldId id="371" r:id="rId7"/>
    <p:sldId id="381" r:id="rId8"/>
    <p:sldId id="372" r:id="rId9"/>
    <p:sldId id="378" r:id="rId10"/>
    <p:sldId id="365" r:id="rId11"/>
    <p:sldId id="350" r:id="rId12"/>
    <p:sldId id="376" r:id="rId13"/>
    <p:sldId id="377" r:id="rId14"/>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7F"/>
    <a:srgbClr val="871721"/>
    <a:srgbClr val="FF9966"/>
    <a:srgbClr val="B55813"/>
    <a:srgbClr val="B1B3B3"/>
    <a:srgbClr val="53565A"/>
    <a:srgbClr val="FF0066"/>
    <a:srgbClr val="69686D"/>
    <a:srgbClr val="34495E"/>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3" autoAdjust="0"/>
    <p:restoredTop sz="93225" autoAdjust="0"/>
  </p:normalViewPr>
  <p:slideViewPr>
    <p:cSldViewPr>
      <p:cViewPr varScale="1">
        <p:scale>
          <a:sx n="93" d="100"/>
          <a:sy n="93" d="100"/>
        </p:scale>
        <p:origin x="84" y="24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8" tIns="46475" rIns="92948" bIns="46475" rtlCol="0"/>
          <a:lstStyle>
            <a:lvl1pPr algn="l">
              <a:defRPr sz="1200"/>
            </a:lvl1pPr>
          </a:lstStyle>
          <a:p>
            <a:endParaRPr lang="en-US" dirty="0"/>
          </a:p>
        </p:txBody>
      </p:sp>
      <p:sp>
        <p:nvSpPr>
          <p:cNvPr id="3" name="Date Placeholder 2"/>
          <p:cNvSpPr>
            <a:spLocks noGrp="1"/>
          </p:cNvSpPr>
          <p:nvPr>
            <p:ph type="dt" idx="1"/>
          </p:nvPr>
        </p:nvSpPr>
        <p:spPr>
          <a:xfrm>
            <a:off x="3956551" y="0"/>
            <a:ext cx="3026833" cy="464185"/>
          </a:xfrm>
          <a:prstGeom prst="rect">
            <a:avLst/>
          </a:prstGeom>
        </p:spPr>
        <p:txBody>
          <a:bodyPr vert="horz" lIns="92948" tIns="46475" rIns="92948" bIns="46475" rtlCol="0"/>
          <a:lstStyle>
            <a:lvl1pPr algn="r">
              <a:defRPr sz="1200"/>
            </a:lvl1pPr>
          </a:lstStyle>
          <a:p>
            <a:fld id="{9BA43C6D-E55F-4BE5-8554-C22BB859EDE9}" type="datetimeFigureOut">
              <a:rPr lang="en-US" smtClean="0"/>
              <a:t>12/6/2023</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2948" tIns="46475" rIns="92948" bIns="46475" rtlCol="0" anchor="ctr"/>
          <a:lstStyle/>
          <a:p>
            <a:endParaRPr lang="en-US"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8" tIns="46475" rIns="92948" bIns="464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48" tIns="46475" rIns="92948" bIns="4647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lIns="92948" tIns="46475" rIns="92948" bIns="46475" rtlCol="0" anchor="b"/>
          <a:lstStyle>
            <a:lvl1pPr algn="r">
              <a:defRPr sz="1200"/>
            </a:lvl1pPr>
          </a:lstStyle>
          <a:p>
            <a:fld id="{50B73208-77F4-453B-8852-C4844F8BB3D9}" type="slidenum">
              <a:rPr lang="en-US" smtClean="0"/>
              <a:t>‹#›</a:t>
            </a:fld>
            <a:endParaRPr lang="en-US" dirty="0"/>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dirty="0"/>
          </a:p>
        </p:txBody>
      </p:sp>
    </p:spTree>
    <p:extLst>
      <p:ext uri="{BB962C8B-B14F-4D97-AF65-F5344CB8AC3E}">
        <p14:creationId xmlns:p14="http://schemas.microsoft.com/office/powerpoint/2010/main" val="3812948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11</a:t>
            </a:fld>
            <a:endParaRPr lang="en-US" dirty="0"/>
          </a:p>
        </p:txBody>
      </p:sp>
    </p:spTree>
    <p:extLst>
      <p:ext uri="{BB962C8B-B14F-4D97-AF65-F5344CB8AC3E}">
        <p14:creationId xmlns:p14="http://schemas.microsoft.com/office/powerpoint/2010/main" val="414610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solidFill>
                <a:schemeClr val="dk1"/>
              </a:solidFill>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12</a:t>
            </a:fld>
            <a:endParaRPr lang="en-US" dirty="0"/>
          </a:p>
        </p:txBody>
      </p:sp>
    </p:spTree>
    <p:extLst>
      <p:ext uri="{BB962C8B-B14F-4D97-AF65-F5344CB8AC3E}">
        <p14:creationId xmlns:p14="http://schemas.microsoft.com/office/powerpoint/2010/main" val="117422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1" dirty="0">
              <a:solidFill>
                <a:schemeClr val="dk1"/>
              </a:solidFill>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13</a:t>
            </a:fld>
            <a:endParaRPr lang="en-US" dirty="0"/>
          </a:p>
        </p:txBody>
      </p:sp>
    </p:spTree>
    <p:extLst>
      <p:ext uri="{BB962C8B-B14F-4D97-AF65-F5344CB8AC3E}">
        <p14:creationId xmlns:p14="http://schemas.microsoft.com/office/powerpoint/2010/main" val="2645411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3</a:t>
            </a:fld>
            <a:endParaRPr lang="en-US" dirty="0"/>
          </a:p>
        </p:txBody>
      </p:sp>
    </p:spTree>
    <p:extLst>
      <p:ext uri="{BB962C8B-B14F-4D97-AF65-F5344CB8AC3E}">
        <p14:creationId xmlns:p14="http://schemas.microsoft.com/office/powerpoint/2010/main" val="297066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4</a:t>
            </a:fld>
            <a:endParaRPr lang="en-US" dirty="0"/>
          </a:p>
        </p:txBody>
      </p:sp>
    </p:spTree>
    <p:extLst>
      <p:ext uri="{BB962C8B-B14F-4D97-AF65-F5344CB8AC3E}">
        <p14:creationId xmlns:p14="http://schemas.microsoft.com/office/powerpoint/2010/main" val="918943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5</a:t>
            </a:fld>
            <a:endParaRPr lang="en-US" dirty="0"/>
          </a:p>
        </p:txBody>
      </p:sp>
    </p:spTree>
    <p:extLst>
      <p:ext uri="{BB962C8B-B14F-4D97-AF65-F5344CB8AC3E}">
        <p14:creationId xmlns:p14="http://schemas.microsoft.com/office/powerpoint/2010/main" val="196018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6</a:t>
            </a:fld>
            <a:endParaRPr lang="en-US" dirty="0"/>
          </a:p>
        </p:txBody>
      </p:sp>
    </p:spTree>
    <p:extLst>
      <p:ext uri="{BB962C8B-B14F-4D97-AF65-F5344CB8AC3E}">
        <p14:creationId xmlns:p14="http://schemas.microsoft.com/office/powerpoint/2010/main" val="27281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73208-77F4-453B-8852-C4844F8BB3D9}" type="slidenum">
              <a:rPr lang="en-US" smtClean="0"/>
              <a:t>7</a:t>
            </a:fld>
            <a:endParaRPr lang="en-US" dirty="0"/>
          </a:p>
        </p:txBody>
      </p:sp>
    </p:spTree>
    <p:extLst>
      <p:ext uri="{BB962C8B-B14F-4D97-AF65-F5344CB8AC3E}">
        <p14:creationId xmlns:p14="http://schemas.microsoft.com/office/powerpoint/2010/main" val="3116806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Iowa DOT applied for and received a FY 2023 Bus and Bus Facilities Low or No-Emission (Low-No) grant totaling $17.8 Million.  This funding was announced by the Federal Transit Administration (FTA) on June 26, 2023. With Low-No emission buses being a new technology area for the Iowa DOT and the awarded public transit agencies, a national non-profit organization specializing in clean transportation technologies known as CALSTART assisted with the writing of the grant and will aid the Department in project administration and vehicle procurement.  80% of CALSTART’s cost will be funded through the FTA grant and 20% match will be funded by the STA Special Projects program. </a:t>
            </a:r>
          </a:p>
          <a:p>
            <a:r>
              <a:rPr lang="en-US" sz="2000" dirty="0"/>
              <a:t> </a:t>
            </a:r>
          </a:p>
          <a:p>
            <a:r>
              <a:rPr lang="en-US" sz="1400" b="0" dirty="0">
                <a:solidFill>
                  <a:schemeClr val="dk1"/>
                </a:solidFill>
              </a:rPr>
              <a:t>The Federal Transit Administration now requires all fixed route public transit systems to have their routes and stop times available in General Transit Feed Specification (GTFS) format for use on travel and trip mapping websites, such as Google or Apple Maps.  To ensure Iowa DOT’s subrecipient fixed route transit agencies and all of Iowa’s fixed route transit systems are compliant with this requirement, the department has procured a contractor to put all of the routes and stops into GTFS.  This work will be paid with state dollars, requesting to use the STA Special Projects dollars.</a:t>
            </a:r>
          </a:p>
          <a:p>
            <a:endParaRPr lang="en-US" sz="1400" b="0" dirty="0">
              <a:solidFill>
                <a:schemeClr val="dk1"/>
              </a:solidFill>
            </a:endParaRPr>
          </a:p>
          <a:p>
            <a:r>
              <a:rPr lang="en-US" sz="1400" b="0" dirty="0">
                <a:solidFill>
                  <a:schemeClr val="dk1"/>
                </a:solidFill>
              </a:rPr>
              <a:t>The iowarideshare.org </a:t>
            </a:r>
            <a:r>
              <a:rPr lang="en-US" sz="1400" b="0" dirty="0" err="1">
                <a:solidFill>
                  <a:schemeClr val="dk1"/>
                </a:solidFill>
              </a:rPr>
              <a:t>ridematching</a:t>
            </a:r>
            <a:r>
              <a:rPr lang="en-US" sz="1400" b="0" dirty="0">
                <a:solidFill>
                  <a:schemeClr val="dk1"/>
                </a:solidFill>
              </a:rPr>
              <a:t> software contract ended in 2023.  This </a:t>
            </a:r>
            <a:r>
              <a:rPr lang="en-US" sz="1400" b="0" dirty="0" err="1">
                <a:solidFill>
                  <a:schemeClr val="dk1"/>
                </a:solidFill>
              </a:rPr>
              <a:t>ridematching</a:t>
            </a:r>
            <a:r>
              <a:rPr lang="en-US" sz="1400" b="0" dirty="0">
                <a:solidFill>
                  <a:schemeClr val="dk1"/>
                </a:solidFill>
              </a:rPr>
              <a:t> software was originally assisted by an FTA grant which has now been exhausted.  Iowa DOT was able to partner with DART to utilize a vendor they procured to continue on iowarideshare.org and its </a:t>
            </a:r>
            <a:r>
              <a:rPr lang="en-US" sz="1400" b="0" dirty="0" err="1">
                <a:solidFill>
                  <a:schemeClr val="dk1"/>
                </a:solidFill>
              </a:rPr>
              <a:t>ridematching</a:t>
            </a:r>
            <a:r>
              <a:rPr lang="en-US" sz="1400" b="0" dirty="0">
                <a:solidFill>
                  <a:schemeClr val="dk1"/>
                </a:solidFill>
              </a:rPr>
              <a:t> capabilities.  We will need to pay for this service fully with state funding, we propose to use STA Special Project dollars to do so.  The partnership with DART likely meant a great discount compared to procuring this software service on our own.</a:t>
            </a:r>
          </a:p>
        </p:txBody>
      </p:sp>
      <p:sp>
        <p:nvSpPr>
          <p:cNvPr id="4" name="Slide Number Placeholder 3"/>
          <p:cNvSpPr>
            <a:spLocks noGrp="1"/>
          </p:cNvSpPr>
          <p:nvPr>
            <p:ph type="sldNum" sz="quarter" idx="5"/>
          </p:nvPr>
        </p:nvSpPr>
        <p:spPr/>
        <p:txBody>
          <a:bodyPr/>
          <a:lstStyle/>
          <a:p>
            <a:fld id="{50B73208-77F4-453B-8852-C4844F8BB3D9}" type="slidenum">
              <a:rPr lang="en-US" smtClean="0"/>
              <a:t>8</a:t>
            </a:fld>
            <a:endParaRPr lang="en-US" dirty="0"/>
          </a:p>
        </p:txBody>
      </p:sp>
    </p:spTree>
    <p:extLst>
      <p:ext uri="{BB962C8B-B14F-4D97-AF65-F5344CB8AC3E}">
        <p14:creationId xmlns:p14="http://schemas.microsoft.com/office/powerpoint/2010/main" val="40314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0" dirty="0">
              <a:solidFill>
                <a:schemeClr val="dk1"/>
              </a:solidFill>
            </a:endParaRPr>
          </a:p>
        </p:txBody>
      </p:sp>
      <p:sp>
        <p:nvSpPr>
          <p:cNvPr id="4" name="Slide Number Placeholder 3"/>
          <p:cNvSpPr>
            <a:spLocks noGrp="1"/>
          </p:cNvSpPr>
          <p:nvPr>
            <p:ph type="sldNum" sz="quarter" idx="5"/>
          </p:nvPr>
        </p:nvSpPr>
        <p:spPr/>
        <p:txBody>
          <a:bodyPr/>
          <a:lstStyle/>
          <a:p>
            <a:fld id="{50B73208-77F4-453B-8852-C4844F8BB3D9}" type="slidenum">
              <a:rPr lang="en-US" smtClean="0"/>
              <a:t>9</a:t>
            </a:fld>
            <a:endParaRPr lang="en-US" dirty="0"/>
          </a:p>
        </p:txBody>
      </p:sp>
    </p:spTree>
    <p:extLst>
      <p:ext uri="{BB962C8B-B14F-4D97-AF65-F5344CB8AC3E}">
        <p14:creationId xmlns:p14="http://schemas.microsoft.com/office/powerpoint/2010/main" val="243362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solidFill>
                  <a:schemeClr val="dk1"/>
                </a:solidFill>
              </a:rPr>
              <a:t>Funding available for FY25 competitive applications, $201,216. Total funding recommended, $187,500.  $13,716 will carryover for FY26 projects.</a:t>
            </a:r>
          </a:p>
        </p:txBody>
      </p:sp>
      <p:sp>
        <p:nvSpPr>
          <p:cNvPr id="4" name="Slide Number Placeholder 3"/>
          <p:cNvSpPr>
            <a:spLocks noGrp="1"/>
          </p:cNvSpPr>
          <p:nvPr>
            <p:ph type="sldNum" sz="quarter" idx="5"/>
          </p:nvPr>
        </p:nvSpPr>
        <p:spPr/>
        <p:txBody>
          <a:bodyPr/>
          <a:lstStyle/>
          <a:p>
            <a:fld id="{50B73208-77F4-453B-8852-C4844F8BB3D9}" type="slidenum">
              <a:rPr lang="en-US" smtClean="0"/>
              <a:t>10</a:t>
            </a:fld>
            <a:endParaRPr lang="en-US" dirty="0"/>
          </a:p>
        </p:txBody>
      </p:sp>
    </p:spTree>
    <p:extLst>
      <p:ext uri="{BB962C8B-B14F-4D97-AF65-F5344CB8AC3E}">
        <p14:creationId xmlns:p14="http://schemas.microsoft.com/office/powerpoint/2010/main" val="2732767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2933723-4C4E-4953-9B73-759969B589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5">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53359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940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NAME OF PRESENTATION</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890CFD2-C20D-4420-BF8D-D52E4B9B969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526660"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State Transit Assistance Special Projects Program</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360040"/>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1844824"/>
            <a:ext cx="7886700" cy="4228132"/>
          </a:xfrm>
          <a:prstGeom prst="rect">
            <a:avLst/>
          </a:prstGeom>
        </p:spPr>
        <p:txBody>
          <a:bodyPr vert="horz" lIns="91440" tIns="45720" rIns="91440" bIns="45720" rtlCol="0">
            <a:normAutofit/>
          </a:bodyPr>
          <a:lstStyle>
            <a:lvl1pPr>
              <a:spcAft>
                <a:spcPts val="1200"/>
              </a:spcAft>
              <a:defRPr sz="2600" b="1">
                <a:latin typeface="PT Sans" panose="020B0503020203020204" pitchFamily="34" charset="0"/>
              </a:defRPr>
            </a:lvl1pPr>
            <a:lvl2pPr>
              <a:spcAft>
                <a:spcPts val="1200"/>
              </a:spcAft>
              <a:defRPr sz="2400">
                <a:latin typeface="PT Sans" panose="020B0503020203020204" pitchFamily="34" charset="0"/>
              </a:defRPr>
            </a:lvl2pPr>
            <a:lvl3pPr>
              <a:spcAft>
                <a:spcPts val="1200"/>
              </a:spcAft>
              <a:defRPr sz="2000">
                <a:latin typeface="PT Sans" panose="020B0503020203020204" pitchFamily="34" charset="0"/>
              </a:defRPr>
            </a:lvl3pPr>
            <a:lvl4pPr>
              <a:spcAft>
                <a:spcPts val="1200"/>
              </a:spcAft>
              <a:defRPr sz="1800">
                <a:latin typeface="PT Sans" panose="020B0503020203020204" pitchFamily="34" charset="0"/>
              </a:defRPr>
            </a:lvl4pPr>
            <a:lvl5pPr>
              <a:spcAft>
                <a:spcPts val="1200"/>
              </a:spcAft>
              <a:defRPr sz="1800">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abl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7056784"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Iowa Rural Transit Vehicle Replacement Project Award</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124744"/>
            <a:ext cx="7886700" cy="676916"/>
          </a:xfrm>
          <a:prstGeom prst="rect">
            <a:avLst/>
          </a:prstGeom>
        </p:spPr>
        <p:txBody>
          <a:bodyPr vert="horz" lIns="91440" tIns="45720" rIns="91440" bIns="45720" rtlCol="0" anchor="ctr">
            <a:normAutofit/>
          </a:bodyPr>
          <a:lstStyle>
            <a:lvl1pPr>
              <a:defRPr sz="3400" b="1">
                <a:solidFill>
                  <a:schemeClr val="tx2"/>
                </a:solidFill>
                <a:latin typeface="PT Sans" panose="020B0503020203020204" pitchFamily="34" charset="0"/>
              </a:defRPr>
            </a:lvl1pPr>
          </a:lstStyle>
          <a:p>
            <a:r>
              <a:rPr lang="en-US" dirty="0"/>
              <a:t>Click to edit Master title style</a:t>
            </a:r>
          </a:p>
        </p:txBody>
      </p:sp>
    </p:spTree>
    <p:extLst>
      <p:ext uri="{BB962C8B-B14F-4D97-AF65-F5344CB8AC3E}">
        <p14:creationId xmlns:p14="http://schemas.microsoft.com/office/powerpoint/2010/main" val="1003951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rgbClr val="87172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2763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00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766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6222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253131-A3D1-4BD2-B372-CE94B7CC9DC2}"/>
              </a:ext>
            </a:extLst>
          </p:cNvPr>
          <p:cNvSpPr/>
          <p:nvPr userDrawn="1"/>
        </p:nvSpPr>
        <p:spPr>
          <a:xfrm>
            <a:off x="0" y="0"/>
            <a:ext cx="4716016" cy="6858000"/>
          </a:xfrm>
          <a:prstGeom prst="rect">
            <a:avLst/>
          </a:prstGeom>
          <a:solidFill>
            <a:schemeClr val="accent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07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9" r:id="rId4"/>
    <p:sldLayoutId id="2147483651" r:id="rId5"/>
    <p:sldLayoutId id="2147483654" r:id="rId6"/>
    <p:sldLayoutId id="2147483655" r:id="rId7"/>
    <p:sldLayoutId id="2147483652" r:id="rId8"/>
    <p:sldLayoutId id="2147483653" r:id="rId9"/>
    <p:sldLayoutId id="2147483656" r:id="rId10"/>
    <p:sldLayoutId id="21474836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iowadot.gov/transit"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hyperlink" Target="mailto:Kristin.Haar@iowadot.us"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742" y="147581"/>
            <a:ext cx="2488746" cy="689131"/>
          </a:xfrm>
          <a:prstGeom prst="rect">
            <a:avLst/>
          </a:prstGeom>
        </p:spPr>
      </p:pic>
      <p:sp>
        <p:nvSpPr>
          <p:cNvPr id="7" name="TextBox 6">
            <a:extLst>
              <a:ext uri="{FF2B5EF4-FFF2-40B4-BE49-F238E27FC236}">
                <a16:creationId xmlns:a16="http://schemas.microsoft.com/office/drawing/2014/main" id="{9EEEC4D6-EA04-4B21-A205-B47603995269}"/>
              </a:ext>
            </a:extLst>
          </p:cNvPr>
          <p:cNvSpPr txBox="1"/>
          <p:nvPr/>
        </p:nvSpPr>
        <p:spPr>
          <a:xfrm>
            <a:off x="107504" y="4869160"/>
            <a:ext cx="5832648" cy="1384995"/>
          </a:xfrm>
          <a:prstGeom prst="rect">
            <a:avLst/>
          </a:prstGeom>
          <a:noFill/>
        </p:spPr>
        <p:txBody>
          <a:bodyPr wrap="square" rtlCol="0">
            <a:spAutoFit/>
          </a:bodyPr>
          <a:lstStyle/>
          <a:p>
            <a:r>
              <a:rPr lang="en-US" sz="2800" dirty="0">
                <a:solidFill>
                  <a:schemeClr val="bg1"/>
                </a:solidFill>
                <a:latin typeface="PT Sans" panose="020B0503020203020204" pitchFamily="34" charset="0"/>
              </a:rPr>
              <a:t>FY 2024 and 2025 State Transit Assistance Special Projects Program</a:t>
            </a:r>
          </a:p>
          <a:p>
            <a:endParaRPr lang="en-US" sz="2800" dirty="0">
              <a:solidFill>
                <a:schemeClr val="bg1"/>
              </a:solidFill>
              <a:latin typeface="PT Sans" panose="020B0503020203020204" pitchFamily="34" charset="0"/>
            </a:endParaRPr>
          </a:p>
        </p:txBody>
      </p:sp>
      <p:sp>
        <p:nvSpPr>
          <p:cNvPr id="4" name="TextBox 3">
            <a:extLst>
              <a:ext uri="{FF2B5EF4-FFF2-40B4-BE49-F238E27FC236}">
                <a16:creationId xmlns:a16="http://schemas.microsoft.com/office/drawing/2014/main" id="{B9653291-FDFB-451F-97EE-8B42E4988C92}"/>
              </a:ext>
            </a:extLst>
          </p:cNvPr>
          <p:cNvSpPr txBox="1"/>
          <p:nvPr/>
        </p:nvSpPr>
        <p:spPr>
          <a:xfrm>
            <a:off x="109444" y="5854045"/>
            <a:ext cx="3240360" cy="400110"/>
          </a:xfrm>
          <a:prstGeom prst="rect">
            <a:avLst/>
          </a:prstGeom>
          <a:noFill/>
        </p:spPr>
        <p:txBody>
          <a:bodyPr wrap="square" rtlCol="0">
            <a:spAutoFit/>
          </a:bodyPr>
          <a:lstStyle/>
          <a:p>
            <a:r>
              <a:rPr lang="en-US" sz="2000" dirty="0">
                <a:solidFill>
                  <a:schemeClr val="bg1"/>
                </a:solidFill>
                <a:highlight>
                  <a:srgbClr val="871721"/>
                </a:highlight>
                <a:latin typeface="PT Sans" panose="020B0503020203020204"/>
              </a:rPr>
              <a:t>December 12, 2023</a:t>
            </a:r>
          </a:p>
        </p:txBody>
      </p:sp>
    </p:spTree>
    <p:extLst>
      <p:ext uri="{BB962C8B-B14F-4D97-AF65-F5344CB8AC3E}">
        <p14:creationId xmlns:p14="http://schemas.microsoft.com/office/powerpoint/2010/main" val="2135147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1124744"/>
            <a:ext cx="7886700" cy="360040"/>
          </a:xfrm>
          <a:prstGeom prst="rect">
            <a:avLst/>
          </a:prstGeom>
        </p:spPr>
        <p:txBody>
          <a:bodyPr>
            <a:noAutofit/>
          </a:bodyPr>
          <a:lstStyle/>
          <a:p>
            <a:r>
              <a:rPr lang="en-US" sz="3200" b="1" dirty="0"/>
              <a:t>FY25 Competitive Applications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2523428905"/>
              </p:ext>
            </p:extLst>
          </p:nvPr>
        </p:nvGraphicFramePr>
        <p:xfrm>
          <a:off x="300951" y="1916832"/>
          <a:ext cx="8231806" cy="2473501"/>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644701">
                <a:tc>
                  <a:txBody>
                    <a:bodyPr/>
                    <a:lstStyle/>
                    <a:p>
                      <a:pPr algn="ctr"/>
                      <a:r>
                        <a:rPr lang="en-US" sz="1400" b="1" kern="1200" dirty="0">
                          <a:solidFill>
                            <a:schemeClr val="dk1"/>
                          </a:solidFill>
                          <a:latin typeface="+mn-lt"/>
                          <a:ea typeface="+mn-ea"/>
                          <a:cs typeface="+mn-cs"/>
                        </a:rPr>
                        <a:t>Trip Connect – North Johnson County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err="1"/>
                        <a:t>CorridorRides</a:t>
                      </a:r>
                      <a:r>
                        <a:rPr lang="en-US" sz="1400" b="1" dirty="0"/>
                        <a:t>, Region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$350,025 (FY25)</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$175,000</a:t>
                      </a:r>
                    </a:p>
                    <a:p>
                      <a:pPr algn="ctr"/>
                      <a:r>
                        <a:rPr lang="en-US" sz="1400" b="1" dirty="0"/>
                        <a:t>(49.9%)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$175,000</a:t>
                      </a:r>
                    </a:p>
                    <a:p>
                      <a:pPr algn="ctr"/>
                      <a:r>
                        <a:rPr lang="en-US" sz="1400" b="1" dirty="0"/>
                        <a:t>(49.9%)</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644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dk1"/>
                          </a:solidFill>
                          <a:latin typeface="+mn-lt"/>
                          <a:ea typeface="+mn-ea"/>
                          <a:cs typeface="+mn-cs"/>
                        </a:rPr>
                        <a:t>Transit Economic Impact Study</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Public Transit Association (IPTA)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$25,000</a:t>
                      </a:r>
                    </a:p>
                    <a:p>
                      <a:pPr algn="ctr"/>
                      <a:r>
                        <a:rPr lang="en-US" sz="1400" b="1" dirty="0"/>
                        <a:t>(FY25)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$23,000</a:t>
                      </a:r>
                    </a:p>
                    <a:p>
                      <a:pPr algn="ctr"/>
                      <a:r>
                        <a:rPr lang="en-US" sz="1400" b="1" dirty="0"/>
                        <a:t>(92.0%)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$12,500</a:t>
                      </a:r>
                    </a:p>
                    <a:p>
                      <a:pPr algn="ctr"/>
                      <a:r>
                        <a:rPr lang="en-US" sz="1400" b="1" dirty="0"/>
                        <a:t>(50.0%)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098967"/>
                  </a:ext>
                </a:extLst>
              </a:tr>
            </a:tbl>
          </a:graphicData>
        </a:graphic>
      </p:graphicFrame>
    </p:spTree>
    <p:extLst>
      <p:ext uri="{BB962C8B-B14F-4D97-AF65-F5344CB8AC3E}">
        <p14:creationId xmlns:p14="http://schemas.microsoft.com/office/powerpoint/2010/main" val="2928357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18456" y="5865859"/>
            <a:ext cx="7344816" cy="523220"/>
          </a:xfrm>
          <a:prstGeom prst="rect">
            <a:avLst/>
          </a:prstGeom>
          <a:noFill/>
        </p:spPr>
        <p:txBody>
          <a:bodyPr wrap="square" rtlCol="0">
            <a:spAutoFit/>
          </a:bodyPr>
          <a:lstStyle/>
          <a:p>
            <a:pPr algn="ctr"/>
            <a:r>
              <a:rPr lang="en-US" sz="1400" dirty="0"/>
              <a:t>For more information on Iowa’s public transit and intercity bus programs, visit</a:t>
            </a:r>
          </a:p>
          <a:p>
            <a:pPr algn="ctr">
              <a:buNone/>
            </a:pPr>
            <a:r>
              <a:rPr lang="en-US" sz="1400" dirty="0">
                <a:solidFill>
                  <a:srgbClr val="FF0000"/>
                </a:solidFill>
                <a:hlinkClick r:id="rId3"/>
              </a:rPr>
              <a:t>www.iowadot.gov/transit</a:t>
            </a:r>
            <a:endParaRPr lang="en-US" sz="1400" dirty="0">
              <a:solidFill>
                <a:srgbClr val="FF0000"/>
              </a:solidFill>
            </a:endParaRP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646331"/>
          </a:xfrm>
          <a:prstGeom prst="rect">
            <a:avLst/>
          </a:prstGeom>
          <a:noFill/>
        </p:spPr>
        <p:txBody>
          <a:bodyPr wrap="square" rtlCol="0">
            <a:spAutoFit/>
          </a:bodyPr>
          <a:lstStyle/>
          <a:p>
            <a:pPr algn="ctr"/>
            <a:r>
              <a:rPr lang="en-US" dirty="0">
                <a:latin typeface="PT Sans" panose="020B0503020203020204" pitchFamily="34" charset="0"/>
                <a:cs typeface="Arial" panose="020B0604020202020204" pitchFamily="34" charset="0"/>
              </a:rPr>
              <a:t>QUESTIONS?</a:t>
            </a:r>
          </a:p>
          <a:p>
            <a:pPr algn="ctr"/>
            <a:endParaRPr lang="en-US" dirty="0">
              <a:latin typeface="PT Sans" panose="020B0503020203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
        <p:nvSpPr>
          <p:cNvPr id="2" name="TextBox 1">
            <a:extLst>
              <a:ext uri="{FF2B5EF4-FFF2-40B4-BE49-F238E27FC236}">
                <a16:creationId xmlns:a16="http://schemas.microsoft.com/office/drawing/2014/main" id="{A60A8D86-242F-43F1-84EB-BF7EC502AD55}"/>
              </a:ext>
            </a:extLst>
          </p:cNvPr>
          <p:cNvSpPr txBox="1"/>
          <p:nvPr/>
        </p:nvSpPr>
        <p:spPr>
          <a:xfrm>
            <a:off x="1259632" y="4797152"/>
            <a:ext cx="6408712" cy="923330"/>
          </a:xfrm>
          <a:prstGeom prst="rect">
            <a:avLst/>
          </a:prstGeom>
          <a:noFill/>
        </p:spPr>
        <p:txBody>
          <a:bodyPr wrap="square" rtlCol="0">
            <a:spAutoFit/>
          </a:bodyPr>
          <a:lstStyle/>
          <a:p>
            <a:pPr algn="ctr"/>
            <a:r>
              <a:rPr lang="en-US" sz="1100" b="1" dirty="0"/>
              <a:t>Kristin Haar</a:t>
            </a:r>
          </a:p>
          <a:p>
            <a:pPr algn="ctr"/>
            <a:r>
              <a:rPr lang="en-US" sz="1100" b="1" dirty="0"/>
              <a:t>Public Transit Director</a:t>
            </a:r>
          </a:p>
          <a:p>
            <a:pPr algn="ctr"/>
            <a:r>
              <a:rPr lang="en-US" sz="1100" b="1" dirty="0">
                <a:hlinkClick r:id="rId5"/>
              </a:rPr>
              <a:t>Kristin.Haar@iowadot.us</a:t>
            </a:r>
            <a:endParaRPr lang="en-US" sz="1100" b="1" dirty="0"/>
          </a:p>
          <a:p>
            <a:pPr algn="ctr"/>
            <a:r>
              <a:rPr lang="en-US" sz="1100" b="1" dirty="0"/>
              <a:t>515.233.7875</a:t>
            </a:r>
          </a:p>
          <a:p>
            <a:pPr algn="ctr"/>
            <a:endParaRPr lang="en-US" sz="1000" b="1" dirty="0"/>
          </a:p>
        </p:txBody>
      </p:sp>
    </p:spTree>
    <p:extLst>
      <p:ext uri="{BB962C8B-B14F-4D97-AF65-F5344CB8AC3E}">
        <p14:creationId xmlns:p14="http://schemas.microsoft.com/office/powerpoint/2010/main" val="1889616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3" name="TextBox 2">
            <a:extLst>
              <a:ext uri="{FF2B5EF4-FFF2-40B4-BE49-F238E27FC236}">
                <a16:creationId xmlns:a16="http://schemas.microsoft.com/office/drawing/2014/main" id="{DC753AA3-E0C9-472C-AE66-27714F68C376}"/>
              </a:ext>
            </a:extLst>
          </p:cNvPr>
          <p:cNvSpPr txBox="1"/>
          <p:nvPr/>
        </p:nvSpPr>
        <p:spPr>
          <a:xfrm>
            <a:off x="470473" y="3876026"/>
            <a:ext cx="4866012" cy="492443"/>
          </a:xfrm>
          <a:prstGeom prst="rect">
            <a:avLst/>
          </a:prstGeom>
          <a:noFill/>
        </p:spPr>
        <p:txBody>
          <a:bodyPr wrap="none" rtlCol="0">
            <a:spAutoFit/>
          </a:bodyPr>
          <a:lstStyle/>
          <a:p>
            <a:r>
              <a:rPr lang="en-US" sz="2600" b="1" dirty="0">
                <a:solidFill>
                  <a:schemeClr val="tx2"/>
                </a:solidFill>
                <a:latin typeface="PT Sans" panose="020B0503020203020204" pitchFamily="34" charset="0"/>
                <a:ea typeface="+mj-ea"/>
                <a:cs typeface="+mj-cs"/>
              </a:rPr>
              <a:t>IPTA Project</a:t>
            </a:r>
            <a:r>
              <a:rPr lang="en-US" sz="2600" dirty="0"/>
              <a:t> </a:t>
            </a:r>
            <a:r>
              <a:rPr lang="en-US" sz="2600" b="1" dirty="0">
                <a:solidFill>
                  <a:schemeClr val="tx2"/>
                </a:solidFill>
                <a:latin typeface="PT Sans" panose="020B0503020203020204" pitchFamily="34" charset="0"/>
                <a:ea typeface="+mj-ea"/>
                <a:cs typeface="+mj-cs"/>
              </a:rPr>
              <a:t>Executive Summary:</a:t>
            </a:r>
          </a:p>
        </p:txBody>
      </p:sp>
      <p:sp>
        <p:nvSpPr>
          <p:cNvPr id="4" name="TextBox 3">
            <a:extLst>
              <a:ext uri="{FF2B5EF4-FFF2-40B4-BE49-F238E27FC236}">
                <a16:creationId xmlns:a16="http://schemas.microsoft.com/office/drawing/2014/main" id="{118FC5B1-A720-4C86-9346-BFCC087A83A2}"/>
              </a:ext>
            </a:extLst>
          </p:cNvPr>
          <p:cNvSpPr txBox="1"/>
          <p:nvPr/>
        </p:nvSpPr>
        <p:spPr>
          <a:xfrm flipH="1">
            <a:off x="455857" y="4293096"/>
            <a:ext cx="8059254" cy="2031325"/>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It has been over 15 years since an impact study has been done to identify the economic impact of public transit has on the State of Iowa. Since that time state funding has remained level or decreased for various funding sources. Iowa Public</a:t>
            </a:r>
          </a:p>
          <a:p>
            <a:pPr algn="l"/>
            <a:r>
              <a:rPr lang="en-US" sz="1800" b="0" i="0" u="none" strike="noStrike" baseline="0" dirty="0">
                <a:latin typeface="Calibri" panose="020F0502020204030204" pitchFamily="34" charset="0"/>
              </a:rPr>
              <a:t>Transit Association in coordination with a researcher would like to create a statewide economic impact study that public transit provides to Iowans. The purpose of this study is to share key finding with legislators, funders, county and city</a:t>
            </a:r>
          </a:p>
          <a:p>
            <a:pPr algn="l"/>
            <a:r>
              <a:rPr lang="en-US" sz="1800" b="0" i="0" u="none" strike="noStrike" baseline="0" dirty="0">
                <a:latin typeface="Calibri" panose="020F0502020204030204" pitchFamily="34" charset="0"/>
              </a:rPr>
              <a:t>officials on the importance of funding public transit in Iowa.</a:t>
            </a:r>
            <a:endParaRPr lang="en-US" sz="2000" dirty="0">
              <a:latin typeface="PT Sans" panose="020B0503020203020204" pitchFamily="34" charset="0"/>
            </a:endParaRPr>
          </a:p>
        </p:txBody>
      </p:sp>
      <p:sp>
        <p:nvSpPr>
          <p:cNvPr id="5" name="TextBox 4">
            <a:extLst>
              <a:ext uri="{FF2B5EF4-FFF2-40B4-BE49-F238E27FC236}">
                <a16:creationId xmlns:a16="http://schemas.microsoft.com/office/drawing/2014/main" id="{D36B657B-D654-458C-DC98-FEFEC0D37B28}"/>
              </a:ext>
            </a:extLst>
          </p:cNvPr>
          <p:cNvSpPr txBox="1"/>
          <p:nvPr/>
        </p:nvSpPr>
        <p:spPr>
          <a:xfrm>
            <a:off x="473503" y="743505"/>
            <a:ext cx="6167009" cy="492443"/>
          </a:xfrm>
          <a:prstGeom prst="rect">
            <a:avLst/>
          </a:prstGeom>
          <a:noFill/>
        </p:spPr>
        <p:txBody>
          <a:bodyPr wrap="none" rtlCol="0">
            <a:spAutoFit/>
          </a:bodyPr>
          <a:lstStyle/>
          <a:p>
            <a:r>
              <a:rPr lang="en-US" sz="2600" b="1" dirty="0" err="1">
                <a:solidFill>
                  <a:schemeClr val="tx2"/>
                </a:solidFill>
                <a:latin typeface="PT Sans" panose="020B0503020203020204" pitchFamily="34" charset="0"/>
                <a:ea typeface="+mj-ea"/>
                <a:cs typeface="+mj-cs"/>
              </a:rPr>
              <a:t>CorridorRides</a:t>
            </a:r>
            <a:r>
              <a:rPr lang="en-US" sz="2600" b="1" dirty="0">
                <a:solidFill>
                  <a:schemeClr val="tx2"/>
                </a:solidFill>
                <a:latin typeface="PT Sans" panose="020B0503020203020204" pitchFamily="34" charset="0"/>
                <a:ea typeface="+mj-ea"/>
                <a:cs typeface="+mj-cs"/>
              </a:rPr>
              <a:t> Project</a:t>
            </a:r>
            <a:r>
              <a:rPr lang="en-US" sz="2600" dirty="0"/>
              <a:t> </a:t>
            </a:r>
            <a:r>
              <a:rPr lang="en-US" sz="2600" b="1" dirty="0">
                <a:solidFill>
                  <a:schemeClr val="tx2"/>
                </a:solidFill>
                <a:latin typeface="PT Sans" panose="020B0503020203020204" pitchFamily="34" charset="0"/>
                <a:ea typeface="+mj-ea"/>
                <a:cs typeface="+mj-cs"/>
              </a:rPr>
              <a:t>Executive Summary:</a:t>
            </a:r>
          </a:p>
        </p:txBody>
      </p:sp>
      <p:sp>
        <p:nvSpPr>
          <p:cNvPr id="6" name="TextBox 5">
            <a:extLst>
              <a:ext uri="{FF2B5EF4-FFF2-40B4-BE49-F238E27FC236}">
                <a16:creationId xmlns:a16="http://schemas.microsoft.com/office/drawing/2014/main" id="{D4A6AF9F-0793-4BC7-492F-50E3386EBE60}"/>
              </a:ext>
            </a:extLst>
          </p:cNvPr>
          <p:cNvSpPr txBox="1"/>
          <p:nvPr/>
        </p:nvSpPr>
        <p:spPr>
          <a:xfrm flipH="1">
            <a:off x="473503" y="1140215"/>
            <a:ext cx="8059254" cy="2585323"/>
          </a:xfrm>
          <a:prstGeom prst="rect">
            <a:avLst/>
          </a:prstGeom>
          <a:noFill/>
        </p:spPr>
        <p:txBody>
          <a:bodyPr wrap="square" rtlCol="0">
            <a:spAutoFit/>
          </a:bodyPr>
          <a:lstStyle/>
          <a:p>
            <a:pPr algn="l"/>
            <a:r>
              <a:rPr lang="en-US" sz="1800" b="0" i="0" u="none" strike="noStrike" baseline="0" dirty="0">
                <a:latin typeface="Calibri" panose="020F0502020204030204" pitchFamily="34" charset="0"/>
              </a:rPr>
              <a:t>A new transportation focused service in the fast growing northern portion of Johnson County. Trip Connect is a pilot service that will be overseen by </a:t>
            </a:r>
            <a:r>
              <a:rPr lang="en-US" sz="1800" b="0" i="0" u="none" strike="noStrike" baseline="0" dirty="0" err="1">
                <a:latin typeface="Calibri" panose="020F0502020204030204" pitchFamily="34" charset="0"/>
              </a:rPr>
              <a:t>CorridorRides</a:t>
            </a:r>
            <a:r>
              <a:rPr lang="en-US" sz="1800" b="0" i="0" u="none" strike="noStrike" baseline="0" dirty="0">
                <a:latin typeface="Calibri" panose="020F0502020204030204" pitchFamily="34" charset="0"/>
              </a:rPr>
              <a:t>, and managed by Johnson County via a contractor to provide</a:t>
            </a:r>
          </a:p>
          <a:p>
            <a:pPr algn="l"/>
            <a:r>
              <a:rPr lang="en-US" sz="1800" b="0" i="0" u="none" strike="noStrike" baseline="0" dirty="0">
                <a:latin typeface="Calibri" panose="020F0502020204030204" pitchFamily="34" charset="0"/>
              </a:rPr>
              <a:t>transportation to large employers and Kirkwood Community College for those without access to transportation. The service will operate in areas and times not currently served by public transportation over a two‐year period, and is the</a:t>
            </a:r>
          </a:p>
          <a:p>
            <a:pPr algn="l"/>
            <a:r>
              <a:rPr lang="en-US" sz="1800" b="0" i="0" u="none" strike="noStrike" baseline="0" dirty="0">
                <a:latin typeface="Calibri" panose="020F0502020204030204" pitchFamily="34" charset="0"/>
              </a:rPr>
              <a:t>result of a coalition of human service agencies, employers, and transportation providers under direction of the Johnson County Mobility coordinator that have studied the need for this type of service over the past two years.</a:t>
            </a:r>
            <a:endParaRPr lang="en-US" sz="2000" dirty="0">
              <a:latin typeface="PT Sans" panose="020B0503020203020204" pitchFamily="34" charset="0"/>
            </a:endParaRPr>
          </a:p>
        </p:txBody>
      </p:sp>
    </p:spTree>
    <p:extLst>
      <p:ext uri="{BB962C8B-B14F-4D97-AF65-F5344CB8AC3E}">
        <p14:creationId xmlns:p14="http://schemas.microsoft.com/office/powerpoint/2010/main" val="239573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1022355"/>
            <a:ext cx="7886700" cy="360040"/>
          </a:xfrm>
          <a:prstGeom prst="rect">
            <a:avLst/>
          </a:prstGeom>
        </p:spPr>
        <p:txBody>
          <a:bodyPr>
            <a:noAutofit/>
          </a:bodyPr>
          <a:lstStyle/>
          <a:p>
            <a:r>
              <a:rPr lang="en-US" sz="3200" b="1" dirty="0">
                <a:solidFill>
                  <a:schemeClr val="tx2"/>
                </a:solidFill>
              </a:rPr>
              <a:t>FY 25 Competitive Application </a:t>
            </a:r>
            <a:br>
              <a:rPr lang="en-US" sz="3200" b="1" dirty="0">
                <a:solidFill>
                  <a:schemeClr val="tx2"/>
                </a:solidFill>
              </a:rPr>
            </a:br>
            <a:r>
              <a:rPr lang="en-US" sz="3200" b="1" dirty="0">
                <a:solidFill>
                  <a:schemeClr val="tx2"/>
                </a:solidFill>
              </a:rPr>
              <a:t>Not Recommended</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354658664"/>
              </p:ext>
            </p:extLst>
          </p:nvPr>
        </p:nvGraphicFramePr>
        <p:xfrm>
          <a:off x="300951" y="1728393"/>
          <a:ext cx="8231806" cy="1828800"/>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644701">
                <a:tc>
                  <a:txBody>
                    <a:bodyPr/>
                    <a:lstStyle/>
                    <a:p>
                      <a:pPr algn="ctr"/>
                      <a:r>
                        <a:rPr lang="en-US" sz="1400" b="1" kern="1200" dirty="0">
                          <a:solidFill>
                            <a:schemeClr val="dk1"/>
                          </a:solidFill>
                          <a:latin typeface="+mn-lt"/>
                          <a:ea typeface="+mn-ea"/>
                          <a:cs typeface="+mn-cs"/>
                        </a:rPr>
                        <a:t>Transit Week “Iowa’s Public Transit Gets You There” Campaign </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Public Transit Association (IPTA)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$22,500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(FY25)</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$20,500</a:t>
                      </a:r>
                    </a:p>
                    <a:p>
                      <a:pPr algn="ctr"/>
                      <a:r>
                        <a:rPr lang="en-US" sz="1400" b="1" dirty="0"/>
                        <a:t>(91.1%)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$0</a:t>
                      </a:r>
                    </a:p>
                    <a:p>
                      <a:pPr algn="ctr"/>
                      <a:r>
                        <a:rPr lang="en-US" sz="1400" b="1" dirty="0"/>
                        <a:t>(0.0%)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bl>
          </a:graphicData>
        </a:graphic>
      </p:graphicFrame>
      <p:sp>
        <p:nvSpPr>
          <p:cNvPr id="3" name="TextBox 2">
            <a:extLst>
              <a:ext uri="{FF2B5EF4-FFF2-40B4-BE49-F238E27FC236}">
                <a16:creationId xmlns:a16="http://schemas.microsoft.com/office/drawing/2014/main" id="{DC753AA3-E0C9-472C-AE66-27714F68C376}"/>
              </a:ext>
            </a:extLst>
          </p:cNvPr>
          <p:cNvSpPr txBox="1"/>
          <p:nvPr/>
        </p:nvSpPr>
        <p:spPr>
          <a:xfrm>
            <a:off x="395536" y="4304709"/>
            <a:ext cx="4866012" cy="492443"/>
          </a:xfrm>
          <a:prstGeom prst="rect">
            <a:avLst/>
          </a:prstGeom>
          <a:noFill/>
        </p:spPr>
        <p:txBody>
          <a:bodyPr wrap="none" rtlCol="0">
            <a:spAutoFit/>
          </a:bodyPr>
          <a:lstStyle/>
          <a:p>
            <a:r>
              <a:rPr lang="en-US" sz="2600" b="1" dirty="0">
                <a:solidFill>
                  <a:schemeClr val="tx2"/>
                </a:solidFill>
                <a:latin typeface="PT Sans" panose="020B0503020203020204" pitchFamily="34" charset="0"/>
                <a:ea typeface="+mj-ea"/>
                <a:cs typeface="+mj-cs"/>
              </a:rPr>
              <a:t>IPTA Project</a:t>
            </a:r>
            <a:r>
              <a:rPr lang="en-US" sz="2600" dirty="0"/>
              <a:t> </a:t>
            </a:r>
            <a:r>
              <a:rPr lang="en-US" sz="2600" b="1" dirty="0">
                <a:solidFill>
                  <a:schemeClr val="tx2"/>
                </a:solidFill>
                <a:latin typeface="PT Sans" panose="020B0503020203020204" pitchFamily="34" charset="0"/>
                <a:ea typeface="+mj-ea"/>
                <a:cs typeface="+mj-cs"/>
              </a:rPr>
              <a:t>Executive Summary:</a:t>
            </a:r>
          </a:p>
        </p:txBody>
      </p:sp>
      <p:sp>
        <p:nvSpPr>
          <p:cNvPr id="4" name="TextBox 3">
            <a:extLst>
              <a:ext uri="{FF2B5EF4-FFF2-40B4-BE49-F238E27FC236}">
                <a16:creationId xmlns:a16="http://schemas.microsoft.com/office/drawing/2014/main" id="{118FC5B1-A720-4C86-9346-BFCC087A83A2}"/>
              </a:ext>
            </a:extLst>
          </p:cNvPr>
          <p:cNvSpPr txBox="1"/>
          <p:nvPr/>
        </p:nvSpPr>
        <p:spPr>
          <a:xfrm flipH="1">
            <a:off x="395536" y="4788388"/>
            <a:ext cx="8059254" cy="1477328"/>
          </a:xfrm>
          <a:prstGeom prst="rect">
            <a:avLst/>
          </a:prstGeom>
          <a:noFill/>
        </p:spPr>
        <p:txBody>
          <a:bodyPr wrap="square" rtlCol="0">
            <a:spAutoFit/>
          </a:bodyPr>
          <a:lstStyle/>
          <a:p>
            <a:pPr algn="l"/>
            <a:r>
              <a:rPr lang="en-US" sz="1800" b="0" i="0" u="none" strike="noStrike" baseline="0" dirty="0">
                <a:solidFill>
                  <a:srgbClr val="000000"/>
                </a:solidFill>
                <a:latin typeface="Calibri" panose="020F0502020204030204" pitchFamily="34" charset="0"/>
              </a:rPr>
              <a:t>Iowa Public Transit Association’s “Iowa’s Public Transit Gets You There” Transit Week campaign is a messaging platform developed to communicate the safety, cleanliness, and community partnerships within public transportation in Iowa. The weeklong campaign shows audiences the benefits of public transportation. A portion of our week is to highlight our operators, community partners, riders and drivers.</a:t>
            </a:r>
            <a:endParaRPr lang="en-US" sz="2000" dirty="0">
              <a:latin typeface="PT Sans" panose="020B0503020203020204" pitchFamily="34" charset="0"/>
            </a:endParaRPr>
          </a:p>
        </p:txBody>
      </p:sp>
      <p:sp>
        <p:nvSpPr>
          <p:cNvPr id="5" name="TextBox 4">
            <a:extLst>
              <a:ext uri="{FF2B5EF4-FFF2-40B4-BE49-F238E27FC236}">
                <a16:creationId xmlns:a16="http://schemas.microsoft.com/office/drawing/2014/main" id="{D30B3154-AE1E-616D-2E72-14C4B607589C}"/>
              </a:ext>
            </a:extLst>
          </p:cNvPr>
          <p:cNvSpPr txBox="1"/>
          <p:nvPr/>
        </p:nvSpPr>
        <p:spPr>
          <a:xfrm>
            <a:off x="395536" y="3658378"/>
            <a:ext cx="7981286" cy="64633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Only one project per sponsor at a time is allowed under this program</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This project scored the lowest of the three by the evaluators</a:t>
            </a:r>
          </a:p>
        </p:txBody>
      </p:sp>
    </p:spTree>
    <p:extLst>
      <p:ext uri="{BB962C8B-B14F-4D97-AF65-F5344CB8AC3E}">
        <p14:creationId xmlns:p14="http://schemas.microsoft.com/office/powerpoint/2010/main" val="2366510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p:txBody>
          <a:bodyPr>
            <a:noAutofit/>
          </a:bodyPr>
          <a:lstStyle/>
          <a:p>
            <a:r>
              <a:rPr lang="en-US" sz="3400" b="1" dirty="0">
                <a:solidFill>
                  <a:schemeClr val="tx2"/>
                </a:solidFill>
              </a:rPr>
              <a:t>State Transit Assistance Special Projects Program</a:t>
            </a:r>
          </a:p>
        </p:txBody>
      </p:sp>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81256" y="2060848"/>
            <a:ext cx="7886700" cy="3600400"/>
          </a:xfrm>
          <a:prstGeom prst="rect">
            <a:avLst/>
          </a:prstGeom>
        </p:spPr>
        <p:txBody>
          <a:bodyPr vert="horz" lIns="91440" tIns="45720" rIns="91440" bIns="45720" rtlCol="0">
            <a:noAutofit/>
          </a:bodyPr>
          <a:lstStyle/>
          <a:p>
            <a:pPr marL="0" indent="0">
              <a:buNone/>
              <a:defRPr/>
            </a:pPr>
            <a:r>
              <a:rPr lang="en-US" b="0" dirty="0"/>
              <a:t>$300,000 set aside from State Transit Assistance funds annually to fund training fellowships ($125,000) and special projects ($175,000).</a:t>
            </a:r>
          </a:p>
          <a:p>
            <a:pPr marL="0" indent="0">
              <a:buNone/>
              <a:defRPr/>
            </a:pPr>
            <a:r>
              <a:rPr lang="en-US" b="0" dirty="0"/>
              <a:t>All 35 designated Iowa public transit systems are eligible to apply. Iowa Public Transit Association also may apply for projects benefiting all public transit agencies.</a:t>
            </a:r>
          </a:p>
        </p:txBody>
      </p:sp>
    </p:spTree>
    <p:extLst>
      <p:ext uri="{BB962C8B-B14F-4D97-AF65-F5344CB8AC3E}">
        <p14:creationId xmlns:p14="http://schemas.microsoft.com/office/powerpoint/2010/main" val="68889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30514" y="1988840"/>
            <a:ext cx="7992888" cy="4464496"/>
          </a:xfrm>
          <a:prstGeom prst="rect">
            <a:avLst/>
          </a:prstGeom>
        </p:spPr>
        <p:txBody>
          <a:bodyPr vert="horz" lIns="91440" tIns="45720" rIns="91440" bIns="45720" rtlCol="0">
            <a:noAutofit/>
          </a:bodyPr>
          <a:lstStyle/>
          <a:p>
            <a:pPr marL="514350" lvl="0" indent="-514350">
              <a:buFont typeface="+mj-lt"/>
              <a:buAutoNum type="arabicPeriod"/>
            </a:pPr>
            <a:r>
              <a:rPr lang="en-US" sz="1800" b="0" dirty="0"/>
              <a:t>Expanding the scope of planning, managerial, or technical expertise.</a:t>
            </a:r>
          </a:p>
          <a:p>
            <a:pPr marL="514350" lvl="0" indent="-514350">
              <a:buFont typeface="+mj-lt"/>
              <a:buAutoNum type="arabicPeriod"/>
            </a:pPr>
            <a:r>
              <a:rPr lang="en-US" sz="1800" b="0" dirty="0"/>
              <a:t>Increasing the public’s awareness and understanding of transit.</a:t>
            </a:r>
          </a:p>
          <a:p>
            <a:pPr marL="514350" lvl="0" indent="-514350">
              <a:buFont typeface="+mj-lt"/>
              <a:buAutoNum type="arabicPeriod"/>
            </a:pPr>
            <a:r>
              <a:rPr lang="en-US" sz="1800" b="0" dirty="0"/>
              <a:t>Enhancing the capacity for administration consolidation and service coordination.</a:t>
            </a:r>
          </a:p>
          <a:p>
            <a:pPr marL="514350" lvl="0" indent="-514350">
              <a:buFont typeface="+mj-lt"/>
              <a:buAutoNum type="arabicPeriod"/>
            </a:pPr>
            <a:r>
              <a:rPr lang="en-US" sz="1800" b="0" dirty="0"/>
              <a:t>Reducing impediments to intramodal or intermodal transfers.</a:t>
            </a:r>
          </a:p>
          <a:p>
            <a:pPr marL="514350" lvl="0" indent="-514350">
              <a:buFont typeface="+mj-lt"/>
              <a:buAutoNum type="arabicPeriod"/>
            </a:pPr>
            <a:r>
              <a:rPr lang="en-US" sz="1800" b="0" dirty="0"/>
              <a:t>Increasing the cooperation and coordination between private and public sectors.</a:t>
            </a:r>
          </a:p>
          <a:p>
            <a:pPr marL="514350" lvl="0" indent="-514350">
              <a:buFont typeface="+mj-lt"/>
              <a:buAutoNum type="arabicPeriod"/>
            </a:pPr>
            <a:r>
              <a:rPr lang="en-US" sz="1800" b="0" dirty="0"/>
              <a:t>Developing, demonstrating, or refining a technical, procedural, or mechanical innovation that may be utilized by other public transit systems in Iowa.</a:t>
            </a:r>
          </a:p>
          <a:p>
            <a:pPr marL="514350" lvl="0" indent="-514350">
              <a:buFont typeface="+mj-lt"/>
              <a:buAutoNum type="arabicPeriod"/>
            </a:pPr>
            <a:r>
              <a:rPr lang="en-US" sz="1800" b="0" dirty="0"/>
              <a:t>Responding to an emergency situation that places an extraordinary and unforeseen strain on the resources of a public transit system.</a:t>
            </a:r>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628650" y="908720"/>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sz="2400" dirty="0"/>
              <a:t>Special Projects are extraordinary, emergency, or innovative in nature and may include but are not limited to:</a:t>
            </a:r>
          </a:p>
        </p:txBody>
      </p:sp>
    </p:spTree>
    <p:extLst>
      <p:ext uri="{BB962C8B-B14F-4D97-AF65-F5344CB8AC3E}">
        <p14:creationId xmlns:p14="http://schemas.microsoft.com/office/powerpoint/2010/main" val="42870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412776"/>
            <a:ext cx="7992888" cy="5544616"/>
          </a:xfrm>
          <a:prstGeom prst="rect">
            <a:avLst/>
          </a:prstGeom>
        </p:spPr>
        <p:txBody>
          <a:bodyPr vert="horz" lIns="91440" tIns="45720" rIns="91440" bIns="45720" rtlCol="0">
            <a:noAutofit/>
          </a:bodyPr>
          <a:lstStyle/>
          <a:p>
            <a:pPr marL="0" indent="0">
              <a:buNone/>
            </a:pPr>
            <a:r>
              <a:rPr lang="en-US" b="0" dirty="0"/>
              <a:t>Grants can include projects which support transit services developed in conjunction with human service agencies or local community partners or statewide projects to improve public transit in Iowa. </a:t>
            </a:r>
          </a:p>
          <a:p>
            <a:pPr marL="0" indent="0">
              <a:buNone/>
            </a:pPr>
            <a:r>
              <a:rPr lang="en-US" b="0" dirty="0"/>
              <a:t>Projects are intended to assist with start-up of new services that have been identified as needs by health, employment or human service agencies or other community partners. </a:t>
            </a:r>
          </a:p>
          <a:p>
            <a:pPr marL="0" indent="0">
              <a:buNone/>
            </a:pPr>
            <a:r>
              <a:rPr lang="en-US" b="0" dirty="0"/>
              <a:t>Statewide projects may be used on transit marketing and projects exploring new transit technologies.</a:t>
            </a:r>
          </a:p>
        </p:txBody>
      </p:sp>
      <p:sp>
        <p:nvSpPr>
          <p:cNvPr id="3" name="TextBox 2">
            <a:extLst>
              <a:ext uri="{FF2B5EF4-FFF2-40B4-BE49-F238E27FC236}">
                <a16:creationId xmlns:a16="http://schemas.microsoft.com/office/drawing/2014/main" id="{A2A6B9D0-E107-EF28-9287-016E71436AF9}"/>
              </a:ext>
            </a:extLst>
          </p:cNvPr>
          <p:cNvSpPr txBox="1"/>
          <p:nvPr/>
        </p:nvSpPr>
        <p:spPr>
          <a:xfrm>
            <a:off x="683568" y="692696"/>
            <a:ext cx="6840760" cy="461665"/>
          </a:xfrm>
          <a:prstGeom prst="rect">
            <a:avLst/>
          </a:prstGeom>
          <a:noFill/>
        </p:spPr>
        <p:txBody>
          <a:bodyPr wrap="square">
            <a:spAutoFit/>
          </a:bodyPr>
          <a:lstStyle/>
          <a:p>
            <a:r>
              <a:rPr lang="en-US" sz="2400" b="1" dirty="0">
                <a:solidFill>
                  <a:srgbClr val="871721"/>
                </a:solidFill>
                <a:latin typeface="PT Sans" panose="020B0503020203020204" pitchFamily="34" charset="0"/>
              </a:rPr>
              <a:t>Program details: </a:t>
            </a:r>
          </a:p>
        </p:txBody>
      </p:sp>
    </p:spTree>
    <p:extLst>
      <p:ext uri="{BB962C8B-B14F-4D97-AF65-F5344CB8AC3E}">
        <p14:creationId xmlns:p14="http://schemas.microsoft.com/office/powerpoint/2010/main" val="724307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154361"/>
            <a:ext cx="7992888" cy="5544616"/>
          </a:xfrm>
          <a:prstGeom prst="rect">
            <a:avLst/>
          </a:prstGeom>
        </p:spPr>
        <p:txBody>
          <a:bodyPr vert="horz" lIns="91440" tIns="45720" rIns="91440" bIns="45720" rtlCol="0">
            <a:noAutofit/>
          </a:bodyPr>
          <a:lstStyle/>
          <a:p>
            <a:pPr marL="0" indent="0">
              <a:buNone/>
            </a:pPr>
            <a:r>
              <a:rPr lang="en-US" b="0" dirty="0"/>
              <a:t>Operating and small capital projects are eligible for funding up to a maximum of 50% state participation for two years.  Vehicles and facilities are not eligible under this program.</a:t>
            </a:r>
          </a:p>
          <a:p>
            <a:pPr marL="0" indent="0">
              <a:buNone/>
            </a:pPr>
            <a:r>
              <a:rPr lang="en-US" b="0" dirty="0"/>
              <a:t>One project per transit system at a time is allowed. </a:t>
            </a:r>
          </a:p>
          <a:p>
            <a:pPr marL="0" indent="0">
              <a:buNone/>
            </a:pPr>
            <a:r>
              <a:rPr lang="en-US" b="0" dirty="0"/>
              <a:t>Priority is given to projects which include a financial contribution from human service agencies or community partners. </a:t>
            </a:r>
          </a:p>
          <a:p>
            <a:pPr marL="0" indent="0">
              <a:buNone/>
            </a:pPr>
            <a:r>
              <a:rPr lang="en-US" b="0" dirty="0"/>
              <a:t>Applications due October 1.  Projects begin July 1 of the following fiscal year. Up to two years of funding may be requested.</a:t>
            </a:r>
          </a:p>
          <a:p>
            <a:pPr marL="0" indent="0">
              <a:buNone/>
            </a:pPr>
            <a:endParaRPr lang="en-US" dirty="0"/>
          </a:p>
        </p:txBody>
      </p:sp>
      <p:sp>
        <p:nvSpPr>
          <p:cNvPr id="2" name="TextBox 1">
            <a:extLst>
              <a:ext uri="{FF2B5EF4-FFF2-40B4-BE49-F238E27FC236}">
                <a16:creationId xmlns:a16="http://schemas.microsoft.com/office/drawing/2014/main" id="{4A1A3525-6E46-793E-5E64-D9EC9EF92D78}"/>
              </a:ext>
            </a:extLst>
          </p:cNvPr>
          <p:cNvSpPr txBox="1"/>
          <p:nvPr/>
        </p:nvSpPr>
        <p:spPr>
          <a:xfrm>
            <a:off x="683568" y="692696"/>
            <a:ext cx="6840760" cy="461665"/>
          </a:xfrm>
          <a:prstGeom prst="rect">
            <a:avLst/>
          </a:prstGeom>
          <a:noFill/>
        </p:spPr>
        <p:txBody>
          <a:bodyPr wrap="square">
            <a:spAutoFit/>
          </a:bodyPr>
          <a:lstStyle/>
          <a:p>
            <a:r>
              <a:rPr lang="en-US" sz="2400" b="1" dirty="0">
                <a:solidFill>
                  <a:srgbClr val="871721"/>
                </a:solidFill>
                <a:latin typeface="PT Sans" panose="020B0503020203020204" pitchFamily="34" charset="0"/>
              </a:rPr>
              <a:t>Program details: </a:t>
            </a:r>
          </a:p>
        </p:txBody>
      </p:sp>
    </p:spTree>
    <p:extLst>
      <p:ext uri="{BB962C8B-B14F-4D97-AF65-F5344CB8AC3E}">
        <p14:creationId xmlns:p14="http://schemas.microsoft.com/office/powerpoint/2010/main" val="144242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522462" y="1268760"/>
            <a:ext cx="7992888" cy="3528392"/>
          </a:xfrm>
          <a:prstGeom prst="rect">
            <a:avLst/>
          </a:prstGeom>
        </p:spPr>
        <p:txBody>
          <a:bodyPr vert="horz" lIns="91440" tIns="45720" rIns="91440" bIns="45720" rtlCol="0">
            <a:noAutofit/>
          </a:bodyPr>
          <a:lstStyle/>
          <a:p>
            <a:pPr lvl="0"/>
            <a:r>
              <a:rPr lang="en-US" b="0" dirty="0"/>
              <a:t>Financial contribution from human service agency(</a:t>
            </a:r>
            <a:r>
              <a:rPr lang="en-US" b="0" dirty="0" err="1"/>
              <a:t>ies</a:t>
            </a:r>
            <a:r>
              <a:rPr lang="en-US" b="0" dirty="0"/>
              <a:t>) or community partners.</a:t>
            </a:r>
          </a:p>
          <a:p>
            <a:pPr lvl="0"/>
            <a:r>
              <a:rPr lang="en-US" b="0" dirty="0"/>
              <a:t>Demonstration of Need. </a:t>
            </a:r>
          </a:p>
          <a:p>
            <a:pPr lvl="0"/>
            <a:r>
              <a:rPr lang="en-US" b="0" dirty="0"/>
              <a:t>Demonstration of Benefits. </a:t>
            </a:r>
          </a:p>
          <a:p>
            <a:pPr lvl="0"/>
            <a:r>
              <a:rPr lang="en-US" b="0" dirty="0"/>
              <a:t>Demonstration of Coordinated Transportation. </a:t>
            </a:r>
          </a:p>
          <a:p>
            <a:pPr lvl="0"/>
            <a:r>
              <a:rPr lang="en-US" b="0" dirty="0"/>
              <a:t>Addressing Long Range Public Transit Needs.  </a:t>
            </a:r>
            <a:endParaRPr lang="en-US" sz="1700" b="0" dirty="0"/>
          </a:p>
        </p:txBody>
      </p:sp>
      <p:sp>
        <p:nvSpPr>
          <p:cNvPr id="5" name="Title 10">
            <a:extLst>
              <a:ext uri="{FF2B5EF4-FFF2-40B4-BE49-F238E27FC236}">
                <a16:creationId xmlns:a16="http://schemas.microsoft.com/office/drawing/2014/main" id="{8F42A082-033A-4C0F-986F-7776BA315ECE}"/>
              </a:ext>
            </a:extLst>
          </p:cNvPr>
          <p:cNvSpPr txBox="1">
            <a:spLocks/>
          </p:cNvSpPr>
          <p:nvPr/>
        </p:nvSpPr>
        <p:spPr>
          <a:xfrm>
            <a:off x="522462" y="472777"/>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sz="2400" dirty="0"/>
              <a:t>Special Project application evaluation criteria:</a:t>
            </a:r>
          </a:p>
        </p:txBody>
      </p:sp>
    </p:spTree>
    <p:extLst>
      <p:ext uri="{BB962C8B-B14F-4D97-AF65-F5344CB8AC3E}">
        <p14:creationId xmlns:p14="http://schemas.microsoft.com/office/powerpoint/2010/main" val="405352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467544" y="1700808"/>
            <a:ext cx="7992888" cy="4896544"/>
          </a:xfrm>
          <a:prstGeom prst="rect">
            <a:avLst/>
          </a:prstGeom>
        </p:spPr>
        <p:txBody>
          <a:bodyPr vert="horz" lIns="91440" tIns="45720" rIns="91440" bIns="45720" rtlCol="0">
            <a:normAutofit/>
          </a:bodyPr>
          <a:lstStyle/>
          <a:p>
            <a:pPr lvl="0">
              <a:spcAft>
                <a:spcPts val="600"/>
              </a:spcAft>
              <a:tabLst>
                <a:tab pos="4114800" algn="l"/>
              </a:tabLst>
            </a:pPr>
            <a:r>
              <a:rPr lang="en-US" dirty="0"/>
              <a:t>Available Funding:</a:t>
            </a:r>
          </a:p>
          <a:p>
            <a:pPr lvl="1">
              <a:spcAft>
                <a:spcPts val="600"/>
              </a:spcAft>
              <a:tabLst>
                <a:tab pos="4460875" algn="l"/>
              </a:tabLst>
            </a:pPr>
            <a:r>
              <a:rPr lang="en-US" b="0" dirty="0"/>
              <a:t>Annual allocation:	$175,000</a:t>
            </a:r>
          </a:p>
          <a:p>
            <a:pPr lvl="1">
              <a:spcAft>
                <a:spcPts val="600"/>
              </a:spcAft>
              <a:tabLst>
                <a:tab pos="4460875" algn="l"/>
              </a:tabLst>
            </a:pPr>
            <a:r>
              <a:rPr lang="en-US" b="0" dirty="0"/>
              <a:t>Unprogrammed Carryover:	$357,956</a:t>
            </a:r>
          </a:p>
          <a:p>
            <a:pPr lvl="1">
              <a:tabLst>
                <a:tab pos="4460875" algn="l"/>
              </a:tabLst>
            </a:pPr>
            <a:r>
              <a:rPr lang="en-US" b="0" dirty="0"/>
              <a:t>Total Funding Available:	$532,966</a:t>
            </a:r>
          </a:p>
          <a:p>
            <a:pPr lvl="0">
              <a:spcBef>
                <a:spcPts val="0"/>
              </a:spcBef>
              <a:spcAft>
                <a:spcPts val="600"/>
              </a:spcAft>
            </a:pPr>
            <a:r>
              <a:rPr lang="en-US" b="1" dirty="0"/>
              <a:t>Application Summary:</a:t>
            </a:r>
          </a:p>
          <a:p>
            <a:pPr lvl="1">
              <a:spcBef>
                <a:spcPts val="0"/>
              </a:spcBef>
              <a:spcAft>
                <a:spcPts val="600"/>
              </a:spcAft>
            </a:pPr>
            <a:r>
              <a:rPr lang="en-US" dirty="0"/>
              <a:t>Total number of applications: 8</a:t>
            </a:r>
          </a:p>
          <a:p>
            <a:pPr lvl="1">
              <a:spcBef>
                <a:spcPts val="0"/>
              </a:spcBef>
              <a:spcAft>
                <a:spcPts val="600"/>
              </a:spcAft>
            </a:pPr>
            <a:r>
              <a:rPr lang="en-US" dirty="0"/>
              <a:t>Funding requested: $550,250</a:t>
            </a:r>
          </a:p>
          <a:p>
            <a:pPr lvl="1">
              <a:spcBef>
                <a:spcPts val="0"/>
              </a:spcBef>
              <a:spcAft>
                <a:spcPts val="600"/>
              </a:spcAft>
            </a:pPr>
            <a:r>
              <a:rPr lang="en-US" dirty="0"/>
              <a:t>Total number of projects recommended: 7</a:t>
            </a:r>
          </a:p>
          <a:p>
            <a:pPr lvl="1">
              <a:spcBef>
                <a:spcPts val="0"/>
              </a:spcBef>
              <a:spcAft>
                <a:spcPts val="600"/>
              </a:spcAft>
            </a:pPr>
            <a:r>
              <a:rPr lang="en-US" dirty="0"/>
              <a:t>Total funding recommended: $519,250</a:t>
            </a:r>
          </a:p>
          <a:p>
            <a:pPr lvl="1">
              <a:spcBef>
                <a:spcPts val="0"/>
              </a:spcBef>
              <a:spcAft>
                <a:spcPts val="0"/>
              </a:spcAft>
            </a:pPr>
            <a:endParaRPr lang="en-US" dirty="0"/>
          </a:p>
          <a:p>
            <a:pPr lvl="1">
              <a:spcBef>
                <a:spcPts val="0"/>
              </a:spcBef>
              <a:spcAft>
                <a:spcPts val="0"/>
              </a:spcAft>
            </a:pPr>
            <a:endParaRPr lang="en-US" dirty="0"/>
          </a:p>
          <a:p>
            <a:pPr lvl="0">
              <a:spcBef>
                <a:spcPts val="0"/>
              </a:spcBef>
              <a:spcAft>
                <a:spcPts val="0"/>
              </a:spcAft>
            </a:pPr>
            <a:endParaRPr lang="en-US" b="1" dirty="0"/>
          </a:p>
          <a:p>
            <a:pPr>
              <a:tabLst>
                <a:tab pos="4114800" algn="l"/>
              </a:tabLst>
            </a:pPr>
            <a:endParaRPr lang="en-US" dirty="0"/>
          </a:p>
        </p:txBody>
      </p:sp>
      <p:sp>
        <p:nvSpPr>
          <p:cNvPr id="5" name="Title 10">
            <a:extLst>
              <a:ext uri="{FF2B5EF4-FFF2-40B4-BE49-F238E27FC236}">
                <a16:creationId xmlns:a16="http://schemas.microsoft.com/office/drawing/2014/main" id="{C66066E1-1CDF-4981-B319-508E795C1FD5}"/>
              </a:ext>
            </a:extLst>
          </p:cNvPr>
          <p:cNvSpPr txBox="1">
            <a:spLocks/>
          </p:cNvSpPr>
          <p:nvPr/>
        </p:nvSpPr>
        <p:spPr>
          <a:xfrm>
            <a:off x="628650" y="699519"/>
            <a:ext cx="78867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400" b="1" kern="1200">
                <a:solidFill>
                  <a:schemeClr val="tx2"/>
                </a:solidFill>
                <a:latin typeface="PT Sans" panose="020B0503020203020204" pitchFamily="34" charset="0"/>
                <a:ea typeface="+mj-ea"/>
                <a:cs typeface="+mj-cs"/>
              </a:defRPr>
            </a:lvl1pPr>
          </a:lstStyle>
          <a:p>
            <a:r>
              <a:rPr lang="en-US" dirty="0"/>
              <a:t>Available Funding and Application Summary</a:t>
            </a:r>
          </a:p>
        </p:txBody>
      </p:sp>
    </p:spTree>
    <p:extLst>
      <p:ext uri="{BB962C8B-B14F-4D97-AF65-F5344CB8AC3E}">
        <p14:creationId xmlns:p14="http://schemas.microsoft.com/office/powerpoint/2010/main" val="1258389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908720"/>
            <a:ext cx="7886700" cy="360040"/>
          </a:xfrm>
          <a:prstGeom prst="rect">
            <a:avLst/>
          </a:prstGeom>
        </p:spPr>
        <p:txBody>
          <a:bodyPr>
            <a:noAutofit/>
          </a:bodyPr>
          <a:lstStyle/>
          <a:p>
            <a:r>
              <a:rPr lang="en-US" sz="3200" b="1" dirty="0">
                <a:solidFill>
                  <a:schemeClr val="tx2"/>
                </a:solidFill>
              </a:rPr>
              <a:t>FY24 Iowa DOT-sponsored Projects</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559307714"/>
              </p:ext>
            </p:extLst>
          </p:nvPr>
        </p:nvGraphicFramePr>
        <p:xfrm>
          <a:off x="300951" y="1412776"/>
          <a:ext cx="8231806" cy="4620099"/>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245393">
                <a:tc>
                  <a:txBody>
                    <a:bodyPr/>
                    <a:lstStyle/>
                    <a:p>
                      <a:pPr algn="ctr"/>
                      <a:r>
                        <a:rPr lang="en-US" sz="1400" b="1" kern="1200">
                          <a:solidFill>
                            <a:schemeClr val="dk1"/>
                          </a:solidFill>
                          <a:latin typeface="+mn-lt"/>
                          <a:ea typeface="+mn-ea"/>
                          <a:cs typeface="+mn-cs"/>
                        </a:rPr>
                        <a:t>Discretionary </a:t>
                      </a:r>
                      <a:r>
                        <a:rPr lang="en-US" sz="1400" b="1" kern="1200" dirty="0">
                          <a:solidFill>
                            <a:schemeClr val="dk1"/>
                          </a:solidFill>
                          <a:latin typeface="+mn-lt"/>
                          <a:ea typeface="+mn-ea"/>
                          <a:cs typeface="+mn-cs"/>
                        </a:rPr>
                        <a:t>Bus Program grant project administration</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$450,000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t>(FY24)</a:t>
                      </a:r>
                    </a:p>
                    <a:p>
                      <a:pPr algn="ct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$90,000</a:t>
                      </a:r>
                    </a:p>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$90,000</a:t>
                      </a:r>
                    </a:p>
                    <a:p>
                      <a:pPr algn="ctr"/>
                      <a:r>
                        <a:rPr lang="en-US" sz="1400" b="1" dirty="0"/>
                        <a:t>(20%)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71720284"/>
                  </a:ext>
                </a:extLst>
              </a:tr>
              <a:tr h="1245393">
                <a:tc>
                  <a:txBody>
                    <a:bodyPr/>
                    <a:lstStyle/>
                    <a:p>
                      <a:pPr algn="ctr"/>
                      <a:r>
                        <a:rPr lang="en-US" sz="1400" b="1" kern="1200" dirty="0">
                          <a:solidFill>
                            <a:schemeClr val="dk1"/>
                          </a:solidFill>
                          <a:latin typeface="+mn-lt"/>
                          <a:ea typeface="+mn-ea"/>
                          <a:cs typeface="+mn-cs"/>
                        </a:rPr>
                        <a:t>General Transit Feed Specification Contractor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$82,250</a:t>
                      </a:r>
                    </a:p>
                    <a:p>
                      <a:pPr algn="ctr"/>
                      <a:r>
                        <a:rPr lang="en-US" sz="1400" b="1" dirty="0"/>
                        <a:t>(FY24)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$82,250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$82,250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90336"/>
                  </a:ext>
                </a:extLst>
              </a:tr>
              <a:tr h="1245393">
                <a:tc>
                  <a:txBody>
                    <a:bodyPr/>
                    <a:lstStyle/>
                    <a:p>
                      <a:pPr algn="ctr"/>
                      <a:r>
                        <a:rPr lang="en-US" sz="1400" b="1" kern="1200" dirty="0">
                          <a:solidFill>
                            <a:schemeClr val="dk1"/>
                          </a:solidFill>
                          <a:latin typeface="+mn-lt"/>
                          <a:ea typeface="+mn-ea"/>
                          <a:cs typeface="+mn-cs"/>
                        </a:rPr>
                        <a:t>Iowarideshare.org </a:t>
                      </a:r>
                      <a:r>
                        <a:rPr lang="en-US" sz="1400" b="1" kern="1200" dirty="0" err="1">
                          <a:solidFill>
                            <a:schemeClr val="dk1"/>
                          </a:solidFill>
                          <a:latin typeface="+mn-lt"/>
                          <a:ea typeface="+mn-ea"/>
                          <a:cs typeface="+mn-cs"/>
                        </a:rPr>
                        <a:t>Ridematching</a:t>
                      </a:r>
                      <a:r>
                        <a:rPr lang="en-US" sz="1400" b="1" kern="1200" dirty="0">
                          <a:solidFill>
                            <a:schemeClr val="dk1"/>
                          </a:solidFill>
                          <a:latin typeface="+mn-lt"/>
                          <a:ea typeface="+mn-ea"/>
                          <a:cs typeface="+mn-cs"/>
                        </a:rPr>
                        <a:t> Software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 </a:t>
                      </a:r>
                    </a:p>
                    <a:p>
                      <a:pPr algn="ctr"/>
                      <a:r>
                        <a:rPr lang="en-US" sz="1400" b="1" dirty="0"/>
                        <a:t>(FY24)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$40,000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043441"/>
                  </a:ext>
                </a:extLst>
              </a:tr>
            </a:tbl>
          </a:graphicData>
        </a:graphic>
      </p:graphicFrame>
    </p:spTree>
    <p:extLst>
      <p:ext uri="{BB962C8B-B14F-4D97-AF65-F5344CB8AC3E}">
        <p14:creationId xmlns:p14="http://schemas.microsoft.com/office/powerpoint/2010/main" val="4203558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4F7A35D9-C957-4396-BEAF-37B428588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5844" y="147581"/>
            <a:ext cx="1968643" cy="545115"/>
          </a:xfrm>
          <a:prstGeom prst="rect">
            <a:avLst/>
          </a:prstGeom>
        </p:spPr>
      </p:pic>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473504" y="908720"/>
            <a:ext cx="7886700" cy="360040"/>
          </a:xfrm>
          <a:prstGeom prst="rect">
            <a:avLst/>
          </a:prstGeom>
        </p:spPr>
        <p:txBody>
          <a:bodyPr>
            <a:noAutofit/>
          </a:bodyPr>
          <a:lstStyle/>
          <a:p>
            <a:r>
              <a:rPr lang="en-US" sz="3200" b="1" dirty="0">
                <a:solidFill>
                  <a:schemeClr val="tx2"/>
                </a:solidFill>
              </a:rPr>
              <a:t>FY25 Iowa DOT-sponsored Projects</a:t>
            </a:r>
          </a:p>
        </p:txBody>
      </p:sp>
      <p:graphicFrame>
        <p:nvGraphicFramePr>
          <p:cNvPr id="2" name="Table 1">
            <a:extLst>
              <a:ext uri="{FF2B5EF4-FFF2-40B4-BE49-F238E27FC236}">
                <a16:creationId xmlns:a16="http://schemas.microsoft.com/office/drawing/2014/main" id="{D9E927E1-7EB0-4A23-BB04-69006FC59A1E}"/>
              </a:ext>
            </a:extLst>
          </p:cNvPr>
          <p:cNvGraphicFramePr>
            <a:graphicFrameLocks noGrp="1"/>
          </p:cNvGraphicFramePr>
          <p:nvPr>
            <p:extLst>
              <p:ext uri="{D42A27DB-BD31-4B8C-83A1-F6EECF244321}">
                <p14:modId xmlns:p14="http://schemas.microsoft.com/office/powerpoint/2010/main" val="1296017754"/>
              </p:ext>
            </p:extLst>
          </p:nvPr>
        </p:nvGraphicFramePr>
        <p:xfrm>
          <a:off x="300951" y="1412776"/>
          <a:ext cx="8231806" cy="3374706"/>
        </p:xfrm>
        <a:graphic>
          <a:graphicData uri="http://schemas.openxmlformats.org/drawingml/2006/table">
            <a:tbl>
              <a:tblPr firstRow="1" bandRow="1">
                <a:tableStyleId>{5C22544A-7EE6-4342-B048-85BDC9FD1C3A}</a:tableStyleId>
              </a:tblPr>
              <a:tblGrid>
                <a:gridCol w="2068044">
                  <a:extLst>
                    <a:ext uri="{9D8B030D-6E8A-4147-A177-3AD203B41FA5}">
                      <a16:colId xmlns:a16="http://schemas.microsoft.com/office/drawing/2014/main" val="3387879057"/>
                    </a:ext>
                  </a:extLst>
                </a:gridCol>
                <a:gridCol w="1870436">
                  <a:extLst>
                    <a:ext uri="{9D8B030D-6E8A-4147-A177-3AD203B41FA5}">
                      <a16:colId xmlns:a16="http://schemas.microsoft.com/office/drawing/2014/main" val="1861506818"/>
                    </a:ext>
                  </a:extLst>
                </a:gridCol>
                <a:gridCol w="1496349">
                  <a:extLst>
                    <a:ext uri="{9D8B030D-6E8A-4147-A177-3AD203B41FA5}">
                      <a16:colId xmlns:a16="http://schemas.microsoft.com/office/drawing/2014/main" val="467904483"/>
                    </a:ext>
                  </a:extLst>
                </a:gridCol>
                <a:gridCol w="1271896">
                  <a:extLst>
                    <a:ext uri="{9D8B030D-6E8A-4147-A177-3AD203B41FA5}">
                      <a16:colId xmlns:a16="http://schemas.microsoft.com/office/drawing/2014/main" val="3284072429"/>
                    </a:ext>
                  </a:extLst>
                </a:gridCol>
                <a:gridCol w="1525081">
                  <a:extLst>
                    <a:ext uri="{9D8B030D-6E8A-4147-A177-3AD203B41FA5}">
                      <a16:colId xmlns:a16="http://schemas.microsoft.com/office/drawing/2014/main" val="1639893002"/>
                    </a:ext>
                  </a:extLst>
                </a:gridCol>
              </a:tblGrid>
              <a:tr h="779014">
                <a:tc>
                  <a:txBody>
                    <a:bodyPr/>
                    <a:lstStyle/>
                    <a:p>
                      <a:pPr algn="ctr"/>
                      <a:r>
                        <a:rPr lang="en-US" sz="1300" b="1" dirty="0"/>
                        <a:t>PROJECT NAME</a:t>
                      </a:r>
                    </a:p>
                  </a:txBody>
                  <a:tcPr anchor="ctr">
                    <a:lnT w="12700" cmpd="sng">
                      <a:noFill/>
                    </a:lnT>
                    <a:lnB w="12700" cap="flat" cmpd="sng" algn="ctr">
                      <a:no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SPONSOR</a:t>
                      </a:r>
                    </a:p>
                  </a:txBody>
                  <a:tcPr anchor="ctr">
                    <a:lnT w="12700" cmpd="sng">
                      <a:noFill/>
                    </a:lnT>
                    <a:lnB w="12700" cap="flat" cmpd="sng" algn="ctr">
                      <a:noFill/>
                      <a:prstDash val="solid"/>
                      <a:round/>
                      <a:headEnd type="none" w="med" len="med"/>
                      <a:tailEnd type="none" w="med" len="med"/>
                    </a:lnB>
                    <a:solidFill>
                      <a:schemeClr val="bg2">
                        <a:lumMod val="75000"/>
                      </a:schemeClr>
                    </a:solidFill>
                  </a:tcPr>
                </a:tc>
                <a:tc>
                  <a:txBody>
                    <a:bodyPr/>
                    <a:lstStyle/>
                    <a:p>
                      <a:pPr algn="ctr"/>
                      <a:r>
                        <a:rPr lang="en-US" sz="1300" b="1" dirty="0"/>
                        <a:t>TOTAL PROJECT COST</a:t>
                      </a:r>
                    </a:p>
                  </a:txBody>
                  <a:tcPr anchor="ctr">
                    <a:lnT w="12700" cmpd="sng">
                      <a:noFill/>
                    </a:lnT>
                    <a:lnB w="12700" cap="flat" cmpd="sng" algn="ctr">
                      <a:noFill/>
                      <a:prstDash val="solid"/>
                      <a:round/>
                      <a:headEnd type="none" w="med" len="med"/>
                      <a:tailEnd type="none" w="med" len="med"/>
                    </a:lnB>
                    <a:solidFill>
                      <a:schemeClr val="accent6">
                        <a:lumMod val="50000"/>
                      </a:schemeClr>
                    </a:solidFill>
                  </a:tcPr>
                </a:tc>
                <a:tc>
                  <a:txBody>
                    <a:bodyPr/>
                    <a:lstStyle/>
                    <a:p>
                      <a:pPr algn="ctr"/>
                      <a:r>
                        <a:rPr lang="en-US" sz="1300" b="1" dirty="0"/>
                        <a:t>REQUESTED AMOUNT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1" dirty="0"/>
                        <a:t>(% of Total Project Cost)</a:t>
                      </a:r>
                    </a:p>
                  </a:txBody>
                  <a:tcPr anchor="ctr">
                    <a:lnT w="12700" cmpd="sng">
                      <a:noFill/>
                    </a:lnT>
                    <a:lnB w="12700" cap="flat" cmpd="sng" algn="ctr">
                      <a:noFill/>
                      <a:prstDash val="solid"/>
                      <a:round/>
                      <a:headEnd type="none" w="med" len="med"/>
                      <a:tailEnd type="none" w="med" len="med"/>
                    </a:lnB>
                    <a:solidFill>
                      <a:schemeClr val="accent2">
                        <a:lumMod val="75000"/>
                      </a:schemeClr>
                    </a:solidFill>
                  </a:tcPr>
                </a:tc>
                <a:tc>
                  <a:txBody>
                    <a:bodyPr/>
                    <a:lstStyle/>
                    <a:p>
                      <a:pPr algn="ctr"/>
                      <a:r>
                        <a:rPr lang="en-US" sz="1300" b="1" dirty="0"/>
                        <a:t>RECOMMENDED AMOUNT </a:t>
                      </a:r>
                    </a:p>
                    <a:p>
                      <a:pPr algn="ctr"/>
                      <a:r>
                        <a:rPr lang="en-US" sz="1300" b="1" dirty="0"/>
                        <a:t>(% of Total Project Cost)</a:t>
                      </a:r>
                    </a:p>
                  </a:txBody>
                  <a:tcPr>
                    <a:lnT w="12700" cmpd="sng">
                      <a:noFill/>
                    </a:lnT>
                    <a:lnB w="12700" cap="flat" cmpd="sng" algn="ctr">
                      <a:no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858427104"/>
                  </a:ext>
                </a:extLst>
              </a:tr>
              <a:tr h="1245393">
                <a:tc>
                  <a:txBody>
                    <a:bodyPr/>
                    <a:lstStyle/>
                    <a:p>
                      <a:pPr algn="ctr"/>
                      <a:r>
                        <a:rPr lang="en-US" sz="1400" b="1" kern="1200" dirty="0">
                          <a:solidFill>
                            <a:schemeClr val="dk1"/>
                          </a:solidFill>
                          <a:latin typeface="+mn-lt"/>
                          <a:ea typeface="+mn-ea"/>
                          <a:cs typeface="+mn-cs"/>
                        </a:rPr>
                        <a:t>General Transit Feed Specification Contractor</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$77,500</a:t>
                      </a:r>
                    </a:p>
                    <a:p>
                      <a:pPr algn="ctr"/>
                      <a:r>
                        <a:rPr lang="en-US" sz="1400" b="1" dirty="0"/>
                        <a:t>(FY25)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$77,500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$77,500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990336"/>
                  </a:ext>
                </a:extLst>
              </a:tr>
              <a:tr h="1245393">
                <a:tc>
                  <a:txBody>
                    <a:bodyPr/>
                    <a:lstStyle/>
                    <a:p>
                      <a:pPr algn="ctr"/>
                      <a:r>
                        <a:rPr lang="en-US" sz="1400" b="1" kern="1200" dirty="0">
                          <a:solidFill>
                            <a:schemeClr val="dk1"/>
                          </a:solidFill>
                          <a:latin typeface="+mn-lt"/>
                          <a:ea typeface="+mn-ea"/>
                          <a:cs typeface="+mn-cs"/>
                        </a:rPr>
                        <a:t>Iowarideshare.org </a:t>
                      </a:r>
                      <a:r>
                        <a:rPr lang="en-US" sz="1400" b="1" kern="1200" dirty="0" err="1">
                          <a:solidFill>
                            <a:schemeClr val="dk1"/>
                          </a:solidFill>
                          <a:latin typeface="+mn-lt"/>
                          <a:ea typeface="+mn-ea"/>
                          <a:cs typeface="+mn-cs"/>
                        </a:rPr>
                        <a:t>Ridematching</a:t>
                      </a:r>
                      <a:r>
                        <a:rPr lang="en-US" sz="1400" b="1" kern="1200" dirty="0">
                          <a:solidFill>
                            <a:schemeClr val="dk1"/>
                          </a:solidFill>
                          <a:latin typeface="+mn-lt"/>
                          <a:ea typeface="+mn-ea"/>
                          <a:cs typeface="+mn-cs"/>
                        </a:rPr>
                        <a:t> Software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Iowa DOT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 </a:t>
                      </a:r>
                    </a:p>
                    <a:p>
                      <a:pPr algn="ctr"/>
                      <a:r>
                        <a:rPr lang="en-US" sz="1400" b="1" dirty="0"/>
                        <a:t>(FY25)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 (100%)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1" dirty="0"/>
                        <a:t>$42,000</a:t>
                      </a:r>
                    </a:p>
                    <a:p>
                      <a:pPr algn="ctr"/>
                      <a:r>
                        <a:rPr lang="en-US" sz="1400" b="1" dirty="0"/>
                        <a:t>(100%)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8043441"/>
                  </a:ext>
                </a:extLst>
              </a:tr>
            </a:tbl>
          </a:graphicData>
        </a:graphic>
      </p:graphicFrame>
    </p:spTree>
    <p:extLst>
      <p:ext uri="{BB962C8B-B14F-4D97-AF65-F5344CB8AC3E}">
        <p14:creationId xmlns:p14="http://schemas.microsoft.com/office/powerpoint/2010/main" val="4038688656"/>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15914</TotalTime>
  <Words>1455</Words>
  <Application>Microsoft Office PowerPoint</Application>
  <PresentationFormat>On-screen Show (4:3)</PresentationFormat>
  <Paragraphs>173</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PT Sans</vt:lpstr>
      <vt:lpstr>Office Theme</vt:lpstr>
      <vt:lpstr>PowerPoint Presentation</vt:lpstr>
      <vt:lpstr>State Transit Assistance Special Projects Program</vt:lpstr>
      <vt:lpstr>PowerPoint Presentation</vt:lpstr>
      <vt:lpstr>PowerPoint Presentation</vt:lpstr>
      <vt:lpstr>PowerPoint Presentation</vt:lpstr>
      <vt:lpstr>PowerPoint Presentation</vt:lpstr>
      <vt:lpstr>PowerPoint Presentation</vt:lpstr>
      <vt:lpstr>FY24 Iowa DOT-sponsored Projects</vt:lpstr>
      <vt:lpstr>FY25 Iowa DOT-sponsored Projects</vt:lpstr>
      <vt:lpstr>FY25 Competitive Applications Recommended</vt:lpstr>
      <vt:lpstr>PowerPoint Presentation</vt:lpstr>
      <vt:lpstr>PowerPoint Presentation</vt:lpstr>
      <vt:lpstr>FY 25 Competitive Application  Not Recommended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331</cp:revision>
  <cp:lastPrinted>2023-01-03T19:19:29Z</cp:lastPrinted>
  <dcterms:created xsi:type="dcterms:W3CDTF">2014-05-10T08:44:16Z</dcterms:created>
  <dcterms:modified xsi:type="dcterms:W3CDTF">2023-12-06T14:58:37Z</dcterms:modified>
</cp:coreProperties>
</file>