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72" r:id="rId3"/>
    <p:sldId id="379" r:id="rId4"/>
    <p:sldId id="337" r:id="rId5"/>
    <p:sldId id="340" r:id="rId6"/>
    <p:sldId id="338" r:id="rId7"/>
    <p:sldId id="380" r:id="rId8"/>
    <p:sldId id="383" r:id="rId9"/>
    <p:sldId id="366" r:id="rId10"/>
    <p:sldId id="381" r:id="rId11"/>
    <p:sldId id="382" r:id="rId12"/>
    <p:sldId id="374" r:id="rId13"/>
    <p:sldId id="373" r:id="rId14"/>
    <p:sldId id="386" r:id="rId15"/>
    <p:sldId id="371" r:id="rId16"/>
    <p:sldId id="372" r:id="rId17"/>
    <p:sldId id="356" r:id="rId18"/>
    <p:sldId id="385" r:id="rId19"/>
    <p:sldId id="369" r:id="rId20"/>
    <p:sldId id="370" r:id="rId21"/>
    <p:sldId id="378" r:id="rId22"/>
    <p:sldId id="368" r:id="rId23"/>
    <p:sldId id="287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scher, Phil" initials="MP" lastIdx="1" clrIdx="0">
    <p:extLst>
      <p:ext uri="{19B8F6BF-5375-455C-9EA6-DF929625EA0E}">
        <p15:presenceInfo xmlns:p15="http://schemas.microsoft.com/office/powerpoint/2012/main" userId="S::Phil.Mescher@iowadot.us::a51d09f1-1588-47f1-bccd-f0471ea9d29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5813"/>
    <a:srgbClr val="00717F"/>
    <a:srgbClr val="53565A"/>
    <a:srgbClr val="FF9966"/>
    <a:srgbClr val="871721"/>
    <a:srgbClr val="C34B56"/>
    <a:srgbClr val="B1B3B3"/>
    <a:srgbClr val="FF0066"/>
    <a:srgbClr val="69686D"/>
    <a:srgbClr val="3449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242" autoAdjust="0"/>
  </p:normalViewPr>
  <p:slideViewPr>
    <p:cSldViewPr>
      <p:cViewPr varScale="1">
        <p:scale>
          <a:sx n="104" d="100"/>
          <a:sy n="104" d="100"/>
        </p:scale>
        <p:origin x="1722" y="96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29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adot-my.sharepoint.com/personal/matthew_haubrich_iowadot_us/Documents/AssetMgmt/I3P-2040/Copy%20of%20Interstate%20Project%20Lis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Project</a:t>
            </a:r>
            <a:r>
              <a:rPr lang="en-US" baseline="0"/>
              <a:t> Total vs Budget</a:t>
            </a:r>
          </a:p>
          <a:p>
            <a:pPr>
              <a:defRPr/>
            </a:pPr>
            <a:r>
              <a:rPr lang="en-US" baseline="0"/>
              <a:t>Through Interstate Plan Year 2040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'Bar Chart'!$D$3</c:f>
              <c:strCache>
                <c:ptCount val="1"/>
                <c:pt idx="0">
                  <c:v>Project Costs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57-4E8E-8BC6-7F04F5589E5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757-4E8E-8BC6-7F04F5589E5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757-4E8E-8BC6-7F04F5589E5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757-4E8E-8BC6-7F04F5589E5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757-4E8E-8BC6-7F04F5589E5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757-4E8E-8BC6-7F04F5589E51}"/>
              </c:ext>
            </c:extLst>
          </c:dPt>
          <c:cat>
            <c:numRef>
              <c:f>'Bar Chart'!$B$4:$B$36</c:f>
              <c:numCache>
                <c:formatCode>General</c:formatCode>
                <c:ptCount val="3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  <c:pt idx="23">
                  <c:v>2041</c:v>
                </c:pt>
                <c:pt idx="24">
                  <c:v>2042</c:v>
                </c:pt>
                <c:pt idx="25">
                  <c:v>2043</c:v>
                </c:pt>
                <c:pt idx="26">
                  <c:v>2044</c:v>
                </c:pt>
                <c:pt idx="27">
                  <c:v>2045</c:v>
                </c:pt>
                <c:pt idx="28">
                  <c:v>2046</c:v>
                </c:pt>
                <c:pt idx="29">
                  <c:v>2047</c:v>
                </c:pt>
                <c:pt idx="30">
                  <c:v>2048</c:v>
                </c:pt>
                <c:pt idx="31">
                  <c:v>2049</c:v>
                </c:pt>
                <c:pt idx="32">
                  <c:v>2050</c:v>
                </c:pt>
              </c:numCache>
            </c:numRef>
          </c:cat>
          <c:val>
            <c:numRef>
              <c:f>'Bar Chart'!$D$4:$D$26</c:f>
              <c:numCache>
                <c:formatCode>"$"#,##0,_);\("$"#,##0,\)</c:formatCode>
                <c:ptCount val="23"/>
                <c:pt idx="0">
                  <c:v>349000000</c:v>
                </c:pt>
                <c:pt idx="1">
                  <c:v>422400000</c:v>
                </c:pt>
                <c:pt idx="2">
                  <c:v>339600000</c:v>
                </c:pt>
                <c:pt idx="3">
                  <c:v>382400000</c:v>
                </c:pt>
                <c:pt idx="4">
                  <c:v>324900000</c:v>
                </c:pt>
                <c:pt idx="5">
                  <c:v>237300000</c:v>
                </c:pt>
                <c:pt idx="6">
                  <c:v>302875642.77999997</c:v>
                </c:pt>
                <c:pt idx="7">
                  <c:v>376958627.94</c:v>
                </c:pt>
                <c:pt idx="8">
                  <c:v>265924713.74000001</c:v>
                </c:pt>
                <c:pt idx="9">
                  <c:v>286677024.35000002</c:v>
                </c:pt>
                <c:pt idx="10">
                  <c:v>289305467.06999999</c:v>
                </c:pt>
                <c:pt idx="11">
                  <c:v>310762120.44</c:v>
                </c:pt>
                <c:pt idx="12">
                  <c:v>325097533.02999997</c:v>
                </c:pt>
                <c:pt idx="13">
                  <c:v>301760657.05000001</c:v>
                </c:pt>
                <c:pt idx="14">
                  <c:v>496243735.27999997</c:v>
                </c:pt>
                <c:pt idx="15">
                  <c:v>493416351.16000003</c:v>
                </c:pt>
                <c:pt idx="16">
                  <c:v>590095614.30999994</c:v>
                </c:pt>
                <c:pt idx="17">
                  <c:v>494747613.21000004</c:v>
                </c:pt>
                <c:pt idx="18">
                  <c:v>418562355.51999998</c:v>
                </c:pt>
                <c:pt idx="19">
                  <c:v>500749680.48000002</c:v>
                </c:pt>
                <c:pt idx="20">
                  <c:v>227550000</c:v>
                </c:pt>
                <c:pt idx="21">
                  <c:v>423661000</c:v>
                </c:pt>
                <c:pt idx="22">
                  <c:v>140030000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757-4E8E-8BC6-7F04F5589E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885354416"/>
        <c:axId val="885358024"/>
      </c:barChart>
      <c:lineChart>
        <c:grouping val="stacked"/>
        <c:varyColors val="0"/>
        <c:ser>
          <c:idx val="1"/>
          <c:order val="1"/>
          <c:tx>
            <c:strRef>
              <c:f>'Bar Chart'!$E$3</c:f>
              <c:strCache>
                <c:ptCount val="1"/>
                <c:pt idx="0">
                  <c:v>Budget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'Bar Chart'!$B$4:$B$26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'Bar Chart'!$E$4:$E$26</c:f>
              <c:numCache>
                <c:formatCode>"$"#,##0,_);\("$"#,##0,\)</c:formatCode>
                <c:ptCount val="23"/>
                <c:pt idx="0">
                  <c:v>330000000</c:v>
                </c:pt>
                <c:pt idx="1">
                  <c:v>330000000</c:v>
                </c:pt>
                <c:pt idx="2">
                  <c:v>330000000</c:v>
                </c:pt>
                <c:pt idx="3">
                  <c:v>330000000</c:v>
                </c:pt>
                <c:pt idx="4">
                  <c:v>330000000</c:v>
                </c:pt>
                <c:pt idx="5">
                  <c:v>330000000</c:v>
                </c:pt>
                <c:pt idx="6">
                  <c:v>330000000</c:v>
                </c:pt>
                <c:pt idx="7">
                  <c:v>330000000</c:v>
                </c:pt>
                <c:pt idx="8">
                  <c:v>330000000</c:v>
                </c:pt>
                <c:pt idx="9">
                  <c:v>330000000</c:v>
                </c:pt>
                <c:pt idx="10">
                  <c:v>330000000</c:v>
                </c:pt>
                <c:pt idx="11">
                  <c:v>330000000</c:v>
                </c:pt>
                <c:pt idx="12">
                  <c:v>330000000</c:v>
                </c:pt>
                <c:pt idx="13">
                  <c:v>330000000</c:v>
                </c:pt>
                <c:pt idx="14">
                  <c:v>330000000</c:v>
                </c:pt>
                <c:pt idx="15">
                  <c:v>330000000</c:v>
                </c:pt>
                <c:pt idx="16">
                  <c:v>330000000</c:v>
                </c:pt>
                <c:pt idx="17">
                  <c:v>330000000</c:v>
                </c:pt>
                <c:pt idx="18">
                  <c:v>330000000</c:v>
                </c:pt>
                <c:pt idx="19">
                  <c:v>330000000</c:v>
                </c:pt>
                <c:pt idx="20">
                  <c:v>330000000</c:v>
                </c:pt>
                <c:pt idx="21">
                  <c:v>330000000</c:v>
                </c:pt>
                <c:pt idx="22">
                  <c:v>330000000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2757-4E8E-8BC6-7F04F5589E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5354416"/>
        <c:axId val="885358024"/>
      </c:lineChart>
      <c:catAx>
        <c:axId val="885354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5358024"/>
        <c:crosses val="autoZero"/>
        <c:auto val="1"/>
        <c:lblAlgn val="ctr"/>
        <c:lblOffset val="100"/>
        <c:noMultiLvlLbl val="0"/>
      </c:catAx>
      <c:valAx>
        <c:axId val="885358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Thousands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,_);\(&quot;$&quot;#,##0,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535441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A43C6D-E55F-4BE5-8554-C22BB859EDE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0B73208-77F4-453B-8852-C4844F8B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2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48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Scott County expansion not yet warranted by traffic</a:t>
            </a:r>
          </a:p>
          <a:p>
            <a:r>
              <a:rPr lang="en-US" dirty="0"/>
              <a:t>Spot Improvements will be needed</a:t>
            </a:r>
          </a:p>
          <a:p>
            <a:r>
              <a:rPr lang="en-US" dirty="0"/>
              <a:t>I-380 Iowa City to Cedar Rapids priority to finish – Middle Section over Iowa River</a:t>
            </a:r>
          </a:p>
          <a:p>
            <a:r>
              <a:rPr lang="en-US" dirty="0"/>
              <a:t>Wright Bros Interchange Priority</a:t>
            </a:r>
          </a:p>
          <a:p>
            <a:r>
              <a:rPr lang="en-US" dirty="0" err="1"/>
              <a:t>Boyson</a:t>
            </a:r>
            <a:r>
              <a:rPr lang="en-US" dirty="0"/>
              <a:t> Rd north of Cedar Rapids programmed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72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I-80 widening West of DSM – GPP to 60</a:t>
            </a:r>
            <a:r>
              <a:rPr lang="en-US" baseline="30000" dirty="0"/>
              <a:t>th</a:t>
            </a:r>
            <a:r>
              <a:rPr lang="en-US" dirty="0"/>
              <a:t> under construction</a:t>
            </a:r>
          </a:p>
          <a:p>
            <a:r>
              <a:rPr lang="en-US" dirty="0"/>
              <a:t>I-80/US 169 interchange at DeSoto programmed</a:t>
            </a:r>
          </a:p>
          <a:p>
            <a:r>
              <a:rPr lang="en-US" dirty="0"/>
              <a:t>Focus on SW and NE Systems Interchanges in DSM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85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89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Skunk River bridge work already complete in this corridor.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66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all the work that goes into MOT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00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Iowa River Crossing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80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Spot Treatments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US 61 Interchange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Mainline between US 61 and I-74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37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Reminder of why we have developed the interstate plan.</a:t>
            </a:r>
          </a:p>
          <a:p>
            <a:r>
              <a:rPr lang="en-US" dirty="0"/>
              <a:t>Planning Shows the Need but we do not have the funds</a:t>
            </a:r>
          </a:p>
          <a:p>
            <a:endParaRPr lang="en-US" dirty="0"/>
          </a:p>
          <a:p>
            <a:r>
              <a:rPr lang="en-US" dirty="0"/>
              <a:t>5 years now with Interstate Plan</a:t>
            </a:r>
          </a:p>
          <a:p>
            <a:endParaRPr lang="en-US" dirty="0"/>
          </a:p>
          <a:p>
            <a:r>
              <a:rPr lang="en-US" sz="1600" dirty="0"/>
              <a:t>Inflation Impacts</a:t>
            </a:r>
          </a:p>
          <a:p>
            <a:pPr marL="757066" lvl="1" indent="-291179">
              <a:buFont typeface="Arial" panose="020B0604020202020204" pitchFamily="34" charset="0"/>
              <a:buChar char="•"/>
            </a:pPr>
            <a:r>
              <a:rPr lang="en-US" sz="1600" dirty="0"/>
              <a:t>Higher Materials Costs</a:t>
            </a:r>
          </a:p>
          <a:p>
            <a:pPr marL="1222953" lvl="2" indent="-291179">
              <a:buFont typeface="Arial" panose="020B0604020202020204" pitchFamily="34" charset="0"/>
              <a:buChar char="•"/>
            </a:pPr>
            <a:r>
              <a:rPr lang="en-US" sz="1400" dirty="0"/>
              <a:t>Concrete</a:t>
            </a:r>
          </a:p>
          <a:p>
            <a:pPr marL="1222953" lvl="2" indent="-291179">
              <a:buFont typeface="Arial" panose="020B0604020202020204" pitchFamily="34" charset="0"/>
              <a:buChar char="•"/>
            </a:pPr>
            <a:r>
              <a:rPr lang="en-US" sz="1400" dirty="0"/>
              <a:t>Asphalt</a:t>
            </a:r>
          </a:p>
          <a:p>
            <a:pPr marL="1222953" lvl="2" indent="-291179">
              <a:buFont typeface="Arial" panose="020B0604020202020204" pitchFamily="34" charset="0"/>
              <a:buChar char="•"/>
            </a:pPr>
            <a:r>
              <a:rPr lang="en-US" sz="1400" dirty="0"/>
              <a:t>Steel</a:t>
            </a:r>
          </a:p>
          <a:p>
            <a:pPr marL="757066" lvl="1" indent="-291179">
              <a:buFont typeface="Arial" panose="020B0604020202020204" pitchFamily="34" charset="0"/>
              <a:buChar char="•"/>
            </a:pPr>
            <a:r>
              <a:rPr lang="en-US" sz="1600" dirty="0"/>
              <a:t>Higher Labor Costs</a:t>
            </a:r>
          </a:p>
          <a:p>
            <a:pPr marL="1222953" lvl="2" indent="-291179">
              <a:buFont typeface="Arial" panose="020B0604020202020204" pitchFamily="34" charset="0"/>
              <a:buChar char="•"/>
            </a:pPr>
            <a:r>
              <a:rPr lang="en-US" sz="1400" dirty="0"/>
              <a:t>Grading</a:t>
            </a:r>
          </a:p>
          <a:p>
            <a:pPr marL="1222953" lvl="2" indent="-291179">
              <a:buFont typeface="Arial" panose="020B0604020202020204" pitchFamily="34" charset="0"/>
              <a:buChar char="•"/>
            </a:pPr>
            <a:r>
              <a:rPr lang="en-US" sz="1400" dirty="0"/>
              <a:t>Excavation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0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Reminder of the Workshop that led to the I3P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58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20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 Sizing at the Right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86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Horizon to year 2040</a:t>
            </a:r>
          </a:p>
          <a:p>
            <a:r>
              <a:rPr lang="en-US" dirty="0"/>
              <a:t>Priority Projects Near Term</a:t>
            </a:r>
          </a:p>
          <a:p>
            <a:r>
              <a:rPr lang="en-US" dirty="0"/>
              <a:t>Large Number of Projects in out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78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Includes 5% increase in budget – implemented after 2</a:t>
            </a:r>
            <a:r>
              <a:rPr lang="en-US" baseline="30000" dirty="0"/>
              <a:t>nd</a:t>
            </a:r>
            <a:r>
              <a:rPr lang="en-US" dirty="0"/>
              <a:t> year</a:t>
            </a:r>
          </a:p>
          <a:p>
            <a:r>
              <a:rPr lang="en-US" dirty="0"/>
              <a:t>Capacity Project Priority driven by Traffic Needs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90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projects pushed past year 2050 to give most realistic expectation of what we can accomplish in the next 25+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82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How Graph Works</a:t>
            </a:r>
          </a:p>
          <a:p>
            <a:endParaRPr lang="en-US" dirty="0"/>
          </a:p>
          <a:p>
            <a:r>
              <a:rPr lang="en-US" dirty="0"/>
              <a:t>Moved up expansion I-80 - DSM to Mitchellville</a:t>
            </a:r>
          </a:p>
          <a:p>
            <a:r>
              <a:rPr lang="en-US" dirty="0"/>
              <a:t>Mitchellville to Iowa City pushed past 2050</a:t>
            </a:r>
          </a:p>
          <a:p>
            <a:r>
              <a:rPr lang="en-US" dirty="0"/>
              <a:t>Iowa City to Cedar River remains priority</a:t>
            </a:r>
          </a:p>
          <a:p>
            <a:r>
              <a:rPr lang="en-US" dirty="0"/>
              <a:t>Sugar Creek Bridges over Cedar River priority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78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F3753E7-0F11-4D0E-8960-9E1C8FCC4C52}"/>
              </a:ext>
            </a:extLst>
          </p:cNvPr>
          <p:cNvSpPr/>
          <p:nvPr userDrawn="1"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18299-3EBF-4651-B028-9D1F61A7FE89}"/>
              </a:ext>
            </a:extLst>
          </p:cNvPr>
          <p:cNvSpPr/>
          <p:nvPr userDrawn="1"/>
        </p:nvSpPr>
        <p:spPr>
          <a:xfrm>
            <a:off x="0" y="953344"/>
            <a:ext cx="9144000" cy="45719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07DB7A-A277-47F1-B420-6EB252894A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73" y="4651364"/>
            <a:ext cx="3427833" cy="1657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ED19C-16BB-4E11-A2E2-5E3DE3CF1B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" y="4651364"/>
            <a:ext cx="5758220" cy="1657956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5DBB62E-C41B-4525-96E9-DCB856141B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96315"/>
            <a:ext cx="2133605" cy="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94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827584" y="667435"/>
            <a:ext cx="7478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Iowa Interstate Investment Plan – Commission Update December 2023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764704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836712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908720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AE6B-4BEF-472C-8DFA-A9B7788CA52B}"/>
              </a:ext>
            </a:extLst>
          </p:cNvPr>
          <p:cNvSpPr txBox="1"/>
          <p:nvPr userDrawn="1"/>
        </p:nvSpPr>
        <p:spPr>
          <a:xfrm>
            <a:off x="0" y="26064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2000">
                <a:solidFill>
                  <a:schemeClr val="bg2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28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827584" y="667435"/>
            <a:ext cx="373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NAME OF PRESENTATION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764704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836712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908720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AE6B-4BEF-472C-8DFA-A9B7788CA52B}"/>
              </a:ext>
            </a:extLst>
          </p:cNvPr>
          <p:cNvSpPr txBox="1"/>
          <p:nvPr userDrawn="1"/>
        </p:nvSpPr>
        <p:spPr>
          <a:xfrm>
            <a:off x="0" y="26064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2000">
                <a:solidFill>
                  <a:schemeClr val="bg2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4EF32B2-C520-493E-859D-A9D077D0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340768"/>
            <a:ext cx="7886700" cy="96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FB340FD-E5C8-40FB-8FFA-E3B74A397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441228"/>
            <a:ext cx="7886700" cy="4228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1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rgbClr val="8717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6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007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6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78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5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359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2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54" r:id="rId5"/>
    <p:sldLayoutId id="2147483655" r:id="rId6"/>
    <p:sldLayoutId id="2147483652" r:id="rId7"/>
    <p:sldLayoutId id="2147483653" r:id="rId8"/>
    <p:sldLayoutId id="2147483656" r:id="rId9"/>
    <p:sldLayoutId id="2147483658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mailto:Phil.Mescher@iowadot.us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023F2D-63D7-4790-8BDE-2DFA6C8EF409}"/>
              </a:ext>
            </a:extLst>
          </p:cNvPr>
          <p:cNvSpPr txBox="1"/>
          <p:nvPr/>
        </p:nvSpPr>
        <p:spPr>
          <a:xfrm>
            <a:off x="0" y="5301208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Transportation Commission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EC4D6-EA04-4B21-A205-B47603995269}"/>
              </a:ext>
            </a:extLst>
          </p:cNvPr>
          <p:cNvSpPr txBox="1"/>
          <p:nvPr/>
        </p:nvSpPr>
        <p:spPr>
          <a:xfrm>
            <a:off x="0" y="487680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Iowa Interstate Investment Plan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472877B-776B-44C8-86C0-2939DA8DA2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96315"/>
            <a:ext cx="2133605" cy="3879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8550F9-EB02-47C8-89EB-606D512A1B58}"/>
              </a:ext>
            </a:extLst>
          </p:cNvPr>
          <p:cNvSpPr txBox="1"/>
          <p:nvPr/>
        </p:nvSpPr>
        <p:spPr>
          <a:xfrm>
            <a:off x="1905000" y="5885983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December 12, 2023</a:t>
            </a:r>
          </a:p>
        </p:txBody>
      </p:sp>
    </p:spTree>
    <p:extLst>
      <p:ext uri="{BB962C8B-B14F-4D97-AF65-F5344CB8AC3E}">
        <p14:creationId xmlns:p14="http://schemas.microsoft.com/office/powerpoint/2010/main" val="2135147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58008"/>
            <a:ext cx="179512" cy="2160240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1561703-32D3-4DC2-9A97-894A322DD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AEC3F2-5631-4577-88CF-7BCDCA33F85B}"/>
              </a:ext>
            </a:extLst>
          </p:cNvPr>
          <p:cNvSpPr/>
          <p:nvPr/>
        </p:nvSpPr>
        <p:spPr>
          <a:xfrm>
            <a:off x="1638300" y="188977"/>
            <a:ext cx="5257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Project Timing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326C53-335A-2367-847C-E94FB51DF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5486400"/>
            <a:ext cx="2114845" cy="1105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7B931E-F17F-73D6-0B58-25EDB5B46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1371600"/>
            <a:ext cx="8458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1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58008"/>
            <a:ext cx="179512" cy="2160240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1561703-32D3-4DC2-9A97-894A322DD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AEC3F2-5631-4577-88CF-7BCDCA33F85B}"/>
              </a:ext>
            </a:extLst>
          </p:cNvPr>
          <p:cNvSpPr/>
          <p:nvPr/>
        </p:nvSpPr>
        <p:spPr>
          <a:xfrm>
            <a:off x="1638300" y="188977"/>
            <a:ext cx="5257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Project Timing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DE3FA7-6AE2-DA21-D313-F2B375261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577" y="5410200"/>
            <a:ext cx="2114845" cy="1105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886B5A-43FD-19B7-3345-350A18A73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371600"/>
            <a:ext cx="868756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31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58008"/>
            <a:ext cx="179512" cy="2160240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1561703-32D3-4DC2-9A97-894A322DD7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AEC3F2-5631-4577-88CF-7BCDCA33F85B}"/>
              </a:ext>
            </a:extLst>
          </p:cNvPr>
          <p:cNvSpPr/>
          <p:nvPr/>
        </p:nvSpPr>
        <p:spPr>
          <a:xfrm>
            <a:off x="1638300" y="188977"/>
            <a:ext cx="5257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Other Projects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163930-BFE4-4CCE-AF2B-6A681754884E}"/>
              </a:ext>
            </a:extLst>
          </p:cNvPr>
          <p:cNvSpPr txBox="1"/>
          <p:nvPr/>
        </p:nvSpPr>
        <p:spPr>
          <a:xfrm>
            <a:off x="1066800" y="243840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Madison Ave Interchange – Programmed (2024-2025)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Middle Road Interchange – Programmed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Hickman Road Interchange – Programmed (2025-2028)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1D1302-3CD0-4679-86C9-9C6F1312595F}"/>
              </a:ext>
            </a:extLst>
          </p:cNvPr>
          <p:cNvSpPr txBox="1"/>
          <p:nvPr/>
        </p:nvSpPr>
        <p:spPr>
          <a:xfrm>
            <a:off x="2819400" y="1773342"/>
            <a:ext cx="252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Other Interstate Work</a:t>
            </a:r>
          </a:p>
        </p:txBody>
      </p:sp>
    </p:spTree>
    <p:extLst>
      <p:ext uri="{BB962C8B-B14F-4D97-AF65-F5344CB8AC3E}">
        <p14:creationId xmlns:p14="http://schemas.microsoft.com/office/powerpoint/2010/main" val="358745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524000"/>
            <a:ext cx="8892479" cy="502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8103EF-6125-4A83-913F-30D281AB24C0}"/>
              </a:ext>
            </a:extLst>
          </p:cNvPr>
          <p:cNvSpPr txBox="1"/>
          <p:nvPr/>
        </p:nvSpPr>
        <p:spPr>
          <a:xfrm>
            <a:off x="2362200" y="98199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Eurostar"/>
              </a:rPr>
              <a:t>Des Moines NE Mixmaster Phases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DB0E78-E98F-5945-DAD4-F6EFE04939B4}"/>
              </a:ext>
            </a:extLst>
          </p:cNvPr>
          <p:cNvSpPr txBox="1"/>
          <p:nvPr/>
        </p:nvSpPr>
        <p:spPr>
          <a:xfrm>
            <a:off x="6225480" y="1688038"/>
            <a:ext cx="278512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Stage Timing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Stage 1/2 -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Stage 3 – Currently under 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EB to NB Flyover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WB to NB Ramp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Stage 4 – 2039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South I-235 Widening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Stage 5 – 2034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West I-80 through Interchange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Widening and Aux Lanes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Stage 6 – 2040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I-80 WB to SB Flyover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Stage 7 – 2043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North I-35 Widening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Stage 8 – 2048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North I-35 SB to EB Flyover</a:t>
            </a:r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C07F94-AC1D-6590-ECE7-A1D0DF3E4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39142"/>
            <a:ext cx="5715000" cy="37576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9284F7-6444-779A-6253-AEC67CD099D8}"/>
              </a:ext>
            </a:extLst>
          </p:cNvPr>
          <p:cNvSpPr txBox="1"/>
          <p:nvPr/>
        </p:nvSpPr>
        <p:spPr>
          <a:xfrm>
            <a:off x="1295400" y="5665943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Example Plan Graphic</a:t>
            </a:r>
          </a:p>
        </p:txBody>
      </p:sp>
    </p:spTree>
    <p:extLst>
      <p:ext uri="{BB962C8B-B14F-4D97-AF65-F5344CB8AC3E}">
        <p14:creationId xmlns:p14="http://schemas.microsoft.com/office/powerpoint/2010/main" val="601635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0096" y="1524000"/>
            <a:ext cx="8892479" cy="502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8103EF-6125-4A83-913F-30D281AB24C0}"/>
              </a:ext>
            </a:extLst>
          </p:cNvPr>
          <p:cNvSpPr txBox="1"/>
          <p:nvPr/>
        </p:nvSpPr>
        <p:spPr>
          <a:xfrm>
            <a:off x="2362200" y="98199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Eurostar"/>
              </a:rPr>
              <a:t>Des Moines SW Mixmaster Stages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AD2E7-493D-8851-05EC-FC1CC391C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00" y="1600200"/>
            <a:ext cx="4818469" cy="48576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1AD325-54AF-608A-2ECA-4D3A6073B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043" y="1600200"/>
            <a:ext cx="3820058" cy="13908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9F79A9-2341-56EB-6040-F6CCEAEDCD67}"/>
              </a:ext>
            </a:extLst>
          </p:cNvPr>
          <p:cNvSpPr txBox="1"/>
          <p:nvPr/>
        </p:nvSpPr>
        <p:spPr>
          <a:xfrm>
            <a:off x="5486400" y="3733800"/>
            <a:ext cx="3200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Timing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Phases 1,2,3 – 2027 &amp; 2028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ROW in 2026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Erosion Control in 2029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4 - 2038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5 - 2039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6 - 2040</a:t>
            </a:r>
          </a:p>
        </p:txBody>
      </p:sp>
    </p:spTree>
    <p:extLst>
      <p:ext uri="{BB962C8B-B14F-4D97-AF65-F5344CB8AC3E}">
        <p14:creationId xmlns:p14="http://schemas.microsoft.com/office/powerpoint/2010/main" val="3035831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36E892E-4125-4581-A775-4385C1ECBCA9}"/>
              </a:ext>
            </a:extLst>
          </p:cNvPr>
          <p:cNvSpPr/>
          <p:nvPr/>
        </p:nvSpPr>
        <p:spPr>
          <a:xfrm>
            <a:off x="5055430" y="1007601"/>
            <a:ext cx="2768581" cy="26001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A5FAAC-162A-4C6F-AD57-B3CD0151F5F4}"/>
              </a:ext>
            </a:extLst>
          </p:cNvPr>
          <p:cNvSpPr/>
          <p:nvPr/>
        </p:nvSpPr>
        <p:spPr>
          <a:xfrm>
            <a:off x="583372" y="3407162"/>
            <a:ext cx="3505200" cy="3352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958008"/>
            <a:ext cx="179512" cy="4595192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1561703-32D3-4DC2-9A97-894A322DD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02DD31-5DBE-44C7-991A-DD5F785D2260}"/>
              </a:ext>
            </a:extLst>
          </p:cNvPr>
          <p:cNvSpPr txBox="1"/>
          <p:nvPr/>
        </p:nvSpPr>
        <p:spPr>
          <a:xfrm>
            <a:off x="518398" y="1311677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Interstate 35 Story County</a:t>
            </a:r>
          </a:p>
          <a:p>
            <a:r>
              <a:rPr lang="en-US" dirty="0"/>
              <a:t>South Skunk River Bridges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728A5C-9AE5-4138-B247-1681A7279AFB}"/>
              </a:ext>
            </a:extLst>
          </p:cNvPr>
          <p:cNvSpPr txBox="1"/>
          <p:nvPr/>
        </p:nvSpPr>
        <p:spPr>
          <a:xfrm>
            <a:off x="428415" y="2159904"/>
            <a:ext cx="3350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I-35 Mainline Bridges Over Skunk River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I-35 Alignment Shift: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Traffic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63CD01-893F-4714-9CA4-1B528EAC6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653" y="1116132"/>
            <a:ext cx="2509131" cy="2422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2395B5-EA3E-47C2-BD2B-115AB7141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76" y="3480977"/>
            <a:ext cx="3354792" cy="3205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E9ADDF-894B-4E33-BFFE-B0A3CA45C16B}"/>
              </a:ext>
            </a:extLst>
          </p:cNvPr>
          <p:cNvSpPr txBox="1"/>
          <p:nvPr/>
        </p:nvSpPr>
        <p:spPr>
          <a:xfrm>
            <a:off x="6626482" y="215990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I-35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A909BC-CA3B-4482-B786-C7D259FFE0DF}"/>
              </a:ext>
            </a:extLst>
          </p:cNvPr>
          <p:cNvSpPr/>
          <p:nvPr/>
        </p:nvSpPr>
        <p:spPr>
          <a:xfrm>
            <a:off x="2183573" y="3783926"/>
            <a:ext cx="457200" cy="282363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49437B-A81F-050A-31CC-130BA565BD6A}"/>
              </a:ext>
            </a:extLst>
          </p:cNvPr>
          <p:cNvSpPr/>
          <p:nvPr/>
        </p:nvSpPr>
        <p:spPr>
          <a:xfrm>
            <a:off x="4953000" y="3668658"/>
            <a:ext cx="2871011" cy="29389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F89BD9-5651-EFFA-E308-A8ABB8160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5430" y="3729564"/>
            <a:ext cx="2667954" cy="280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66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97FA0D-13AD-2292-6755-6C4AA227DCF7}"/>
              </a:ext>
            </a:extLst>
          </p:cNvPr>
          <p:cNvSpPr/>
          <p:nvPr/>
        </p:nvSpPr>
        <p:spPr>
          <a:xfrm>
            <a:off x="587907" y="3810000"/>
            <a:ext cx="3145893" cy="2971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958008"/>
            <a:ext cx="179512" cy="4595192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1561703-32D3-4DC2-9A97-894A322DD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946DEF-BB6D-4819-A6F1-00484BB1CCC2}"/>
              </a:ext>
            </a:extLst>
          </p:cNvPr>
          <p:cNvSpPr/>
          <p:nvPr/>
        </p:nvSpPr>
        <p:spPr>
          <a:xfrm>
            <a:off x="631467" y="1986670"/>
            <a:ext cx="7410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Aft>
                <a:spcPts val="600"/>
              </a:spcAft>
            </a:pPr>
            <a:endParaRPr lang="en-US" sz="1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02DD31-5DBE-44C7-991A-DD5F785D2260}"/>
              </a:ext>
            </a:extLst>
          </p:cNvPr>
          <p:cNvSpPr txBox="1"/>
          <p:nvPr/>
        </p:nvSpPr>
        <p:spPr>
          <a:xfrm>
            <a:off x="587906" y="1139274"/>
            <a:ext cx="3748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Interstate 35 Ames</a:t>
            </a:r>
          </a:p>
          <a:p>
            <a:r>
              <a:rPr lang="en-US" dirty="0"/>
              <a:t>I-35 Mainline Bridges over US 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728A5C-9AE5-4138-B247-1681A7279AFB}"/>
              </a:ext>
            </a:extLst>
          </p:cNvPr>
          <p:cNvSpPr txBox="1"/>
          <p:nvPr/>
        </p:nvSpPr>
        <p:spPr>
          <a:xfrm>
            <a:off x="618918" y="1878699"/>
            <a:ext cx="35863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N of Co Rd E57/260</a:t>
            </a:r>
            <a:r>
              <a:rPr lang="en-US" sz="1600" baseline="30000" dirty="0">
                <a:solidFill>
                  <a:srgbClr val="7C2529">
                    <a:lumMod val="50000"/>
                  </a:srgbClr>
                </a:solidFill>
              </a:rPr>
              <a:t>th</a:t>
            </a: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 St to 0.6 mi N of US 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2027 - $11.8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2028 - $11.5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2029 - $30.9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2030 - $26.6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2031 - $1.2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77432E-DB0A-3E13-32D1-FACD00BBA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63" y="3882497"/>
            <a:ext cx="3010579" cy="28072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6A22DC-579C-27C4-C2FA-8883933BBA73}"/>
              </a:ext>
            </a:extLst>
          </p:cNvPr>
          <p:cNvSpPr/>
          <p:nvPr/>
        </p:nvSpPr>
        <p:spPr>
          <a:xfrm>
            <a:off x="1828800" y="4719160"/>
            <a:ext cx="533400" cy="99956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70A508-DEA0-7F80-7E27-6635BDDEF68D}"/>
              </a:ext>
            </a:extLst>
          </p:cNvPr>
          <p:cNvSpPr/>
          <p:nvPr/>
        </p:nvSpPr>
        <p:spPr>
          <a:xfrm>
            <a:off x="4839379" y="1219200"/>
            <a:ext cx="3673154" cy="533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A0B109-8599-AC62-CC72-03D71090E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736" y="1374927"/>
            <a:ext cx="3459947" cy="50151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EFB56E-1460-98CB-215F-B1929F887BD7}"/>
              </a:ext>
            </a:extLst>
          </p:cNvPr>
          <p:cNvSpPr/>
          <p:nvPr/>
        </p:nvSpPr>
        <p:spPr>
          <a:xfrm>
            <a:off x="6215412" y="1785605"/>
            <a:ext cx="947388" cy="431039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66BA4B-DB7E-D730-5EF1-1C690D525CF4}"/>
              </a:ext>
            </a:extLst>
          </p:cNvPr>
          <p:cNvSpPr txBox="1"/>
          <p:nvPr/>
        </p:nvSpPr>
        <p:spPr>
          <a:xfrm>
            <a:off x="7006892" y="5628051"/>
            <a:ext cx="1410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260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</p:spTree>
    <p:extLst>
      <p:ext uri="{BB962C8B-B14F-4D97-AF65-F5344CB8AC3E}">
        <p14:creationId xmlns:p14="http://schemas.microsoft.com/office/powerpoint/2010/main" val="859278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FA5FAAC-162A-4C6F-AD57-B3CD0151F5F4}"/>
              </a:ext>
            </a:extLst>
          </p:cNvPr>
          <p:cNvSpPr/>
          <p:nvPr/>
        </p:nvSpPr>
        <p:spPr>
          <a:xfrm>
            <a:off x="4343400" y="1076324"/>
            <a:ext cx="4667202" cy="56292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958008"/>
            <a:ext cx="179512" cy="4595192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1561703-32D3-4DC2-9A97-894A322DD7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946DEF-BB6D-4819-A6F1-00484BB1CCC2}"/>
              </a:ext>
            </a:extLst>
          </p:cNvPr>
          <p:cNvSpPr/>
          <p:nvPr/>
        </p:nvSpPr>
        <p:spPr>
          <a:xfrm>
            <a:off x="631467" y="1986670"/>
            <a:ext cx="7410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Aft>
                <a:spcPts val="600"/>
              </a:spcAft>
            </a:pPr>
            <a:endParaRPr lang="en-US" sz="1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02DD31-5DBE-44C7-991A-DD5F785D2260}"/>
              </a:ext>
            </a:extLst>
          </p:cNvPr>
          <p:cNvSpPr txBox="1"/>
          <p:nvPr/>
        </p:nvSpPr>
        <p:spPr>
          <a:xfrm>
            <a:off x="518397" y="1311677"/>
            <a:ext cx="3278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Interstate 35 - Story County</a:t>
            </a:r>
          </a:p>
          <a:p>
            <a:r>
              <a:rPr lang="en-US" dirty="0"/>
              <a:t>North of 315</a:t>
            </a:r>
            <a:r>
              <a:rPr lang="en-US" baseline="30000" dirty="0"/>
              <a:t>th</a:t>
            </a:r>
            <a:r>
              <a:rPr lang="en-US" dirty="0"/>
              <a:t> St to </a:t>
            </a:r>
          </a:p>
          <a:p>
            <a:r>
              <a:rPr lang="en-US" dirty="0"/>
              <a:t>E57/260</a:t>
            </a:r>
            <a:r>
              <a:rPr lang="en-US" baseline="30000" dirty="0"/>
              <a:t>th</a:t>
            </a:r>
            <a:r>
              <a:rPr lang="en-US" dirty="0"/>
              <a:t> St</a:t>
            </a:r>
          </a:p>
          <a:p>
            <a:r>
              <a:rPr lang="en-US" dirty="0"/>
              <a:t>Reconstruction to 6-lanes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728A5C-9AE5-4138-B247-1681A7279AFB}"/>
              </a:ext>
            </a:extLst>
          </p:cNvPr>
          <p:cNvSpPr txBox="1"/>
          <p:nvPr/>
        </p:nvSpPr>
        <p:spPr>
          <a:xfrm>
            <a:off x="179513" y="2711487"/>
            <a:ext cx="3350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2029 - $2.0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2030 - $6.0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2031 - $38.3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2032 - $37.0 million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66195F-ACC0-8768-52E8-314752E70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579" y="1168801"/>
            <a:ext cx="4425894" cy="54248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DE9542-B525-DD1F-4E95-01493C932D5C}"/>
              </a:ext>
            </a:extLst>
          </p:cNvPr>
          <p:cNvSpPr/>
          <p:nvPr/>
        </p:nvSpPr>
        <p:spPr>
          <a:xfrm>
            <a:off x="6371491" y="2219325"/>
            <a:ext cx="867509" cy="383103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9CEBCF-C839-2BBD-E599-1899157FD38E}"/>
              </a:ext>
            </a:extLst>
          </p:cNvPr>
          <p:cNvSpPr txBox="1"/>
          <p:nvPr/>
        </p:nvSpPr>
        <p:spPr>
          <a:xfrm>
            <a:off x="6495997" y="3604039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I-35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9EC39-BFA6-FB74-65B7-27470E898927}"/>
              </a:ext>
            </a:extLst>
          </p:cNvPr>
          <p:cNvSpPr txBox="1"/>
          <p:nvPr/>
        </p:nvSpPr>
        <p:spPr>
          <a:xfrm>
            <a:off x="5034780" y="5546324"/>
            <a:ext cx="926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Huxley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37F912-462E-5CA7-B9EF-BD7F3531D034}"/>
              </a:ext>
            </a:extLst>
          </p:cNvPr>
          <p:cNvSpPr txBox="1"/>
          <p:nvPr/>
        </p:nvSpPr>
        <p:spPr>
          <a:xfrm>
            <a:off x="4644051" y="1445801"/>
            <a:ext cx="958840" cy="37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Ames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B9FF04-A713-B1CC-A620-A96C65334BFA}"/>
              </a:ext>
            </a:extLst>
          </p:cNvPr>
          <p:cNvSpPr txBox="1"/>
          <p:nvPr/>
        </p:nvSpPr>
        <p:spPr>
          <a:xfrm>
            <a:off x="7047270" y="2279057"/>
            <a:ext cx="99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260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AE37F-09E3-7CAF-EF7B-F15B14ED90CB}"/>
              </a:ext>
            </a:extLst>
          </p:cNvPr>
          <p:cNvSpPr txBox="1"/>
          <p:nvPr/>
        </p:nvSpPr>
        <p:spPr>
          <a:xfrm>
            <a:off x="7064316" y="5620189"/>
            <a:ext cx="99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315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</p:spTree>
    <p:extLst>
      <p:ext uri="{BB962C8B-B14F-4D97-AF65-F5344CB8AC3E}">
        <p14:creationId xmlns:p14="http://schemas.microsoft.com/office/powerpoint/2010/main" val="2684576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FA5FAAC-162A-4C6F-AD57-B3CD0151F5F4}"/>
              </a:ext>
            </a:extLst>
          </p:cNvPr>
          <p:cNvSpPr/>
          <p:nvPr/>
        </p:nvSpPr>
        <p:spPr>
          <a:xfrm>
            <a:off x="4377484" y="1219200"/>
            <a:ext cx="4248119" cy="548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958008"/>
            <a:ext cx="179512" cy="4595192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1561703-32D3-4DC2-9A97-894A322DD7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946DEF-BB6D-4819-A6F1-00484BB1CCC2}"/>
              </a:ext>
            </a:extLst>
          </p:cNvPr>
          <p:cNvSpPr/>
          <p:nvPr/>
        </p:nvSpPr>
        <p:spPr>
          <a:xfrm>
            <a:off x="631467" y="1986670"/>
            <a:ext cx="7410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Aft>
                <a:spcPts val="600"/>
              </a:spcAft>
            </a:pPr>
            <a:endParaRPr lang="en-US" sz="1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02DD31-5DBE-44C7-991A-DD5F785D2260}"/>
              </a:ext>
            </a:extLst>
          </p:cNvPr>
          <p:cNvSpPr txBox="1"/>
          <p:nvPr/>
        </p:nvSpPr>
        <p:spPr>
          <a:xfrm>
            <a:off x="518397" y="1311677"/>
            <a:ext cx="3520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Interstate 35 - Story County</a:t>
            </a:r>
          </a:p>
          <a:p>
            <a:r>
              <a:rPr lang="en-US" dirty="0"/>
              <a:t>North of US 30 to 13</a:t>
            </a:r>
            <a:r>
              <a:rPr lang="en-US" baseline="30000" dirty="0"/>
              <a:t>th</a:t>
            </a:r>
            <a:r>
              <a:rPr lang="en-US" dirty="0"/>
              <a:t> St Ames</a:t>
            </a:r>
          </a:p>
          <a:p>
            <a:r>
              <a:rPr lang="en-US" dirty="0"/>
              <a:t>Reconstruction to 6-lanes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728A5C-9AE5-4138-B247-1681A7279AFB}"/>
              </a:ext>
            </a:extLst>
          </p:cNvPr>
          <p:cNvSpPr txBox="1"/>
          <p:nvPr/>
        </p:nvSpPr>
        <p:spPr>
          <a:xfrm>
            <a:off x="179513" y="2711487"/>
            <a:ext cx="3350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2035 - $30.2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2036 - $30.2 million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9621A9-2386-BD34-D31E-228C735D3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348" y="1311677"/>
            <a:ext cx="4008557" cy="5257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C23499-847F-7514-053B-4565D0B7A9C7}"/>
              </a:ext>
            </a:extLst>
          </p:cNvPr>
          <p:cNvSpPr/>
          <p:nvPr/>
        </p:nvSpPr>
        <p:spPr>
          <a:xfrm>
            <a:off x="6070526" y="2235007"/>
            <a:ext cx="838200" cy="29465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E8773-6BA8-7836-3CC2-5AE0C3159D5B}"/>
              </a:ext>
            </a:extLst>
          </p:cNvPr>
          <p:cNvSpPr txBox="1"/>
          <p:nvPr/>
        </p:nvSpPr>
        <p:spPr>
          <a:xfrm>
            <a:off x="5961338" y="3691856"/>
            <a:ext cx="94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I-35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AB8A14-B1CE-4700-AA57-7078ED254E09}"/>
              </a:ext>
            </a:extLst>
          </p:cNvPr>
          <p:cNvSpPr txBox="1"/>
          <p:nvPr/>
        </p:nvSpPr>
        <p:spPr>
          <a:xfrm>
            <a:off x="6908726" y="1970412"/>
            <a:ext cx="94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13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11AF5A-8220-A2F7-80D1-D6A034455295}"/>
              </a:ext>
            </a:extLst>
          </p:cNvPr>
          <p:cNvSpPr txBox="1"/>
          <p:nvPr/>
        </p:nvSpPr>
        <p:spPr>
          <a:xfrm>
            <a:off x="7270369" y="5454134"/>
            <a:ext cx="94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US-30</a:t>
            </a:r>
          </a:p>
        </p:txBody>
      </p:sp>
    </p:spTree>
    <p:extLst>
      <p:ext uri="{BB962C8B-B14F-4D97-AF65-F5344CB8AC3E}">
        <p14:creationId xmlns:p14="http://schemas.microsoft.com/office/powerpoint/2010/main" val="2999087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D38D40-50EC-42B5-80CF-0379E3C1E84A}"/>
              </a:ext>
            </a:extLst>
          </p:cNvPr>
          <p:cNvSpPr/>
          <p:nvPr/>
        </p:nvSpPr>
        <p:spPr>
          <a:xfrm>
            <a:off x="556044" y="3595861"/>
            <a:ext cx="3209924" cy="29992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A5FAAC-162A-4C6F-AD57-B3CD0151F5F4}"/>
              </a:ext>
            </a:extLst>
          </p:cNvPr>
          <p:cNvSpPr/>
          <p:nvPr/>
        </p:nvSpPr>
        <p:spPr>
          <a:xfrm>
            <a:off x="4208488" y="1143000"/>
            <a:ext cx="4554511" cy="5562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958008"/>
            <a:ext cx="179512" cy="4595192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1561703-32D3-4DC2-9A97-894A322DD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946DEF-BB6D-4819-A6F1-00484BB1CCC2}"/>
              </a:ext>
            </a:extLst>
          </p:cNvPr>
          <p:cNvSpPr/>
          <p:nvPr/>
        </p:nvSpPr>
        <p:spPr>
          <a:xfrm>
            <a:off x="631467" y="1986670"/>
            <a:ext cx="7410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Aft>
                <a:spcPts val="600"/>
              </a:spcAft>
            </a:pPr>
            <a:endParaRPr lang="en-US" sz="1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02DD31-5DBE-44C7-991A-DD5F785D2260}"/>
              </a:ext>
            </a:extLst>
          </p:cNvPr>
          <p:cNvSpPr txBox="1"/>
          <p:nvPr/>
        </p:nvSpPr>
        <p:spPr>
          <a:xfrm>
            <a:off x="537447" y="1144138"/>
            <a:ext cx="32381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Interstate 380 Johnson/Linn</a:t>
            </a:r>
          </a:p>
          <a:p>
            <a:r>
              <a:rPr lang="en-US" dirty="0"/>
              <a:t>North of Swan Lake Rd to North of 120</a:t>
            </a:r>
            <a:r>
              <a:rPr lang="en-US" baseline="30000" dirty="0"/>
              <a:t>th</a:t>
            </a:r>
            <a:r>
              <a:rPr lang="en-US" dirty="0"/>
              <a:t> St</a:t>
            </a:r>
          </a:p>
          <a:p>
            <a:r>
              <a:rPr lang="en-US" dirty="0"/>
              <a:t>Reconstruction to 6-lanes</a:t>
            </a:r>
          </a:p>
          <a:p>
            <a:r>
              <a:rPr lang="en-US" dirty="0"/>
              <a:t>Delayed One Year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728A5C-9AE5-4138-B247-1681A7279AFB}"/>
              </a:ext>
            </a:extLst>
          </p:cNvPr>
          <p:cNvSpPr txBox="1"/>
          <p:nvPr/>
        </p:nvSpPr>
        <p:spPr>
          <a:xfrm>
            <a:off x="458372" y="2679077"/>
            <a:ext cx="3350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2029 - $50.2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2030 - $55.4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2031 - $60.2 million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3C4CC6-F9F6-49E3-BB0D-6A55FD57B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708" y="1227603"/>
            <a:ext cx="4288895" cy="53933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B133A4-2F20-494A-A467-B4416920F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67" y="3653472"/>
            <a:ext cx="3032608" cy="28997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F7793F-E301-4D07-A49E-BA03EA908FEB}"/>
              </a:ext>
            </a:extLst>
          </p:cNvPr>
          <p:cNvSpPr txBox="1"/>
          <p:nvPr/>
        </p:nvSpPr>
        <p:spPr>
          <a:xfrm>
            <a:off x="4572000" y="137399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45B199-25A9-4E85-898B-CF0DE4F1E59D}"/>
              </a:ext>
            </a:extLst>
          </p:cNvPr>
          <p:cNvSpPr txBox="1"/>
          <p:nvPr/>
        </p:nvSpPr>
        <p:spPr>
          <a:xfrm>
            <a:off x="4336708" y="6019800"/>
            <a:ext cx="1835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Swan Lake Rd</a:t>
            </a:r>
          </a:p>
        </p:txBody>
      </p:sp>
    </p:spTree>
    <p:extLst>
      <p:ext uri="{BB962C8B-B14F-4D97-AF65-F5344CB8AC3E}">
        <p14:creationId xmlns:p14="http://schemas.microsoft.com/office/powerpoint/2010/main" val="398876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0B8AAAC-E099-52E0-96F4-DB4B9DFAC930}"/>
              </a:ext>
            </a:extLst>
          </p:cNvPr>
          <p:cNvSpPr/>
          <p:nvPr/>
        </p:nvSpPr>
        <p:spPr>
          <a:xfrm>
            <a:off x="528975" y="4291389"/>
            <a:ext cx="8481627" cy="2201684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B6E6A1-2DD8-5C30-CE0B-397197DC0890}"/>
              </a:ext>
            </a:extLst>
          </p:cNvPr>
          <p:cNvSpPr/>
          <p:nvPr/>
        </p:nvSpPr>
        <p:spPr>
          <a:xfrm>
            <a:off x="5486400" y="1142999"/>
            <a:ext cx="3324225" cy="2590801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958008"/>
            <a:ext cx="179512" cy="2160240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1561703-32D3-4DC2-9A97-894A322DD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AEC3F2-5631-4577-88CF-7BCDCA33F85B}"/>
              </a:ext>
            </a:extLst>
          </p:cNvPr>
          <p:cNvSpPr/>
          <p:nvPr/>
        </p:nvSpPr>
        <p:spPr>
          <a:xfrm>
            <a:off x="742950" y="2151112"/>
            <a:ext cx="46238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Planning Efforts &amp; Project Development Activities Highlight Iowa’s Transportation Needs Exceed Available Funding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3C3D87-54C6-32C5-4E84-44650EE21447}"/>
              </a:ext>
            </a:extLst>
          </p:cNvPr>
          <p:cNvSpPr txBox="1"/>
          <p:nvPr/>
        </p:nvSpPr>
        <p:spPr>
          <a:xfrm>
            <a:off x="857255" y="1415534"/>
            <a:ext cx="6495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Background: Why an Interstate Plan?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92759B-FACA-FE17-81C9-89F87BC17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943" y="1198740"/>
            <a:ext cx="3123137" cy="2410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2962A4-9993-77E9-6984-5925F821B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460" y="4348897"/>
            <a:ext cx="2685651" cy="2080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88D131-D54F-8C12-72C4-6FC3647B8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892" y="4419598"/>
            <a:ext cx="2110969" cy="5258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0402BA-FFB3-C8C1-EE5F-DC12F9B8CA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7653" y="5030610"/>
            <a:ext cx="2261448" cy="13351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FB69A-C999-AB99-A324-5FE162616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4356968"/>
            <a:ext cx="1485138" cy="20345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043C9F-D8B9-93B3-17B6-D27321BEB6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1088" y="4356968"/>
            <a:ext cx="1607863" cy="20789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EE1FF21-C504-48DE-7B73-E1801DAFCB53}"/>
              </a:ext>
            </a:extLst>
          </p:cNvPr>
          <p:cNvSpPr txBox="1"/>
          <p:nvPr/>
        </p:nvSpPr>
        <p:spPr>
          <a:xfrm>
            <a:off x="768877" y="3162621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kern="1200" dirty="0">
                <a:solidFill>
                  <a:schemeClr val="tx1"/>
                </a:solidFill>
                <a:effectLst/>
                <a:latin typeface="Eurostar" panose="020B0504020202050204"/>
              </a:rPr>
              <a:t>Desired a tool that helps us identify realistic candidates for future programming based on a constrained interstate budget </a:t>
            </a:r>
            <a:endParaRPr lang="en-US" sz="1600" dirty="0">
              <a:latin typeface="Eurostar" panose="020B0504020202050204"/>
            </a:endParaRPr>
          </a:p>
        </p:txBody>
      </p:sp>
    </p:spTree>
    <p:extLst>
      <p:ext uri="{BB962C8B-B14F-4D97-AF65-F5344CB8AC3E}">
        <p14:creationId xmlns:p14="http://schemas.microsoft.com/office/powerpoint/2010/main" val="2400111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FA5FAAC-162A-4C6F-AD57-B3CD0151F5F4}"/>
              </a:ext>
            </a:extLst>
          </p:cNvPr>
          <p:cNvSpPr/>
          <p:nvPr/>
        </p:nvSpPr>
        <p:spPr>
          <a:xfrm>
            <a:off x="4495800" y="1143000"/>
            <a:ext cx="4267200" cy="5562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958008"/>
            <a:ext cx="179512" cy="4595192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1561703-32D3-4DC2-9A97-894A322DD7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946DEF-BB6D-4819-A6F1-00484BB1CCC2}"/>
              </a:ext>
            </a:extLst>
          </p:cNvPr>
          <p:cNvSpPr/>
          <p:nvPr/>
        </p:nvSpPr>
        <p:spPr>
          <a:xfrm>
            <a:off x="631467" y="1986670"/>
            <a:ext cx="7410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Aft>
                <a:spcPts val="600"/>
              </a:spcAft>
            </a:pPr>
            <a:endParaRPr lang="en-US" sz="1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02DD31-5DBE-44C7-991A-DD5F785D2260}"/>
              </a:ext>
            </a:extLst>
          </p:cNvPr>
          <p:cNvSpPr txBox="1"/>
          <p:nvPr/>
        </p:nvSpPr>
        <p:spPr>
          <a:xfrm>
            <a:off x="356836" y="1265996"/>
            <a:ext cx="3238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Interstate 380 Linn County</a:t>
            </a:r>
          </a:p>
          <a:p>
            <a:r>
              <a:rPr lang="en-US" dirty="0"/>
              <a:t>Blairs Ferry Rd to County Home Rd</a:t>
            </a:r>
          </a:p>
          <a:p>
            <a:r>
              <a:rPr lang="en-US" dirty="0"/>
              <a:t>Reconstruction to 6-lanes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728A5C-9AE5-4138-B247-1681A7279AFB}"/>
              </a:ext>
            </a:extLst>
          </p:cNvPr>
          <p:cNvSpPr txBox="1"/>
          <p:nvPr/>
        </p:nvSpPr>
        <p:spPr>
          <a:xfrm>
            <a:off x="179513" y="2711487"/>
            <a:ext cx="3350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2030 - $15.4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2031 - $32.5 million</a:t>
            </a:r>
          </a:p>
          <a:p>
            <a:endParaRPr lang="en-US" sz="1600" dirty="0">
              <a:solidFill>
                <a:srgbClr val="7C2529">
                  <a:lumMod val="50000"/>
                </a:srgb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7C2529">
                    <a:lumMod val="50000"/>
                  </a:srgbClr>
                </a:solidFill>
              </a:rPr>
              <a:t>Boyson</a:t>
            </a: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 Rd Interchange Programmed for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$24.1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D2254-E5E7-449F-B42A-668FF8B2B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584" y="1280545"/>
            <a:ext cx="3965632" cy="52875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2EAC20-B1BC-724E-AD8C-C5C79850BFAC}"/>
              </a:ext>
            </a:extLst>
          </p:cNvPr>
          <p:cNvSpPr txBox="1"/>
          <p:nvPr/>
        </p:nvSpPr>
        <p:spPr>
          <a:xfrm>
            <a:off x="6781800" y="4876800"/>
            <a:ext cx="157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Boyson</a:t>
            </a:r>
            <a:r>
              <a:rPr lang="en-US" dirty="0">
                <a:solidFill>
                  <a:schemeClr val="bg1"/>
                </a:solidFill>
              </a:rPr>
              <a:t> 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5C8961-69B3-B6F7-835B-86153B6D39A1}"/>
              </a:ext>
            </a:extLst>
          </p:cNvPr>
          <p:cNvSpPr txBox="1"/>
          <p:nvPr/>
        </p:nvSpPr>
        <p:spPr>
          <a:xfrm>
            <a:off x="5410200" y="3072578"/>
            <a:ext cx="94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I-380</a:t>
            </a:r>
          </a:p>
        </p:txBody>
      </p:sp>
    </p:spTree>
    <p:extLst>
      <p:ext uri="{BB962C8B-B14F-4D97-AF65-F5344CB8AC3E}">
        <p14:creationId xmlns:p14="http://schemas.microsoft.com/office/powerpoint/2010/main" val="3253826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58008"/>
            <a:ext cx="179512" cy="4595192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1561703-32D3-4DC2-9A97-894A322DD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946DEF-BB6D-4819-A6F1-00484BB1CCC2}"/>
              </a:ext>
            </a:extLst>
          </p:cNvPr>
          <p:cNvSpPr/>
          <p:nvPr/>
        </p:nvSpPr>
        <p:spPr>
          <a:xfrm>
            <a:off x="631467" y="1828800"/>
            <a:ext cx="7410483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Based on Timing of Capacity Need due to Traffic Volumes – I-80 Scott County corridor widening to 6-lanes moved to post 2050.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However, there are spot locations that will need addressed sooner than 2050.</a:t>
            </a:r>
          </a:p>
          <a:p>
            <a:pPr>
              <a:spcAft>
                <a:spcPts val="600"/>
              </a:spcAft>
            </a:pPr>
            <a:endParaRPr lang="en-US" sz="1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02DD31-5DBE-44C7-991A-DD5F785D2260}"/>
              </a:ext>
            </a:extLst>
          </p:cNvPr>
          <p:cNvSpPr txBox="1"/>
          <p:nvPr/>
        </p:nvSpPr>
        <p:spPr>
          <a:xfrm>
            <a:off x="518398" y="1311677"/>
            <a:ext cx="752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Interstate 80 Scott County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79884-7CD2-A93C-A4D6-FA843CA3E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700140"/>
            <a:ext cx="7924800" cy="2653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1008D-F3D0-4F3C-4B99-96298FFB6097}"/>
              </a:ext>
            </a:extLst>
          </p:cNvPr>
          <p:cNvSpPr txBox="1"/>
          <p:nvPr/>
        </p:nvSpPr>
        <p:spPr>
          <a:xfrm>
            <a:off x="1828800" y="399911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 61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451F4C-5B1C-5792-6ED4-58F765C941ED}"/>
              </a:ext>
            </a:extLst>
          </p:cNvPr>
          <p:cNvSpPr txBox="1"/>
          <p:nvPr/>
        </p:nvSpPr>
        <p:spPr>
          <a:xfrm>
            <a:off x="6629400" y="557148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I-74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09074C-D8EA-BD22-0988-9337A0A5F170}"/>
              </a:ext>
            </a:extLst>
          </p:cNvPr>
          <p:cNvSpPr txBox="1"/>
          <p:nvPr/>
        </p:nvSpPr>
        <p:spPr>
          <a:xfrm>
            <a:off x="3962400" y="465739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I-80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EAB3B-50B6-788E-ADDC-32CF7E41D81F}"/>
              </a:ext>
            </a:extLst>
          </p:cNvPr>
          <p:cNvSpPr/>
          <p:nvPr/>
        </p:nvSpPr>
        <p:spPr>
          <a:xfrm>
            <a:off x="3086100" y="4923948"/>
            <a:ext cx="3276600" cy="59332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8D0FC9-5694-1944-75EB-6728FDA7088A}"/>
              </a:ext>
            </a:extLst>
          </p:cNvPr>
          <p:cNvSpPr/>
          <p:nvPr/>
        </p:nvSpPr>
        <p:spPr>
          <a:xfrm>
            <a:off x="1447800" y="4295091"/>
            <a:ext cx="1562100" cy="161179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36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FA5FAAC-162A-4C6F-AD57-B3CD0151F5F4}"/>
              </a:ext>
            </a:extLst>
          </p:cNvPr>
          <p:cNvSpPr/>
          <p:nvPr/>
        </p:nvSpPr>
        <p:spPr>
          <a:xfrm>
            <a:off x="3962399" y="1219200"/>
            <a:ext cx="4724402" cy="533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958008"/>
            <a:ext cx="179512" cy="4595192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1561703-32D3-4DC2-9A97-894A322DD7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946DEF-BB6D-4819-A6F1-00484BB1CCC2}"/>
              </a:ext>
            </a:extLst>
          </p:cNvPr>
          <p:cNvSpPr/>
          <p:nvPr/>
        </p:nvSpPr>
        <p:spPr>
          <a:xfrm>
            <a:off x="631467" y="1986670"/>
            <a:ext cx="7410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Aft>
                <a:spcPts val="600"/>
              </a:spcAft>
            </a:pPr>
            <a:endParaRPr lang="en-US" sz="1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02DD31-5DBE-44C7-991A-DD5F785D2260}"/>
              </a:ext>
            </a:extLst>
          </p:cNvPr>
          <p:cNvSpPr txBox="1"/>
          <p:nvPr/>
        </p:nvSpPr>
        <p:spPr>
          <a:xfrm>
            <a:off x="518398" y="1311677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Interstate 80 Scott County</a:t>
            </a:r>
          </a:p>
          <a:p>
            <a:r>
              <a:rPr lang="en-US" b="1" dirty="0"/>
              <a:t>Mississippi River Bridge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728A5C-9AE5-4138-B247-1681A7279AFB}"/>
              </a:ext>
            </a:extLst>
          </p:cNvPr>
          <p:cNvSpPr txBox="1"/>
          <p:nvPr/>
        </p:nvSpPr>
        <p:spPr>
          <a:xfrm>
            <a:off x="179512" y="2711487"/>
            <a:ext cx="37828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PEL Study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Phase 1 Engineering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4 Public Meetings to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Preferred Alternative Chosen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C2529">
                    <a:lumMod val="50000"/>
                  </a:srgbClr>
                </a:solidFill>
              </a:rPr>
              <a:t>Alt 5 – Companion Bridge West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One Year Programmed 2028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Total Iowa Share $150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Illinois DOT - lead Agency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4F52D4-C678-F1EE-9A49-04A2A7C70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687" y="1291258"/>
            <a:ext cx="447653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19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61864" y="4066456"/>
            <a:ext cx="2286000" cy="370656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47864" y="4066456"/>
            <a:ext cx="2286000" cy="370656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33864" y="4066456"/>
            <a:ext cx="2286000" cy="370656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38400" y="4643017"/>
            <a:ext cx="4495800" cy="19389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Phil Mescher, AICP, CPM</a:t>
            </a:r>
            <a:endParaRPr lang="en-US" altLang="en-US" sz="11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rgbClr val="808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 MANAGEMENT BUREAU</a:t>
            </a:r>
            <a:endParaRPr lang="en-US" altLang="en-US" sz="11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rgbClr val="808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IOWA DEPARTMENT OF TRANSPORTATION</a:t>
            </a:r>
          </a:p>
          <a:p>
            <a:pPr algn="ctr"/>
            <a:r>
              <a:rPr lang="en-US" sz="11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Phil.Mescher@iowadot.us</a:t>
            </a:r>
            <a:endParaRPr lang="en-US" sz="1100" u="sng" dirty="0">
              <a:solidFill>
                <a:srgbClr val="0563C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Office Phone: 515-233-7969</a:t>
            </a:r>
          </a:p>
          <a:p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latin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B11247-CDAF-4DD5-BE81-B56FBF4D67D9}"/>
              </a:ext>
            </a:extLst>
          </p:cNvPr>
          <p:cNvSpPr txBox="1"/>
          <p:nvPr/>
        </p:nvSpPr>
        <p:spPr>
          <a:xfrm>
            <a:off x="107504" y="3573016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748D6-E5EE-44F0-BED6-59197E46C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93" y="983876"/>
            <a:ext cx="2471142" cy="202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19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58008"/>
            <a:ext cx="179512" cy="2160240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1561703-32D3-4DC2-9A97-894A322DD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AEC3F2-5631-4577-88CF-7BCDCA33F85B}"/>
              </a:ext>
            </a:extLst>
          </p:cNvPr>
          <p:cNvSpPr/>
          <p:nvPr/>
        </p:nvSpPr>
        <p:spPr>
          <a:xfrm>
            <a:off x="457200" y="1295400"/>
            <a:ext cx="8610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Concept of a “fiscally constrained” Plan for Iowa’s Interstate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Initiated by a 2-day Workshop including 70 Participants in Summer of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Identified Statewide Interstate Needs and Budget Estimates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Rehabilitation Needs vs. Capacity Expansion Needs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Goal: Contrast the timing between both by corridor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E7FC0E-7175-4286-947D-B796CD60DD38}"/>
              </a:ext>
            </a:extLst>
          </p:cNvPr>
          <p:cNvSpPr/>
          <p:nvPr/>
        </p:nvSpPr>
        <p:spPr>
          <a:xfrm>
            <a:off x="495300" y="3581400"/>
            <a:ext cx="3733800" cy="31402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836D94E-47F0-39BA-9572-453425EB13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2" b="8734"/>
          <a:stretch/>
        </p:blipFill>
        <p:spPr>
          <a:xfrm>
            <a:off x="676582" y="3865175"/>
            <a:ext cx="3349162" cy="25726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C09354-E09E-8547-AF2E-F6BA9F1DBC05}"/>
              </a:ext>
            </a:extLst>
          </p:cNvPr>
          <p:cNvSpPr/>
          <p:nvPr/>
        </p:nvSpPr>
        <p:spPr>
          <a:xfrm>
            <a:off x="1229475" y="3505368"/>
            <a:ext cx="2539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Workshop Summer 2018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0BE85-ADFE-D701-50CE-E75F72CFBDDD}"/>
              </a:ext>
            </a:extLst>
          </p:cNvPr>
          <p:cNvSpPr txBox="1"/>
          <p:nvPr/>
        </p:nvSpPr>
        <p:spPr>
          <a:xfrm>
            <a:off x="1229475" y="6399896"/>
            <a:ext cx="3004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Eurostar" panose="020B0504020202050204"/>
              </a:rPr>
              <a:t>2 Days - 70 Participants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2AABAC-71F3-E3D9-F3B4-5075F57159AE}"/>
              </a:ext>
            </a:extLst>
          </p:cNvPr>
          <p:cNvSpPr/>
          <p:nvPr/>
        </p:nvSpPr>
        <p:spPr>
          <a:xfrm>
            <a:off x="4859126" y="3627358"/>
            <a:ext cx="3404039" cy="300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5" descr="C:\Users\dmaifie\AppData\Local\Microsoft\Windows\Temporary Internet Files\Content.IE5\8B94AP4B\Balance_scale_gold_cdn_usd[1].png">
            <a:extLst>
              <a:ext uri="{FF2B5EF4-FFF2-40B4-BE49-F238E27FC236}">
                <a16:creationId xmlns:a16="http://schemas.microsoft.com/office/drawing/2014/main" id="{986FEDF6-680F-5BEA-FAAA-381213445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275" y="3716780"/>
            <a:ext cx="3185887" cy="216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1B03B8D-A635-EE69-505E-9758954BB7E7}"/>
              </a:ext>
            </a:extLst>
          </p:cNvPr>
          <p:cNvSpPr/>
          <p:nvPr/>
        </p:nvSpPr>
        <p:spPr>
          <a:xfrm>
            <a:off x="5306402" y="6073035"/>
            <a:ext cx="3161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Balancing Design and $$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B4B364-9DF8-3F44-614F-7E0F3BB1E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8176" y="4685122"/>
            <a:ext cx="1424898" cy="72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36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FA5FAAC-162A-4C6F-AD57-B3CD0151F5F4}"/>
              </a:ext>
            </a:extLst>
          </p:cNvPr>
          <p:cNvSpPr/>
          <p:nvPr/>
        </p:nvSpPr>
        <p:spPr>
          <a:xfrm>
            <a:off x="291418" y="1928488"/>
            <a:ext cx="8090582" cy="4777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958008"/>
            <a:ext cx="179512" cy="2160240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1561703-32D3-4DC2-9A97-894A322DD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AEC3F2-5631-4577-88CF-7BCDCA33F85B}"/>
              </a:ext>
            </a:extLst>
          </p:cNvPr>
          <p:cNvSpPr/>
          <p:nvPr/>
        </p:nvSpPr>
        <p:spPr>
          <a:xfrm>
            <a:off x="838599" y="1232906"/>
            <a:ext cx="5257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Workshop Recommendations</a:t>
            </a:r>
            <a:endParaRPr lang="en-US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6DEF-BB6D-4819-A6F1-00484BB1CCC2}"/>
              </a:ext>
            </a:extLst>
          </p:cNvPr>
          <p:cNvSpPr/>
          <p:nvPr/>
        </p:nvSpPr>
        <p:spPr>
          <a:xfrm>
            <a:off x="457115" y="2514600"/>
            <a:ext cx="771528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Stewardship</a:t>
            </a:r>
            <a:r>
              <a:rPr lang="en-US" sz="1600" b="1" dirty="0"/>
              <a:t> </a:t>
            </a:r>
            <a:r>
              <a:rPr lang="en-US" sz="1600" dirty="0"/>
              <a:t>- All participants recommended that the focus should be on preservation treatments to keep the system in its current state of good repair. 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Consider Technology Options First </a:t>
            </a:r>
            <a:r>
              <a:rPr lang="en-US" sz="1600" dirty="0"/>
              <a:t>- Expansion projects in urban corridors will be limited and focus on technology solutions and other management strategies before adding lanes.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Transportation Systems Management &amp; Operations (TSMO)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Integrated Corridor Management  (ICM)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Widening Options </a:t>
            </a:r>
            <a:r>
              <a:rPr lang="en-US" sz="1600" dirty="0"/>
              <a:t>- Many segments of Interstate have significant pavement life remaining, so adding capacity in those areas will first consider widening the existing pavement rather than a complete rebuild. </a:t>
            </a:r>
          </a:p>
          <a:p>
            <a:pPr lvl="1"/>
            <a:endParaRPr lang="en-US" sz="1600" dirty="0"/>
          </a:p>
          <a:p>
            <a:pPr>
              <a:spcAft>
                <a:spcPts val="600"/>
              </a:spcAft>
            </a:pP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566544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FA5FAAC-162A-4C6F-AD57-B3CD0151F5F4}"/>
              </a:ext>
            </a:extLst>
          </p:cNvPr>
          <p:cNvSpPr/>
          <p:nvPr/>
        </p:nvSpPr>
        <p:spPr>
          <a:xfrm>
            <a:off x="291417" y="1738053"/>
            <a:ext cx="8090582" cy="4777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958007"/>
            <a:ext cx="179512" cy="4289901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1561703-32D3-4DC2-9A97-894A322DD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AEC3F2-5631-4577-88CF-7BCDCA33F85B}"/>
              </a:ext>
            </a:extLst>
          </p:cNvPr>
          <p:cNvSpPr/>
          <p:nvPr/>
        </p:nvSpPr>
        <p:spPr>
          <a:xfrm>
            <a:off x="838599" y="1232906"/>
            <a:ext cx="5257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Coordination of Department Goals</a:t>
            </a:r>
            <a:endParaRPr lang="en-US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6DEF-BB6D-4819-A6F1-00484BB1CCC2}"/>
              </a:ext>
            </a:extLst>
          </p:cNvPr>
          <p:cNvSpPr/>
          <p:nvPr/>
        </p:nvSpPr>
        <p:spPr>
          <a:xfrm>
            <a:off x="631466" y="1948482"/>
            <a:ext cx="74104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Performance Based Design or “Right Sizing”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System thinking rather than project thinking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Don’t over-solve the problem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Reducing low impact upgrades on one project will allow us to get more miles addressed to achieve the high value upgrades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Better Timing of Projects to Minimize Potential Waste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Resiliency and Sustainability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 transportation system: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able to withstand or recover quickly from man-made or environmental disruptions.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2529"/>
                </a:solidFill>
              </a:rPr>
              <a:t>maintain a </a:t>
            </a:r>
            <a:r>
              <a:rPr lang="en-US" sz="1600" b="0" i="0" dirty="0">
                <a:solidFill>
                  <a:srgbClr val="212529"/>
                </a:solidFill>
                <a:effectLst/>
              </a:rPr>
              <a:t>state of good repair while managing our resources in a way that promotes environmental stewardship and is fiscally responsible</a:t>
            </a:r>
            <a:r>
              <a:rPr lang="en-US" sz="1600" dirty="0"/>
              <a:t> </a:t>
            </a:r>
          </a:p>
          <a:p>
            <a:pPr lvl="1"/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Asset Management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</a:rPr>
              <a:t>Maintenance strategies that 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optimize the performance and cost-effectiveness of the Interstate System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561279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58008"/>
            <a:ext cx="179512" cy="2160240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1561703-32D3-4DC2-9A97-894A322DD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AEC3F2-5631-4577-88CF-7BCDCA33F85B}"/>
              </a:ext>
            </a:extLst>
          </p:cNvPr>
          <p:cNvSpPr/>
          <p:nvPr/>
        </p:nvSpPr>
        <p:spPr>
          <a:xfrm>
            <a:off x="1638300" y="188977"/>
            <a:ext cx="5257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Initial Plan Result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99BFDD-F759-4940-BD2B-607D454D0A0A}"/>
              </a:ext>
            </a:extLst>
          </p:cNvPr>
          <p:cNvSpPr txBox="1"/>
          <p:nvPr/>
        </p:nvSpPr>
        <p:spPr>
          <a:xfrm>
            <a:off x="6554585" y="1719109"/>
            <a:ext cx="2456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$330 Million Annual Budget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7DDDDA-D29B-4E90-8149-02F0291D593C}"/>
              </a:ext>
            </a:extLst>
          </p:cNvPr>
          <p:cNvCxnSpPr>
            <a:cxnSpLocks/>
          </p:cNvCxnSpPr>
          <p:nvPr/>
        </p:nvCxnSpPr>
        <p:spPr>
          <a:xfrm>
            <a:off x="8307181" y="2129358"/>
            <a:ext cx="0" cy="12155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89F6F6B-6FE9-4561-B9D0-5875AFEEB1F8}"/>
              </a:ext>
            </a:extLst>
          </p:cNvPr>
          <p:cNvSpPr txBox="1"/>
          <p:nvPr/>
        </p:nvSpPr>
        <p:spPr>
          <a:xfrm>
            <a:off x="1524000" y="53340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Budgets Set Very Tight to Promote Right Sizing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4EB77A1-A5AE-CD1B-673E-44BD59E16F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5116325"/>
              </p:ext>
            </p:extLst>
          </p:nvPr>
        </p:nvGraphicFramePr>
        <p:xfrm>
          <a:off x="31750" y="1737995"/>
          <a:ext cx="9080500" cy="3382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105D9AC-96C3-3AD9-DD90-0E2B0FDB506F}"/>
              </a:ext>
            </a:extLst>
          </p:cNvPr>
          <p:cNvSpPr txBox="1"/>
          <p:nvPr/>
        </p:nvSpPr>
        <p:spPr>
          <a:xfrm>
            <a:off x="6452937" y="1890459"/>
            <a:ext cx="2456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$330 Million Annual Budget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1F6723-9A76-F016-9569-803E11000888}"/>
              </a:ext>
            </a:extLst>
          </p:cNvPr>
          <p:cNvCxnSpPr>
            <a:cxnSpLocks/>
          </p:cNvCxnSpPr>
          <p:nvPr/>
        </p:nvCxnSpPr>
        <p:spPr>
          <a:xfrm>
            <a:off x="8205533" y="2300708"/>
            <a:ext cx="0" cy="12155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4646A983-381B-9950-CE5B-C40A0F7A0736}"/>
              </a:ext>
            </a:extLst>
          </p:cNvPr>
          <p:cNvSpPr/>
          <p:nvPr/>
        </p:nvSpPr>
        <p:spPr>
          <a:xfrm>
            <a:off x="5516361" y="2639401"/>
            <a:ext cx="3392593" cy="1215581"/>
          </a:xfrm>
          <a:prstGeom prst="ellipse">
            <a:avLst/>
          </a:prstGeom>
          <a:noFill/>
          <a:ln w="38100">
            <a:solidFill>
              <a:srgbClr val="B55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1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category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E0ED237-A2B5-3F7C-C1CF-5364985BF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14" y="1143000"/>
            <a:ext cx="8364126" cy="51039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958008"/>
            <a:ext cx="179512" cy="2160240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1561703-32D3-4DC2-9A97-894A322DD7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AEC3F2-5631-4577-88CF-7BCDCA33F85B}"/>
              </a:ext>
            </a:extLst>
          </p:cNvPr>
          <p:cNvSpPr/>
          <p:nvPr/>
        </p:nvSpPr>
        <p:spPr>
          <a:xfrm>
            <a:off x="1638300" y="188977"/>
            <a:ext cx="5257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Last Year’s (2022) Project Totals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99BFDD-F759-4940-BD2B-607D454D0A0A}"/>
              </a:ext>
            </a:extLst>
          </p:cNvPr>
          <p:cNvSpPr txBox="1"/>
          <p:nvPr/>
        </p:nvSpPr>
        <p:spPr>
          <a:xfrm>
            <a:off x="6106188" y="1372828"/>
            <a:ext cx="2456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$330 Million Annual Budget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7DDDDA-D29B-4E90-8149-02F0291D593C}"/>
              </a:ext>
            </a:extLst>
          </p:cNvPr>
          <p:cNvCxnSpPr>
            <a:cxnSpLocks/>
          </p:cNvCxnSpPr>
          <p:nvPr/>
        </p:nvCxnSpPr>
        <p:spPr>
          <a:xfrm>
            <a:off x="8305800" y="1649827"/>
            <a:ext cx="0" cy="185537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89F6F6B-6FE9-4561-B9D0-5875AFEEB1F8}"/>
              </a:ext>
            </a:extLst>
          </p:cNvPr>
          <p:cNvSpPr txBox="1"/>
          <p:nvPr/>
        </p:nvSpPr>
        <p:spPr>
          <a:xfrm>
            <a:off x="1600200" y="6246961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Budgets Set Very Tight to Promote Right Sizing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665DA2-47A8-42FA-8533-CEF3F37CDA0C}"/>
              </a:ext>
            </a:extLst>
          </p:cNvPr>
          <p:cNvSpPr txBox="1"/>
          <p:nvPr/>
        </p:nvSpPr>
        <p:spPr>
          <a:xfrm>
            <a:off x="1219198" y="5964475"/>
            <a:ext cx="1371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Program Years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90E2E3-5EA0-4F4E-A305-A327D2B9D385}"/>
              </a:ext>
            </a:extLst>
          </p:cNvPr>
          <p:cNvSpPr/>
          <p:nvPr/>
        </p:nvSpPr>
        <p:spPr>
          <a:xfrm>
            <a:off x="1066799" y="1143000"/>
            <a:ext cx="1371600" cy="481103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7A874E-85E4-D7E7-5805-19AF6C02E56D}"/>
              </a:ext>
            </a:extLst>
          </p:cNvPr>
          <p:cNvSpPr/>
          <p:nvPr/>
        </p:nvSpPr>
        <p:spPr>
          <a:xfrm>
            <a:off x="2895600" y="2895600"/>
            <a:ext cx="5181596" cy="938582"/>
          </a:xfrm>
          <a:prstGeom prst="ellipse">
            <a:avLst/>
          </a:prstGeom>
          <a:noFill/>
          <a:ln w="38100">
            <a:solidFill>
              <a:srgbClr val="B55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87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B0CD98-C771-AFBF-A42E-16210C678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04224"/>
            <a:ext cx="8087854" cy="48393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958008"/>
            <a:ext cx="179512" cy="2160240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1561703-32D3-4DC2-9A97-894A322DD7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AEC3F2-5631-4577-88CF-7BCDCA33F85B}"/>
              </a:ext>
            </a:extLst>
          </p:cNvPr>
          <p:cNvSpPr/>
          <p:nvPr/>
        </p:nvSpPr>
        <p:spPr>
          <a:xfrm>
            <a:off x="1638300" y="188977"/>
            <a:ext cx="5257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2023 Project Totals and Annual Budget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99BFDD-F759-4940-BD2B-607D454D0A0A}"/>
              </a:ext>
            </a:extLst>
          </p:cNvPr>
          <p:cNvSpPr txBox="1"/>
          <p:nvPr/>
        </p:nvSpPr>
        <p:spPr>
          <a:xfrm>
            <a:off x="6106188" y="1372828"/>
            <a:ext cx="2456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$330 Million Annual Budget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7DDDDA-D29B-4E90-8149-02F0291D593C}"/>
              </a:ext>
            </a:extLst>
          </p:cNvPr>
          <p:cNvCxnSpPr>
            <a:cxnSpLocks/>
          </p:cNvCxnSpPr>
          <p:nvPr/>
        </p:nvCxnSpPr>
        <p:spPr>
          <a:xfrm>
            <a:off x="7010400" y="1660593"/>
            <a:ext cx="0" cy="93858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89F6F6B-6FE9-4561-B9D0-5875AFEEB1F8}"/>
              </a:ext>
            </a:extLst>
          </p:cNvPr>
          <p:cNvSpPr txBox="1"/>
          <p:nvPr/>
        </p:nvSpPr>
        <p:spPr>
          <a:xfrm>
            <a:off x="1600200" y="6246961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Budgets Set Very Tight to Promote Right Sizing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665DA2-47A8-42FA-8533-CEF3F37CDA0C}"/>
              </a:ext>
            </a:extLst>
          </p:cNvPr>
          <p:cNvSpPr txBox="1"/>
          <p:nvPr/>
        </p:nvSpPr>
        <p:spPr>
          <a:xfrm>
            <a:off x="1219198" y="5964475"/>
            <a:ext cx="1371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Program Years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90E2E3-5EA0-4F4E-A305-A327D2B9D385}"/>
              </a:ext>
            </a:extLst>
          </p:cNvPr>
          <p:cNvSpPr/>
          <p:nvPr/>
        </p:nvSpPr>
        <p:spPr>
          <a:xfrm>
            <a:off x="1066799" y="1066800"/>
            <a:ext cx="1371600" cy="488723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06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58008"/>
            <a:ext cx="179512" cy="2160240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1561703-32D3-4DC2-9A97-894A322DD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AEC3F2-5631-4577-88CF-7BCDCA33F85B}"/>
              </a:ext>
            </a:extLst>
          </p:cNvPr>
          <p:cNvSpPr/>
          <p:nvPr/>
        </p:nvSpPr>
        <p:spPr>
          <a:xfrm>
            <a:off x="1638300" y="188977"/>
            <a:ext cx="5257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Project Timing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53637A-4F1D-1B4E-2236-3879FF61B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1600200"/>
            <a:ext cx="8610600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DFA321-DF96-8869-3C5D-B70F26533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4577" y="5535394"/>
            <a:ext cx="2114845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65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">
      <a:dk1>
        <a:srgbClr val="53565A"/>
      </a:dk1>
      <a:lt1>
        <a:sysClr val="window" lastClr="FFFFFF"/>
      </a:lt1>
      <a:dk2>
        <a:srgbClr val="7C2529"/>
      </a:dk2>
      <a:lt2>
        <a:srgbClr val="B1B3B3"/>
      </a:lt2>
      <a:accent1>
        <a:srgbClr val="0097A9"/>
      </a:accent1>
      <a:accent2>
        <a:srgbClr val="E87722"/>
      </a:accent2>
      <a:accent3>
        <a:srgbClr val="FFC72C"/>
      </a:accent3>
      <a:accent4>
        <a:srgbClr val="5E366E"/>
      </a:accent4>
      <a:accent5>
        <a:srgbClr val="719949"/>
      </a:accent5>
      <a:accent6>
        <a:srgbClr val="4698CB"/>
      </a:accent6>
      <a:hlink>
        <a:srgbClr val="2C739F"/>
      </a:hlink>
      <a:folHlink>
        <a:srgbClr val="53565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95000"/>
            <a:lumOff val="5000"/>
            <a:alpha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ting-you-there-PowerPoint-Template" id="{0F673E8D-E71B-4D36-9A44-FD1AA4472C87}" vid="{671D0BB7-0170-4E7D-9070-3DF1C2C6BF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Getting-you-there-PowerPoint-Template</Template>
  <TotalTime>7115</TotalTime>
  <Words>1125</Words>
  <Application>Microsoft Office PowerPoint</Application>
  <PresentationFormat>On-screen Show (4:3)</PresentationFormat>
  <Paragraphs>233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Courier New</vt:lpstr>
      <vt:lpstr>Eurostar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Andersen, Christina</dc:creator>
  <cp:lastModifiedBy>Anderson, Stuart</cp:lastModifiedBy>
  <cp:revision>393</cp:revision>
  <cp:lastPrinted>2023-12-06T17:07:29Z</cp:lastPrinted>
  <dcterms:created xsi:type="dcterms:W3CDTF">2021-04-01T15:53:52Z</dcterms:created>
  <dcterms:modified xsi:type="dcterms:W3CDTF">2023-12-06T17:07:47Z</dcterms:modified>
</cp:coreProperties>
</file>