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54" r:id="rId2"/>
  </p:sldMasterIdLst>
  <p:notesMasterIdLst>
    <p:notesMasterId r:id="rId16"/>
  </p:notesMasterIdLst>
  <p:sldIdLst>
    <p:sldId id="306" r:id="rId3"/>
    <p:sldId id="326" r:id="rId4"/>
    <p:sldId id="333" r:id="rId5"/>
    <p:sldId id="334" r:id="rId6"/>
    <p:sldId id="335" r:id="rId7"/>
    <p:sldId id="341" r:id="rId8"/>
    <p:sldId id="332" r:id="rId9"/>
    <p:sldId id="315" r:id="rId10"/>
    <p:sldId id="319" r:id="rId11"/>
    <p:sldId id="337" r:id="rId12"/>
    <p:sldId id="338" r:id="rId13"/>
    <p:sldId id="339" r:id="rId14"/>
    <p:sldId id="336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2B1F70-E280-E443-2795-4A8FB8607CDF}" name="Flagg, Scott" initials="SF" userId="S::Scott.Flagg@iowadot.us::b5503165-e298-4217-b66d-83dcad0a5d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17A"/>
    <a:srgbClr val="70C8B8"/>
    <a:srgbClr val="B1B3B3"/>
    <a:srgbClr val="A8ABAE"/>
    <a:srgbClr val="53565A"/>
    <a:srgbClr val="2A6357"/>
    <a:srgbClr val="A7DDD3"/>
    <a:srgbClr val="F4D99E"/>
    <a:srgbClr val="E0A624"/>
    <a:srgbClr val="194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49BC2F-FAB1-C0FB-7094-1DD067A11E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D5C6B-2524-C959-53F4-CCB2E4AD4E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18137-5930-45FA-AB70-1E91A3C17D04}" type="datetimeFigureOut">
              <a:rPr lang="en-US"/>
              <a:pPr>
                <a:defRPr/>
              </a:pPr>
              <a:t>12/2/2024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5D098C-0916-53E7-892A-88540D927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5BA99D-52D3-5484-061E-8C269644A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CB3B0-35E3-8AB7-BD4D-50EBCC403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636C-689B-B6E0-2A92-49DA53B83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A90261-D306-4DD3-8AF7-217A28D98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C77CE8-476C-1918-63C4-0820ED89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D66C694-097B-9450-1304-1048E9BB6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7640BE1-EB84-29EC-7752-3D71B659B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9E9A1-6A2B-41B9-AE6A-D0D05C3A9C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1978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70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0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7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50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9006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67320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 userDrawn="1"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 userDrawn="1"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 userDrawn="1"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 userDrawn="1"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8" r:id="rId5"/>
    <p:sldLayoutId id="2147483739" r:id="rId6"/>
    <p:sldLayoutId id="2147483749" r:id="rId7"/>
    <p:sldLayoutId id="2147483751" r:id="rId8"/>
    <p:sldLayoutId id="2147483752" r:id="rId9"/>
  </p:sldLayoutIdLst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dirt road surrounded by yellow flowers&#10;&#10;Description automatically generated with medium confidence">
            <a:extLst>
              <a:ext uri="{FF2B5EF4-FFF2-40B4-BE49-F238E27FC236}">
                <a16:creationId xmlns:a16="http://schemas.microsoft.com/office/drawing/2014/main" id="{D4D022D0-E853-A960-E4C8-7A4FAE3ABE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r="4356"/>
          <a:stretch/>
        </p:blipFill>
        <p:spPr>
          <a:xfrm>
            <a:off x="-44448" y="-61913"/>
            <a:ext cx="9240714" cy="6738938"/>
          </a:xfrm>
          <a:prstGeom prst="rect">
            <a:avLst/>
          </a:prstGeom>
        </p:spPr>
      </p:pic>
      <p:sp>
        <p:nvSpPr>
          <p:cNvPr id="9219" name="Graphic 2">
            <a:extLst>
              <a:ext uri="{FF2B5EF4-FFF2-40B4-BE49-F238E27FC236}">
                <a16:creationId xmlns:a16="http://schemas.microsoft.com/office/drawing/2014/main" id="{D3E68993-95C5-0AF4-FCC2-BC26C3D36F32}"/>
              </a:ext>
            </a:extLst>
          </p:cNvPr>
          <p:cNvSpPr>
            <a:spLocks/>
          </p:cNvSpPr>
          <p:nvPr/>
        </p:nvSpPr>
        <p:spPr bwMode="auto">
          <a:xfrm>
            <a:off x="-44448" y="3986213"/>
            <a:ext cx="9240714" cy="2752725"/>
          </a:xfrm>
          <a:custGeom>
            <a:avLst/>
            <a:gdLst>
              <a:gd name="T0" fmla="*/ 2433474 w 18294857"/>
              <a:gd name="T1" fmla="*/ 386249 h 5362670"/>
              <a:gd name="T2" fmla="*/ 2433474 w 18294857"/>
              <a:gd name="T3" fmla="*/ 388817 h 5362670"/>
              <a:gd name="T4" fmla="*/ 0 w 18294857"/>
              <a:gd name="T5" fmla="*/ 2596 h 5362670"/>
              <a:gd name="T6" fmla="*/ 0 w 18294857"/>
              <a:gd name="T7" fmla="*/ 1194228 h 5362670"/>
              <a:gd name="T8" fmla="*/ 2433474 w 18294857"/>
              <a:gd name="T9" fmla="*/ 1571712 h 5362670"/>
              <a:gd name="T10" fmla="*/ 2433474 w 18294857"/>
              <a:gd name="T11" fmla="*/ 1569115 h 5362670"/>
              <a:gd name="T12" fmla="*/ 4866947 w 18294857"/>
              <a:gd name="T13" fmla="*/ 1191632 h 5362670"/>
              <a:gd name="T14" fmla="*/ 4866947 w 18294857"/>
              <a:gd name="T15" fmla="*/ 0 h 5362670"/>
              <a:gd name="T16" fmla="*/ 2433474 w 18294857"/>
              <a:gd name="T17" fmla="*/ 38624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4299" tIns="17150" rIns="34299" bIns="1715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5DA2BD-031F-56BA-146E-A09DD574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097" y="6044712"/>
            <a:ext cx="9302942" cy="818966"/>
          </a:xfrm>
          <a:prstGeom prst="rect">
            <a:avLst/>
          </a:prstGeom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70B3DBF5-BDA3-B148-6BC4-B608A3C4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05375"/>
            <a:ext cx="9164638" cy="3667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Federal Recreational Trails Program</a:t>
            </a: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BCF379CD-3CE2-6FB5-E92B-847FDB5F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48" y="5613584"/>
            <a:ext cx="9240714" cy="306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  <a:latin typeface="PT Sans Pro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Funding Recommendation</a:t>
            </a:r>
          </a:p>
        </p:txBody>
      </p:sp>
      <p:sp>
        <p:nvSpPr>
          <p:cNvPr id="9223" name="Text Placeholder 2">
            <a:extLst>
              <a:ext uri="{FF2B5EF4-FFF2-40B4-BE49-F238E27FC236}">
                <a16:creationId xmlns:a16="http://schemas.microsoft.com/office/drawing/2014/main" id="{B58B5BEF-3EF7-A3E0-D2BA-970CAA3C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074" y="6526213"/>
            <a:ext cx="811039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12/10/2024</a:t>
            </a:r>
            <a:endParaRPr lang="en-US" altLang="en-US" sz="900" dirty="0">
              <a:solidFill>
                <a:schemeClr val="bg1"/>
              </a:solidFill>
              <a:latin typeface="PT Sans" panose="020B0503020203090204" pitchFamily="34" charset="0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9224" name="Text Placeholder 2">
            <a:extLst>
              <a:ext uri="{FF2B5EF4-FFF2-40B4-BE49-F238E27FC236}">
                <a16:creationId xmlns:a16="http://schemas.microsoft.com/office/drawing/2014/main" id="{049B296D-C6A1-D460-DCA8-6CF92C6E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380163"/>
            <a:ext cx="234559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Debra Arp</a:t>
            </a:r>
          </a:p>
          <a:p>
            <a:pPr eaLnBrk="1" hangingPunct="1">
              <a:spcAft>
                <a:spcPts val="225"/>
              </a:spcAft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Local Systems Bureau, Grant </a:t>
            </a:r>
            <a:r>
              <a:rPr lang="en-US" altLang="en-US" sz="90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Team Leader</a:t>
            </a:r>
            <a:endParaRPr lang="en-US" altLang="en-US" sz="900" dirty="0">
              <a:solidFill>
                <a:schemeClr val="bg1"/>
              </a:solidFill>
              <a:latin typeface="PT Sans" panose="020B0503020203090204" pitchFamily="34" charset="0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056E1D-1B8D-6BF0-7A4B-B4492911234B}"/>
              </a:ext>
            </a:extLst>
          </p:cNvPr>
          <p:cNvCxnSpPr>
            <a:cxnSpLocks/>
          </p:cNvCxnSpPr>
          <p:nvPr/>
        </p:nvCxnSpPr>
        <p:spPr>
          <a:xfrm>
            <a:off x="4291806" y="5454773"/>
            <a:ext cx="560388" cy="0"/>
          </a:xfrm>
          <a:prstGeom prst="line">
            <a:avLst/>
          </a:prstGeom>
          <a:ln w="95250">
            <a:solidFill>
              <a:srgbClr val="C6D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8519A6-50D0-E2AA-E630-67FB465D3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2" y="5968268"/>
            <a:ext cx="2345595" cy="5863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16524" y="858838"/>
            <a:ext cx="319917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Off-Highway Vehicle Park Equipment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(Iowa Department of Natural Resources)</a:t>
            </a: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99" y="4077720"/>
            <a:ext cx="3280630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This project will purchase six pieces of trail maintenance equipment (bobcats and excavators) for use at designated OHV parks.</a:t>
            </a:r>
          </a:p>
          <a:p>
            <a:pPr eaLnBrk="1" hangingPunct="1"/>
            <a:endParaRPr lang="en-US" altLang="en-US" sz="1100" b="1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$340,000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$272,000 (80%)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403023" y="3978706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04AE8C53-D9A3-00A3-B68A-866F77E2A381}"/>
              </a:ext>
            </a:extLst>
          </p:cNvPr>
          <p:cNvSpPr txBox="1"/>
          <p:nvPr/>
        </p:nvSpPr>
        <p:spPr>
          <a:xfrm>
            <a:off x="3916973" y="5999162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1E3AA-FF47-1CC3-A848-317E57281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452" y="1504784"/>
            <a:ext cx="5075360" cy="38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88083" y="876281"/>
            <a:ext cx="36004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Estherville</a:t>
            </a: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 River Recreation </a:t>
            </a:r>
            <a:r>
              <a:rPr lang="fr-FR" sz="2400" b="1" spc="113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Enhancement</a:t>
            </a: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 Project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(</a:t>
            </a:r>
            <a:r>
              <a:rPr lang="fr-FR" sz="2400" b="1" spc="113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Estherville</a:t>
            </a: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)</a:t>
            </a: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83" y="2610683"/>
            <a:ext cx="328063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This project includes several water trail improvements along the West Fork of the Des Moines River including reconstruction of the School Creek access and a new Midway Access resulting in 2 ADA-accessible launches and landings, enhanced fishing access, and additional pedestrian improvements.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$1,300,000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$650,000 (50%)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498109" y="2496533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04AE8C53-D9A3-00A3-B68A-866F77E2A381}"/>
              </a:ext>
            </a:extLst>
          </p:cNvPr>
          <p:cNvSpPr txBox="1"/>
          <p:nvPr/>
        </p:nvSpPr>
        <p:spPr>
          <a:xfrm>
            <a:off x="3916973" y="5999162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6E5EB6-B74D-8AC9-097B-BEF843291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973" y="858839"/>
            <a:ext cx="5227027" cy="504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7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88082" y="1007286"/>
            <a:ext cx="31991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Iowa </a:t>
            </a:r>
            <a:r>
              <a:rPr lang="fr-FR" sz="2800" b="1" spc="113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River’s</a:t>
            </a:r>
            <a:r>
              <a:rPr lang="fr-FR" sz="28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 Edge Trail: Bridge </a:t>
            </a:r>
            <a:r>
              <a:rPr lang="fr-FR" sz="2800" b="1" spc="113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Improvements</a:t>
            </a:r>
            <a:endParaRPr lang="fr-FR" sz="2800" b="1" spc="113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Montserrat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(Hardin County)</a:t>
            </a: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82" y="3401694"/>
            <a:ext cx="328063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This project will rehabilitate three bridges along the Iowa River’s Edge Trail between Gifford and Union. 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$548,071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$438,475 (80%)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456164" y="3303268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04AE8C53-D9A3-00A3-B68A-866F77E2A381}"/>
              </a:ext>
            </a:extLst>
          </p:cNvPr>
          <p:cNvSpPr txBox="1"/>
          <p:nvPr/>
        </p:nvSpPr>
        <p:spPr>
          <a:xfrm>
            <a:off x="3916973" y="5999162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A45B3A-D748-86F1-2B40-DFDD468F7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973" y="858839"/>
            <a:ext cx="5227027" cy="50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98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81029"/>
              </p:ext>
            </p:extLst>
          </p:nvPr>
        </p:nvGraphicFramePr>
        <p:xfrm>
          <a:off x="177696" y="1567496"/>
          <a:ext cx="8788608" cy="4707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05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60748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69327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45596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49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</a:t>
                      </a:r>
                      <a:br>
                        <a:rPr lang="en-US" sz="1300" b="1" dirty="0"/>
                      </a:br>
                      <a:r>
                        <a:rPr lang="en-US" sz="1300" b="1" dirty="0"/>
                        <a:t>Project Cost)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Waukee Regional Trail Connection and Safety Improvements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Waukee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$7,170,000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$300,000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(4%)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  <a:tr h="54220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Sac City Trail Connector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Sac City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$1,625,000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$1,300,000 (80%)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8768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Grant Street Trail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Bondurant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$5,350,000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$300,000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(6%)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80548"/>
                  </a:ext>
                </a:extLst>
              </a:tr>
              <a:tr h="8768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Little Walnut Creek Trail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Clive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$3,606,000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$300,000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327515"/>
                  </a:ext>
                </a:extLst>
              </a:tr>
              <a:tr h="72097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Raccoon River Valley Trail Project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Guthrie County Conservation Board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$4,888,567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$1,756,757 (36%)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68004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List of Applications Not Recommended for Award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A2185-12D9-5B7B-FD33-7A1F9D45794E}"/>
              </a:ext>
            </a:extLst>
          </p:cNvPr>
          <p:cNvSpPr txBox="1"/>
          <p:nvPr/>
        </p:nvSpPr>
        <p:spPr>
          <a:xfrm>
            <a:off x="0" y="6163408"/>
            <a:ext cx="489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3617A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</a:t>
            </a:r>
            <a:endParaRPr lang="en-US" sz="1200" b="1" dirty="0">
              <a:solidFill>
                <a:srgbClr val="0361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8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942975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Federal Recreational Trail Program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748910"/>
            <a:ext cx="8354712" cy="198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Created in 1991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Available to federal, state, and local government agencies. Private individuals and organizations may apply with a government co-sponsor.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Purpose is to develop and maintain recreational trails and trail related facilities for both motorized and non-motorized trail users.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Eligible projects include:</a:t>
            </a:r>
          </a:p>
          <a:p>
            <a:pPr lvl="1" eaLnBrk="1" hangingPunct="1">
              <a:spcBef>
                <a:spcPts val="2000"/>
              </a:spcBef>
            </a:pPr>
            <a:r>
              <a:rPr lang="en-US" altLang="en-US" sz="2100" dirty="0">
                <a:latin typeface="PT Sans Pro" panose="020B0503020203020204" pitchFamily="34" charset="0"/>
              </a:rPr>
              <a:t>Maintenance and restoration of existing trails, development of trailside and trailhead facilities, purchase of trail construction and maintenance equipment, construction of new trails and acquisition of land for trails.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35" y="1034201"/>
            <a:ext cx="8451606" cy="3839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Project Evaluation Criteria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509354"/>
              </p:ext>
            </p:extLst>
          </p:nvPr>
        </p:nvGraphicFramePr>
        <p:xfrm>
          <a:off x="360485" y="1418138"/>
          <a:ext cx="8394456" cy="51304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21291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1173165">
                  <a:extLst>
                    <a:ext uri="{9D8B030D-6E8A-4147-A177-3AD203B41FA5}">
                      <a16:colId xmlns:a16="http://schemas.microsoft.com/office/drawing/2014/main" val="1421192905"/>
                    </a:ext>
                  </a:extLst>
                </a:gridCol>
              </a:tblGrid>
              <a:tr h="27215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Criteria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Points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3512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Degree to which motorized and non-motorized trail use are accommodated.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365069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Greatest number of compatible multi-purpose uses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350863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Access and use for persons with disabilities, older citizens, economically challenged and other special populations or groups.</a:t>
                      </a:r>
                      <a:endParaRPr 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384274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Provides development of trail linkages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Opportunities for new partnerships between trail users and private interests.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  <a:tr h="148007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Identified in or furthers a specific goal of a state, regional, or local plan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7426394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Leverages greater public or private investments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7911471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Citizen involvement in the project’s conception and implementation.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0118701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Degree to which project ties into other trails.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8635645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Public/private partnerships to continue operation and maintenance.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96857312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Trails with national designation or resulting in the cleanup of an area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8351591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MAXIMUM POINTS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115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68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30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15" y="949735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Available Funding and Application Summary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681379"/>
              </p:ext>
            </p:extLst>
          </p:nvPr>
        </p:nvGraphicFramePr>
        <p:xfrm>
          <a:off x="629574" y="1943510"/>
          <a:ext cx="7551670" cy="37132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5835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3775835">
                  <a:extLst>
                    <a:ext uri="{9D8B030D-6E8A-4147-A177-3AD203B41FA5}">
                      <a16:colId xmlns:a16="http://schemas.microsoft.com/office/drawing/2014/main" val="484604426"/>
                    </a:ext>
                  </a:extLst>
                </a:gridCol>
              </a:tblGrid>
              <a:tr h="402391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Available Funding: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Column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Annual appropriation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$1,300,000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408976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Underruns from closed projects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$492,000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408976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Total available funding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$1,792,000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77977637"/>
                  </a:ext>
                </a:extLst>
              </a:tr>
              <a:tr h="402391">
                <a:tc gridSpan="2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449001">
                <a:tc gridSpan="2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Application Summary:</a:t>
                      </a:r>
                    </a:p>
                  </a:txBody>
                  <a:tcPr marL="68580" marR="68580" marT="34290" marB="34290">
                    <a:solidFill>
                      <a:srgbClr val="0361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Total number of projects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Total project costs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$25,152,638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7426394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Total amount requested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$5,577,042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7911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99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992765"/>
              </p:ext>
            </p:extLst>
          </p:nvPr>
        </p:nvGraphicFramePr>
        <p:xfrm>
          <a:off x="177696" y="1567497"/>
          <a:ext cx="8788608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05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60748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69327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45596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667049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</a:t>
                      </a:r>
                      <a:br>
                        <a:rPr lang="en-US" sz="1300" b="1" dirty="0"/>
                      </a:br>
                      <a:r>
                        <a:rPr lang="en-US" sz="1300" b="1" dirty="0"/>
                        <a:t>Project Cost)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552040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1" kern="1200" dirty="0">
                          <a:solidFill>
                            <a:srgbClr val="03617A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Snow Trail Maintenance Equipment</a:t>
                      </a:r>
                      <a:endParaRPr lang="en-US" sz="1400" b="1" kern="1200" dirty="0">
                        <a:solidFill>
                          <a:srgbClr val="03617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Iowa State Snowmobile Association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$325,000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$260,000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$260,000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  <a:tr h="391029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1" kern="1200" dirty="0">
                          <a:solidFill>
                            <a:srgbClr val="03617A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Off-Highway Vehicle Park Equipment</a:t>
                      </a:r>
                      <a:endParaRPr lang="en-US" sz="1400" b="1" kern="1200" dirty="0">
                        <a:solidFill>
                          <a:srgbClr val="03617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Iowa Department of Natural Resources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$340,000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$272,000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$272,000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  <a:tr h="230017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3617A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230017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3617A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80548"/>
                  </a:ext>
                </a:extLst>
              </a:tr>
              <a:tr h="230017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3617A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68004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List of Motorized Applications Recommended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F495B-1218-F08D-7494-A1312879925A}"/>
              </a:ext>
            </a:extLst>
          </p:cNvPr>
          <p:cNvSpPr txBox="1"/>
          <p:nvPr/>
        </p:nvSpPr>
        <p:spPr>
          <a:xfrm>
            <a:off x="0" y="6163408"/>
            <a:ext cx="489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3617A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Jump to Applications Not Recommended for Funding</a:t>
            </a:r>
            <a:endParaRPr lang="en-US" sz="1200" b="1" dirty="0">
              <a:solidFill>
                <a:srgbClr val="0361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6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039852"/>
              </p:ext>
            </p:extLst>
          </p:nvPr>
        </p:nvGraphicFramePr>
        <p:xfrm>
          <a:off x="177696" y="1567496"/>
          <a:ext cx="8788608" cy="2455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05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60748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69327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45596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49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</a:t>
                      </a:r>
                      <a:br>
                        <a:rPr lang="en-US" sz="1300" b="1" dirty="0"/>
                      </a:br>
                      <a:r>
                        <a:rPr lang="en-US" sz="1300" b="1" dirty="0"/>
                        <a:t>Project Cost)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1" kern="1200" dirty="0">
                          <a:solidFill>
                            <a:srgbClr val="03617A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Estherville River Recreation Enhancement Project</a:t>
                      </a:r>
                      <a:endParaRPr lang="en-US" sz="1400" b="1" kern="1200" dirty="0">
                        <a:solidFill>
                          <a:srgbClr val="03617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Estherville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$1,300,000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$650,000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(50%)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$650,000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(50%)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1" kern="1200" dirty="0">
                          <a:solidFill>
                            <a:srgbClr val="03617A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Iowa River’s Edge Trail: Bridge Improvements</a:t>
                      </a:r>
                      <a:endParaRPr lang="en-US" sz="1400" b="1" kern="1200" dirty="0">
                        <a:solidFill>
                          <a:srgbClr val="03617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Hardin County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$548,071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$438,475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$438,475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List of Non-motorized Applications Recommended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F495B-1218-F08D-7494-A1312879925A}"/>
              </a:ext>
            </a:extLst>
          </p:cNvPr>
          <p:cNvSpPr txBox="1"/>
          <p:nvPr/>
        </p:nvSpPr>
        <p:spPr>
          <a:xfrm>
            <a:off x="0" y="6163408"/>
            <a:ext cx="489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3617A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Jump to Applications Not Recommended for Funding</a:t>
            </a:r>
            <a:endParaRPr lang="en-US" sz="1200" b="1" dirty="0">
              <a:solidFill>
                <a:srgbClr val="0361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3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EDDFE6-F404-6AFA-1FBD-1233BA4A8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3FB5F5-30E3-4E09-8B48-A084F12A3338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A6C26B5D-B6C0-DC81-C012-AEDE9C96F64B}"/>
              </a:ext>
            </a:extLst>
          </p:cNvPr>
          <p:cNvSpPr txBox="1">
            <a:spLocks/>
          </p:cNvSpPr>
          <p:nvPr/>
        </p:nvSpPr>
        <p:spPr>
          <a:xfrm>
            <a:off x="0" y="912758"/>
            <a:ext cx="9144000" cy="2880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  <a:lvl2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2pPr>
            <a:lvl3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3pPr>
            <a:lvl4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4pPr>
            <a:lvl5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5pPr>
            <a:lvl6pPr marL="171496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42992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514487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685983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Map of Applications Received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4FDA5-F71D-1132-22BF-1A863D0B6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95" y="1420849"/>
            <a:ext cx="6405084" cy="48980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icture Placeholder 3">
            <a:extLst>
              <a:ext uri="{FF2B5EF4-FFF2-40B4-BE49-F238E27FC236}">
                <a16:creationId xmlns:a16="http://schemas.microsoft.com/office/drawing/2014/main" id="{69351D74-7B1E-F9EA-7B3A-5E216B804315}"/>
              </a:ext>
            </a:extLst>
          </p:cNvPr>
          <p:cNvSpPr>
            <a:spLocks noGrp="1" noChangeArrowheads="1" noTextEdit="1"/>
          </p:cNvSpPr>
          <p:nvPr>
            <p:ph type="pic" sz="quarter" idx="10"/>
          </p:nvPr>
        </p:nvSpPr>
        <p:spPr>
          <a:solidFill>
            <a:srgbClr val="03617A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4819" name="Group 1">
            <a:extLst>
              <a:ext uri="{FF2B5EF4-FFF2-40B4-BE49-F238E27FC236}">
                <a16:creationId xmlns:a16="http://schemas.microsoft.com/office/drawing/2014/main" id="{14832C51-1C17-90A3-67F3-5CED1365CF16}"/>
              </a:ext>
            </a:extLst>
          </p:cNvPr>
          <p:cNvGrpSpPr>
            <a:grpSpLocks/>
          </p:cNvGrpSpPr>
          <p:nvPr/>
        </p:nvGrpSpPr>
        <p:grpSpPr bwMode="auto">
          <a:xfrm>
            <a:off x="0" y="1087438"/>
            <a:ext cx="9144000" cy="4830762"/>
            <a:chOff x="0" y="20638"/>
            <a:chExt cx="24377650" cy="12880975"/>
          </a:xfrm>
          <a:solidFill>
            <a:srgbClr val="19405B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661595-2889-38C6-6A08-1E1E08DDB30E}"/>
                </a:ext>
              </a:extLst>
            </p:cNvPr>
            <p:cNvSpPr/>
            <p:nvPr/>
          </p:nvSpPr>
          <p:spPr>
            <a:xfrm rot="5400000">
              <a:off x="7090193" y="-7069555"/>
              <a:ext cx="10197262" cy="24377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sp>
          <p:nvSpPr>
            <p:cNvPr id="3" name="Graphic 13">
              <a:extLst>
                <a:ext uri="{FF2B5EF4-FFF2-40B4-BE49-F238E27FC236}">
                  <a16:creationId xmlns:a16="http://schemas.microsoft.com/office/drawing/2014/main" id="{22C457C1-F749-40CE-1A77-7E6D2E710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968155"/>
              <a:ext cx="24377650" cy="2933458"/>
            </a:xfrm>
            <a:custGeom>
              <a:avLst/>
              <a:gdLst>
                <a:gd name="T0" fmla="*/ 12188825 w 24406104"/>
                <a:gd name="T1" fmla="*/ 0 h 2853262"/>
                <a:gd name="T2" fmla="*/ 0 w 24406104"/>
                <a:gd name="T3" fmla="*/ 0 h 2853262"/>
                <a:gd name="T4" fmla="*/ 0 w 24406104"/>
                <a:gd name="T5" fmla="*/ 372714 h 2853262"/>
                <a:gd name="T6" fmla="*/ 12118818 w 24406104"/>
                <a:gd name="T7" fmla="*/ 2924053 h 2853262"/>
                <a:gd name="T8" fmla="*/ 12118818 w 24406104"/>
                <a:gd name="T9" fmla="*/ 2924053 h 2853262"/>
                <a:gd name="T10" fmla="*/ 12156750 w 24406104"/>
                <a:gd name="T11" fmla="*/ 2931917 h 2853262"/>
                <a:gd name="T12" fmla="*/ 12217083 w 24406104"/>
                <a:gd name="T13" fmla="*/ 2932703 h 2853262"/>
                <a:gd name="T14" fmla="*/ 12258578 w 24406104"/>
                <a:gd name="T15" fmla="*/ 2924053 h 2853262"/>
                <a:gd name="T16" fmla="*/ 12258578 w 24406104"/>
                <a:gd name="T17" fmla="*/ 2924053 h 2853262"/>
                <a:gd name="T18" fmla="*/ 24377649 w 24406104"/>
                <a:gd name="T19" fmla="*/ 372714 h 2853262"/>
                <a:gd name="T20" fmla="*/ 24377649 w 24406104"/>
                <a:gd name="T21" fmla="*/ 0 h 2853262"/>
                <a:gd name="T22" fmla="*/ 12188825 w 24406104"/>
                <a:gd name="T23" fmla="*/ 0 h 2853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406104" h="2853262">
                  <a:moveTo>
                    <a:pt x="12203052" y="0"/>
                  </a:moveTo>
                  <a:lnTo>
                    <a:pt x="0" y="0"/>
                  </a:lnTo>
                  <a:lnTo>
                    <a:pt x="0" y="362438"/>
                  </a:lnTo>
                  <a:lnTo>
                    <a:pt x="12132964" y="2843432"/>
                  </a:lnTo>
                  <a:lnTo>
                    <a:pt x="12170940" y="2851079"/>
                  </a:lnTo>
                  <a:cubicBezTo>
                    <a:pt x="12187506" y="2853118"/>
                    <a:pt x="12208405" y="2854392"/>
                    <a:pt x="12231343" y="2851843"/>
                  </a:cubicBezTo>
                  <a:lnTo>
                    <a:pt x="12272887" y="2843432"/>
                  </a:lnTo>
                  <a:lnTo>
                    <a:pt x="24406104" y="362438"/>
                  </a:lnTo>
                  <a:lnTo>
                    <a:pt x="24406104" y="0"/>
                  </a:lnTo>
                  <a:lnTo>
                    <a:pt x="122030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latin typeface="+mn-lt"/>
              </a:endParaRPr>
            </a:p>
          </p:txBody>
        </p:sp>
      </p:grpSp>
      <p:sp>
        <p:nvSpPr>
          <p:cNvPr id="34821" name="TextBox 14">
            <a:extLst>
              <a:ext uri="{FF2B5EF4-FFF2-40B4-BE49-F238E27FC236}">
                <a16:creationId xmlns:a16="http://schemas.microsoft.com/office/drawing/2014/main" id="{7FEF636E-8B73-1ABE-B82B-43FE29812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4362450"/>
            <a:ext cx="207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8679" name="TextBox 14">
            <a:extLst>
              <a:ext uri="{FF2B5EF4-FFF2-40B4-BE49-F238E27FC236}">
                <a16:creationId xmlns:a16="http://schemas.microsoft.com/office/drawing/2014/main" id="{753623AE-3A82-C234-2DBF-E1F34E10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scott.flagg@iowadot.us</a:t>
            </a:r>
          </a:p>
        </p:txBody>
      </p:sp>
      <p:sp>
        <p:nvSpPr>
          <p:cNvPr id="28680" name="TextBox 14">
            <a:extLst>
              <a:ext uri="{FF2B5EF4-FFF2-40B4-BE49-F238E27FC236}">
                <a16:creationId xmlns:a16="http://schemas.microsoft.com/office/drawing/2014/main" id="{7499D563-4D90-C09C-7582-8BB17480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515-239-1252</a:t>
            </a:r>
          </a:p>
        </p:txBody>
      </p:sp>
      <p:grpSp>
        <p:nvGrpSpPr>
          <p:cNvPr id="34824" name="Group 20">
            <a:extLst>
              <a:ext uri="{FF2B5EF4-FFF2-40B4-BE49-F238E27FC236}">
                <a16:creationId xmlns:a16="http://schemas.microsoft.com/office/drawing/2014/main" id="{7D9F2779-6F5C-5300-A84A-97CA37B45C71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6167438"/>
            <a:ext cx="357188" cy="357187"/>
            <a:chOff x="18077921" y="12102198"/>
            <a:chExt cx="952500" cy="952500"/>
          </a:xfrm>
          <a:solidFill>
            <a:schemeClr val="accent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406A0D-3F25-60A1-C13B-04633BF5BADC}"/>
                </a:ext>
              </a:extLst>
            </p:cNvPr>
            <p:cNvSpPr/>
            <p:nvPr/>
          </p:nvSpPr>
          <p:spPr>
            <a:xfrm>
              <a:off x="18077921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2" name="Graphic 5">
              <a:extLst>
                <a:ext uri="{FF2B5EF4-FFF2-40B4-BE49-F238E27FC236}">
                  <a16:creationId xmlns:a16="http://schemas.microsoft.com/office/drawing/2014/main" id="{5A9D7F04-C068-7F77-A3C4-7D475E39F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0333" y="12356198"/>
              <a:ext cx="458788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5" name="Group 18">
            <a:extLst>
              <a:ext uri="{FF2B5EF4-FFF2-40B4-BE49-F238E27FC236}">
                <a16:creationId xmlns:a16="http://schemas.microsoft.com/office/drawing/2014/main" id="{18968B57-649B-CF0D-084C-47D88B2AA47C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6167438"/>
            <a:ext cx="357187" cy="357187"/>
            <a:chOff x="941388" y="12102198"/>
            <a:chExt cx="952500" cy="952500"/>
          </a:xfrm>
          <a:solidFill>
            <a:schemeClr val="accent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4938DF-6977-868B-2CCA-B0A6EB1F1769}"/>
                </a:ext>
              </a:extLst>
            </p:cNvPr>
            <p:cNvSpPr/>
            <p:nvPr/>
          </p:nvSpPr>
          <p:spPr>
            <a:xfrm>
              <a:off x="941388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0" name="Graphic 17">
              <a:extLst>
                <a:ext uri="{FF2B5EF4-FFF2-40B4-BE49-F238E27FC236}">
                  <a16:creationId xmlns:a16="http://schemas.microsoft.com/office/drawing/2014/main" id="{86FDCB34-6800-86AC-0A65-AA5E6D33E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8" y="12411760"/>
              <a:ext cx="485775" cy="333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E3DF76F-6035-8DB0-4E5F-E7E1874E686D}"/>
              </a:ext>
            </a:extLst>
          </p:cNvPr>
          <p:cNvSpPr/>
          <p:nvPr/>
        </p:nvSpPr>
        <p:spPr>
          <a:xfrm>
            <a:off x="0" y="0"/>
            <a:ext cx="9144000" cy="1838325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723A4A-0B70-C6F6-AAC8-6940B73221F9}"/>
              </a:ext>
            </a:extLst>
          </p:cNvPr>
          <p:cNvCxnSpPr>
            <a:cxnSpLocks/>
          </p:cNvCxnSpPr>
          <p:nvPr/>
        </p:nvCxnSpPr>
        <p:spPr>
          <a:xfrm>
            <a:off x="1528763" y="4159250"/>
            <a:ext cx="6086475" cy="0"/>
          </a:xfrm>
          <a:prstGeom prst="line">
            <a:avLst/>
          </a:prstGeom>
          <a:ln w="95250">
            <a:solidFill>
              <a:srgbClr val="529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8" name="Graphic 10">
            <a:extLst>
              <a:ext uri="{FF2B5EF4-FFF2-40B4-BE49-F238E27FC236}">
                <a16:creationId xmlns:a16="http://schemas.microsoft.com/office/drawing/2014/main" id="{77FD1250-206E-3103-86DE-8247E318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416300"/>
            <a:ext cx="22479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29834" y="972007"/>
            <a:ext cx="31991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Snow Trail Maintenance Equipment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(Iowa State Snowmobile Association)</a:t>
            </a: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57" y="3912415"/>
            <a:ext cx="328063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This project purchases new snow cat power units and drags to maintain snow trails across Iowa.</a:t>
            </a:r>
          </a:p>
          <a:p>
            <a:pPr eaLnBrk="1" hangingPunct="1"/>
            <a:endParaRPr lang="en-US" altLang="en-US" b="1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$325,000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$260,000 (80%)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470925" y="3709689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04AE8C53-D9A3-00A3-B68A-866F77E2A381}"/>
              </a:ext>
            </a:extLst>
          </p:cNvPr>
          <p:cNvSpPr txBox="1"/>
          <p:nvPr/>
        </p:nvSpPr>
        <p:spPr>
          <a:xfrm>
            <a:off x="3916973" y="5999162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069465-1D01-19F4-B392-BAB51E464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344" y="1390389"/>
            <a:ext cx="5087879" cy="35886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797</Words>
  <Application>Microsoft Office PowerPoint</Application>
  <PresentationFormat>On-screen Show (4:3)</PresentationFormat>
  <Paragraphs>200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Anderson, Stuart</cp:lastModifiedBy>
  <cp:revision>35</cp:revision>
  <dcterms:created xsi:type="dcterms:W3CDTF">2023-08-03T14:09:31Z</dcterms:created>
  <dcterms:modified xsi:type="dcterms:W3CDTF">2024-12-02T22:03:03Z</dcterms:modified>
</cp:coreProperties>
</file>