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23"/>
  </p:notesMasterIdLst>
  <p:sldIdLst>
    <p:sldId id="306" r:id="rId3"/>
    <p:sldId id="326" r:id="rId4"/>
    <p:sldId id="341" r:id="rId5"/>
    <p:sldId id="333" r:id="rId6"/>
    <p:sldId id="334" r:id="rId7"/>
    <p:sldId id="343" r:id="rId8"/>
    <p:sldId id="332" r:id="rId9"/>
    <p:sldId id="342" r:id="rId10"/>
    <p:sldId id="344" r:id="rId11"/>
    <p:sldId id="315" r:id="rId12"/>
    <p:sldId id="337" r:id="rId13"/>
    <p:sldId id="338" r:id="rId14"/>
    <p:sldId id="339" r:id="rId15"/>
    <p:sldId id="345" r:id="rId16"/>
    <p:sldId id="340" r:id="rId17"/>
    <p:sldId id="319" r:id="rId18"/>
    <p:sldId id="346" r:id="rId19"/>
    <p:sldId id="347" r:id="rId20"/>
    <p:sldId id="348" r:id="rId21"/>
    <p:sldId id="336"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17A"/>
    <a:srgbClr val="70C8B8"/>
    <a:srgbClr val="B1B3B3"/>
    <a:srgbClr val="A8ABAE"/>
    <a:srgbClr val="53565A"/>
    <a:srgbClr val="2A6357"/>
    <a:srgbClr val="A7DDD3"/>
    <a:srgbClr val="F4D99E"/>
    <a:srgbClr val="E0A624"/>
    <a:srgbClr val="194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15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12/3/2024</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slide" Target="slide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9">
            <a:extLst>
              <a:ext uri="{FF2B5EF4-FFF2-40B4-BE49-F238E27FC236}">
                <a16:creationId xmlns:a16="http://schemas.microsoft.com/office/drawing/2014/main" id="{9529308E-285F-A3A6-C3F5-93BD262717D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490" t="85" r="2091" b="-4584"/>
          <a:stretch/>
        </p:blipFill>
        <p:spPr>
          <a:xfrm>
            <a:off x="0" y="873684"/>
            <a:ext cx="9144000" cy="5803341"/>
          </a:xfrm>
          <a:prstGeom prst="rect">
            <a:avLst/>
          </a:prstGeom>
        </p:spPr>
      </p:pic>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53459" y="4991970"/>
            <a:ext cx="9164638" cy="366713"/>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Statewide Transportation Alternatives</a:t>
            </a:r>
          </a:p>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Set-aside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1543" y="5750023"/>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17074" y="6526213"/>
            <a:ext cx="811039"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12/10/2024</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34559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Debra Arp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Local Systems Bureau, Grant </a:t>
            </a:r>
            <a:r>
              <a:rPr lang="en-US" altLang="en-US" sz="900">
                <a:solidFill>
                  <a:schemeClr val="bg1"/>
                </a:solidFill>
                <a:latin typeface="PT Sans" panose="020B0503020203090204" pitchFamily="34" charset="0"/>
                <a:ea typeface="PT Sans" panose="020B0503020203090204" pitchFamily="34" charset="0"/>
                <a:cs typeface="PT Sans" panose="020B0503020203090204" pitchFamily="34" charset="0"/>
              </a:rPr>
              <a:t>Team Leader</a:t>
            </a:r>
            <a:endPar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endParaRP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5" y="5651162"/>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susan.hollenkamp@iowadot.us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515-239-1810</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569660"/>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Vine Street Safe Routes to School Project</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(Hartford)</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3269464"/>
            <a:ext cx="3280630" cy="321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a:lnSpc>
                <a:spcPct val="107000"/>
              </a:lnSpc>
              <a:spcBef>
                <a:spcPts val="0"/>
              </a:spcBef>
              <a:spcAft>
                <a:spcPts val="0"/>
              </a:spcAft>
            </a:pPr>
            <a:r>
              <a:rPr lang="en-US" sz="1800"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This project will repair and replace 1.3 miles of sidewalk along both sides of North and South Vine Street in Hartford. </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$916,533</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$733,226 (80%)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97338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12" name="Picture 11">
            <a:extLst>
              <a:ext uri="{FF2B5EF4-FFF2-40B4-BE49-F238E27FC236}">
                <a16:creationId xmlns:a16="http://schemas.microsoft.com/office/drawing/2014/main" id="{0E7C6CAA-DCB8-F609-1AF0-351DA211F6D5}"/>
              </a:ext>
            </a:extLst>
          </p:cNvPr>
          <p:cNvPicPr>
            <a:picLocks noChangeAspect="1"/>
          </p:cNvPicPr>
          <p:nvPr/>
        </p:nvPicPr>
        <p:blipFill>
          <a:blip r:embed="rId4"/>
          <a:stretch>
            <a:fillRect/>
          </a:stretch>
        </p:blipFill>
        <p:spPr>
          <a:xfrm>
            <a:off x="4166822" y="1093762"/>
            <a:ext cx="4672378" cy="4830362"/>
          </a:xfrm>
          <a:prstGeom prst="rect">
            <a:avLst/>
          </a:prstGeom>
        </p:spPr>
      </p:pic>
    </p:spTree>
    <p:extLst>
      <p:ext uri="{BB962C8B-B14F-4D97-AF65-F5344CB8AC3E}">
        <p14:creationId xmlns:p14="http://schemas.microsoft.com/office/powerpoint/2010/main" val="7633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569660"/>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Tama-Toledo Safe Routes to School Improvements</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(Tama)</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3" y="3119225"/>
            <a:ext cx="328063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develop a coordinated safe routes to school network for the cities of Tama and Toledo by developing 0.44 miles of trail and 0.46 miles of sidewalk to provide safe routes to school in the two south Tama County school district campuses.  </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$752,856</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$602,284 (80%)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870913"/>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F27BC007-8109-1791-13DC-930A33B5CBAE}"/>
              </a:ext>
            </a:extLst>
          </p:cNvPr>
          <p:cNvPicPr>
            <a:picLocks noChangeAspect="1"/>
          </p:cNvPicPr>
          <p:nvPr/>
        </p:nvPicPr>
        <p:blipFill>
          <a:blip r:embed="rId4"/>
          <a:stretch>
            <a:fillRect/>
          </a:stretch>
        </p:blipFill>
        <p:spPr>
          <a:xfrm>
            <a:off x="4415082" y="1137424"/>
            <a:ext cx="4230809" cy="4757854"/>
          </a:xfrm>
          <a:prstGeom prst="rect">
            <a:avLst/>
          </a:prstGeom>
        </p:spPr>
      </p:pic>
    </p:spTree>
    <p:extLst>
      <p:ext uri="{BB962C8B-B14F-4D97-AF65-F5344CB8AC3E}">
        <p14:creationId xmlns:p14="http://schemas.microsoft.com/office/powerpoint/2010/main" val="394687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938992"/>
          </a:xfrm>
          <a:prstGeom prst="rect">
            <a:avLst/>
          </a:prstGeom>
          <a:noFill/>
        </p:spPr>
        <p:txBody>
          <a:bodyPr wrap="square">
            <a:spAutoFit/>
          </a:bodyPr>
          <a:lstStyle/>
          <a:p>
            <a:pPr marL="0" indent="0">
              <a:spcBef>
                <a:spcPts val="0"/>
              </a:spcBef>
              <a:buClr>
                <a:schemeClr val="tx1"/>
              </a:buClr>
              <a:buNone/>
              <a:defRPr/>
            </a:pPr>
            <a:r>
              <a:rPr lang="en-US" sz="2400" b="1" dirty="0">
                <a:solidFill>
                  <a:schemeClr val="bg1"/>
                </a:solidFill>
                <a:latin typeface="Roboto Slab" pitchFamily="50" charset="0"/>
                <a:ea typeface="Roboto Slab" pitchFamily="50" charset="0"/>
                <a:cs typeface="Arial" pitchFamily="34" charset="0"/>
              </a:rPr>
              <a:t>Iowa Safe Routes Partnership </a:t>
            </a:r>
          </a:p>
          <a:p>
            <a:pPr marL="0" indent="0">
              <a:spcBef>
                <a:spcPts val="0"/>
              </a:spcBef>
              <a:buClr>
                <a:schemeClr val="tx1"/>
              </a:buClr>
              <a:buNone/>
              <a:defRPr/>
            </a:pPr>
            <a:r>
              <a:rPr lang="en-US" sz="2400" b="1" dirty="0">
                <a:solidFill>
                  <a:schemeClr val="bg1"/>
                </a:solidFill>
                <a:latin typeface="Roboto Slab" pitchFamily="50" charset="0"/>
                <a:ea typeface="Roboto Slab" pitchFamily="50" charset="0"/>
                <a:cs typeface="Arial" pitchFamily="34" charset="0"/>
              </a:rPr>
              <a:t>(Iowa Northland Regional Council of Governments)</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3286920"/>
            <a:ext cx="328063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800" dirty="0">
                <a:solidFill>
                  <a:schemeClr val="bg1"/>
                </a:solidFill>
                <a:latin typeface="+mn-lt"/>
              </a:rPr>
              <a:t>A comprehensive program that provides support to communities by implementing SRTS initiatives, including pedestrian and bicycle safety education through encouragement activities both inside and outside the classroom.</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$354,344</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$283,482 (80%)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05992" y="3081400"/>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2" name="Picture 1">
            <a:extLst>
              <a:ext uri="{FF2B5EF4-FFF2-40B4-BE49-F238E27FC236}">
                <a16:creationId xmlns:a16="http://schemas.microsoft.com/office/drawing/2014/main" id="{1BD2DB26-B7DA-23C6-A49C-D0E8C2965EC7}"/>
              </a:ext>
            </a:extLst>
          </p:cNvPr>
          <p:cNvPicPr>
            <a:picLocks noChangeAspect="1"/>
          </p:cNvPicPr>
          <p:nvPr/>
        </p:nvPicPr>
        <p:blipFill>
          <a:blip r:embed="rId4"/>
          <a:stretch>
            <a:fillRect/>
          </a:stretch>
        </p:blipFill>
        <p:spPr>
          <a:xfrm>
            <a:off x="4371278" y="1605776"/>
            <a:ext cx="4384639" cy="3843453"/>
          </a:xfrm>
          <a:prstGeom prst="rect">
            <a:avLst/>
          </a:prstGeom>
        </p:spPr>
      </p:pic>
    </p:spTree>
    <p:extLst>
      <p:ext uri="{BB962C8B-B14F-4D97-AF65-F5344CB8AC3E}">
        <p14:creationId xmlns:p14="http://schemas.microsoft.com/office/powerpoint/2010/main" val="151589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754326"/>
          </a:xfrm>
          <a:prstGeom prst="rect">
            <a:avLst/>
          </a:prstGeom>
          <a:noFill/>
        </p:spPr>
        <p:txBody>
          <a:bodyPr wrap="square">
            <a:spAutoFit/>
          </a:bodyPr>
          <a:lstStyle/>
          <a:p>
            <a:pPr eaLnBrk="1" fontAlgn="auto" hangingPunct="1">
              <a:spcBef>
                <a:spcPts val="0"/>
              </a:spcBef>
              <a:spcAft>
                <a:spcPts val="0"/>
              </a:spcAft>
              <a:defRPr/>
            </a:pPr>
            <a:r>
              <a:rPr lang="fr-FR" sz="2700" b="1" spc="113" dirty="0">
                <a:solidFill>
                  <a:schemeClr val="bg1"/>
                </a:solidFill>
                <a:latin typeface="Roboto Slab" pitchFamily="2" charset="0"/>
                <a:ea typeface="Roboto Slab" pitchFamily="2" charset="0"/>
                <a:cs typeface="Montserrat" charset="0"/>
              </a:rPr>
              <a:t>15th Street Safe Routes to </a:t>
            </a:r>
            <a:r>
              <a:rPr lang="fr-FR" sz="2700" b="1" spc="113" dirty="0" err="1">
                <a:solidFill>
                  <a:schemeClr val="bg1"/>
                </a:solidFill>
                <a:latin typeface="Roboto Slab" pitchFamily="2" charset="0"/>
                <a:ea typeface="Roboto Slab" pitchFamily="2" charset="0"/>
                <a:cs typeface="Montserrat" charset="0"/>
              </a:rPr>
              <a:t>School</a:t>
            </a:r>
            <a:r>
              <a:rPr lang="fr-FR" sz="2700" b="1" spc="113" dirty="0">
                <a:solidFill>
                  <a:schemeClr val="bg1"/>
                </a:solidFill>
                <a:latin typeface="Roboto Slab" pitchFamily="2" charset="0"/>
                <a:ea typeface="Roboto Slab" pitchFamily="2" charset="0"/>
                <a:cs typeface="Montserrat" charset="0"/>
              </a:rPr>
              <a:t> </a:t>
            </a:r>
            <a:r>
              <a:rPr lang="fr-FR" sz="2700" b="1" spc="113" dirty="0" err="1">
                <a:solidFill>
                  <a:schemeClr val="bg1"/>
                </a:solidFill>
                <a:latin typeface="Roboto Slab" pitchFamily="2" charset="0"/>
                <a:ea typeface="Roboto Slab" pitchFamily="2" charset="0"/>
                <a:cs typeface="Montserrat" charset="0"/>
              </a:rPr>
              <a:t>Sidewalk</a:t>
            </a:r>
            <a:r>
              <a:rPr lang="fr-FR" sz="2700" b="1" spc="113" dirty="0">
                <a:solidFill>
                  <a:schemeClr val="bg1"/>
                </a:solidFill>
                <a:latin typeface="Roboto Slab" pitchFamily="2" charset="0"/>
                <a:ea typeface="Roboto Slab" pitchFamily="2" charset="0"/>
                <a:cs typeface="Montserrat" charset="0"/>
              </a:rPr>
              <a:t> Project</a:t>
            </a:r>
          </a:p>
          <a:p>
            <a:pPr eaLnBrk="1" fontAlgn="auto" hangingPunct="1">
              <a:spcBef>
                <a:spcPts val="0"/>
              </a:spcBef>
              <a:spcAft>
                <a:spcPts val="0"/>
              </a:spcAft>
              <a:defRPr/>
            </a:pPr>
            <a:r>
              <a:rPr lang="fr-FR" sz="2700" b="1" spc="113" dirty="0">
                <a:solidFill>
                  <a:schemeClr val="bg1"/>
                </a:solidFill>
                <a:latin typeface="Roboto Slab" pitchFamily="2" charset="0"/>
                <a:ea typeface="Roboto Slab" pitchFamily="2" charset="0"/>
                <a:cs typeface="Montserrat" charset="0"/>
              </a:rPr>
              <a:t>(Marion)</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3328968"/>
            <a:ext cx="328063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800"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project will widen an existing sidewalk to a 10-foot trail along 15th Street from Marion High School to Vernon Middle School. </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$680,000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$544,000 (80%)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82344" y="3075865"/>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5" name="Picture 4">
            <a:extLst>
              <a:ext uri="{FF2B5EF4-FFF2-40B4-BE49-F238E27FC236}">
                <a16:creationId xmlns:a16="http://schemas.microsoft.com/office/drawing/2014/main" id="{BAC05066-306D-58FE-CAA2-5EA83851371E}"/>
              </a:ext>
            </a:extLst>
          </p:cNvPr>
          <p:cNvPicPr>
            <a:picLocks noChangeAspect="1"/>
          </p:cNvPicPr>
          <p:nvPr/>
        </p:nvPicPr>
        <p:blipFill>
          <a:blip r:embed="rId4"/>
          <a:stretch>
            <a:fillRect/>
          </a:stretch>
        </p:blipFill>
        <p:spPr>
          <a:xfrm>
            <a:off x="4305054" y="1651534"/>
            <a:ext cx="4541579" cy="3924076"/>
          </a:xfrm>
          <a:prstGeom prst="rect">
            <a:avLst/>
          </a:prstGeom>
        </p:spPr>
      </p:pic>
    </p:spTree>
    <p:extLst>
      <p:ext uri="{BB962C8B-B14F-4D97-AF65-F5344CB8AC3E}">
        <p14:creationId xmlns:p14="http://schemas.microsoft.com/office/powerpoint/2010/main" val="428660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815882"/>
          </a:xfrm>
          <a:prstGeom prst="rect">
            <a:avLst/>
          </a:prstGeom>
          <a:noFill/>
        </p:spPr>
        <p:txBody>
          <a:bodyPr wrap="square">
            <a:spAutoFit/>
          </a:bodyPr>
          <a:lstStyle/>
          <a:p>
            <a:pPr eaLnBrk="1" fontAlgn="auto" hangingPunct="1">
              <a:spcBef>
                <a:spcPts val="0"/>
              </a:spcBef>
              <a:spcAft>
                <a:spcPts val="0"/>
              </a:spcAft>
              <a:defRPr/>
            </a:pPr>
            <a:r>
              <a:rPr lang="fr-FR" sz="2800" b="1" spc="113" dirty="0" err="1">
                <a:solidFill>
                  <a:schemeClr val="bg1"/>
                </a:solidFill>
                <a:latin typeface="Roboto Slab" pitchFamily="2" charset="0"/>
                <a:ea typeface="Roboto Slab" pitchFamily="2" charset="0"/>
                <a:cs typeface="Montserrat" charset="0"/>
              </a:rPr>
              <a:t>Plum</a:t>
            </a:r>
            <a:r>
              <a:rPr lang="fr-FR" sz="2800" b="1" spc="113" dirty="0">
                <a:solidFill>
                  <a:schemeClr val="bg1"/>
                </a:solidFill>
                <a:latin typeface="Roboto Slab" pitchFamily="2" charset="0"/>
                <a:ea typeface="Roboto Slab" pitchFamily="2" charset="0"/>
                <a:cs typeface="Montserrat" charset="0"/>
              </a:rPr>
              <a:t> Street Safe Routes to </a:t>
            </a:r>
            <a:r>
              <a:rPr lang="fr-FR" sz="2800" b="1" spc="113" dirty="0" err="1">
                <a:solidFill>
                  <a:schemeClr val="bg1"/>
                </a:solidFill>
                <a:latin typeface="Roboto Slab" pitchFamily="2" charset="0"/>
                <a:ea typeface="Roboto Slab" pitchFamily="2" charset="0"/>
                <a:cs typeface="Montserrat" charset="0"/>
              </a:rPr>
              <a:t>School</a:t>
            </a:r>
            <a:r>
              <a:rPr lang="fr-FR" sz="2800" b="1" spc="113" dirty="0">
                <a:solidFill>
                  <a:schemeClr val="bg1"/>
                </a:solidFill>
                <a:latin typeface="Roboto Slab" pitchFamily="2" charset="0"/>
                <a:ea typeface="Roboto Slab" pitchFamily="2" charset="0"/>
                <a:cs typeface="Montserrat" charset="0"/>
              </a:rPr>
              <a:t> Project</a:t>
            </a:r>
          </a:p>
          <a:p>
            <a:pPr eaLnBrk="1" fontAlgn="auto" hangingPunct="1">
              <a:spcBef>
                <a:spcPts val="0"/>
              </a:spcBef>
              <a:spcAft>
                <a:spcPts val="0"/>
              </a:spcAft>
              <a:defRPr/>
            </a:pPr>
            <a:r>
              <a:rPr lang="fr-FR" sz="2800" b="1" spc="113" dirty="0">
                <a:solidFill>
                  <a:schemeClr val="bg1"/>
                </a:solidFill>
                <a:latin typeface="Roboto Slab" pitchFamily="2" charset="0"/>
                <a:ea typeface="Roboto Slab" pitchFamily="2" charset="0"/>
                <a:cs typeface="Montserrat" charset="0"/>
              </a:rPr>
              <a:t>(Tipton)</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3" y="3119225"/>
            <a:ext cx="328063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includes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6-foot wide sidewalk on Plum Street from Iowa 130 to E. 10th Street and includes the removal a bottleneck.</a:t>
            </a:r>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$289,675</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$231,740 (80%)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05992" y="3119225"/>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607420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6C50E8CA-91D1-B1BD-9DD9-E78B01BFAA42}"/>
              </a:ext>
            </a:extLst>
          </p:cNvPr>
          <p:cNvPicPr>
            <a:picLocks noChangeAspect="1"/>
          </p:cNvPicPr>
          <p:nvPr/>
        </p:nvPicPr>
        <p:blipFill>
          <a:blip r:embed="rId4"/>
          <a:stretch>
            <a:fillRect/>
          </a:stretch>
        </p:blipFill>
        <p:spPr>
          <a:xfrm>
            <a:off x="4572000" y="1605777"/>
            <a:ext cx="3954632" cy="3828584"/>
          </a:xfrm>
          <a:prstGeom prst="rect">
            <a:avLst/>
          </a:prstGeom>
        </p:spPr>
      </p:pic>
    </p:spTree>
    <p:extLst>
      <p:ext uri="{BB962C8B-B14F-4D97-AF65-F5344CB8AC3E}">
        <p14:creationId xmlns:p14="http://schemas.microsoft.com/office/powerpoint/2010/main" val="98944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569660"/>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West Clay Street Trail Extension Over I-35 </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(Osceola)</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3" y="3119225"/>
            <a:ext cx="328063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includes a 0.64 mile trail along </a:t>
            </a:r>
            <a:r>
              <a:rPr lang="en-US" sz="1800" kern="0" dirty="0">
                <a:solidFill>
                  <a:schemeClr val="bg1"/>
                </a:solidFill>
                <a:effectLst/>
                <a:latin typeface="Calibri" panose="020F0502020204030204" pitchFamily="34" charset="0"/>
                <a:ea typeface="Calibri" panose="020F0502020204030204" pitchFamily="34" charset="0"/>
              </a:rPr>
              <a:t>on the south side of West Clay Street and the existing interstate bridge</a:t>
            </a:r>
            <a:r>
              <a:rPr lang="en-US" altLang="en-US" dirty="0">
                <a:solidFill>
                  <a:schemeClr val="bg1"/>
                </a:solidFill>
                <a:latin typeface="+mn-lt"/>
                <a:ea typeface="PT Sans" panose="020B0503020203090204" pitchFamily="34" charset="0"/>
                <a:cs typeface="PT Sans" panose="020B0503020203090204" pitchFamily="34" charset="0"/>
              </a:rPr>
              <a:t>.</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$930,000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$740,000 (80%)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97338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B7010655-3D7F-B126-DB61-2CB61DF8A98C}"/>
              </a:ext>
            </a:extLst>
          </p:cNvPr>
          <p:cNvPicPr>
            <a:picLocks noChangeAspect="1"/>
          </p:cNvPicPr>
          <p:nvPr/>
        </p:nvPicPr>
        <p:blipFill>
          <a:blip r:embed="rId4"/>
          <a:stretch>
            <a:fillRect/>
          </a:stretch>
        </p:blipFill>
        <p:spPr>
          <a:xfrm>
            <a:off x="3960185" y="1036036"/>
            <a:ext cx="5102039" cy="48664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2308324"/>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U.S. 6, Iowa 1, and Riverside Drive Bicycle and Pedestrian Facilities</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(Iowa City)</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3563919"/>
            <a:ext cx="328063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sz="1800" kern="0" dirty="0">
              <a:solidFill>
                <a:schemeClr val="bg1"/>
              </a:solidFill>
              <a:effectLst/>
              <a:latin typeface="Calibri" panose="020F0502020204030204" pitchFamily="34" charset="0"/>
              <a:ea typeface="Calibri" panose="020F0502020204030204" pitchFamily="34" charset="0"/>
            </a:endParaRPr>
          </a:p>
          <a:p>
            <a:pPr eaLnBrk="1" hangingPunct="1"/>
            <a:r>
              <a:rPr lang="en-US" sz="1800" kern="0" dirty="0">
                <a:solidFill>
                  <a:schemeClr val="bg1"/>
                </a:solidFill>
                <a:effectLst/>
                <a:latin typeface="Calibri" panose="020F0502020204030204" pitchFamily="34" charset="0"/>
                <a:ea typeface="Calibri" panose="020F0502020204030204" pitchFamily="34" charset="0"/>
              </a:rPr>
              <a:t>This project will establish pedestrian and bicycle facilities along the U.S. 6/Iowa 1 corridor from Gilbert Street to Orchard Street and a trail connection to the bridge</a:t>
            </a:r>
            <a:r>
              <a:rPr lang="en-US" kern="0" dirty="0">
                <a:solidFill>
                  <a:schemeClr val="bg1"/>
                </a:solidFill>
                <a:ea typeface="Calibri" panose="020F0502020204030204" pitchFamily="34" charset="0"/>
              </a:rPr>
              <a:t> over the Iowa River.</a:t>
            </a:r>
            <a:endParaRPr lang="en-US" sz="1800" kern="0" dirty="0">
              <a:solidFill>
                <a:schemeClr val="bg1"/>
              </a:solidFill>
              <a:effectLst/>
              <a:latin typeface="Calibri" panose="020F0502020204030204" pitchFamily="34" charset="0"/>
              <a:ea typeface="Calibri" panose="020F0502020204030204" pitchFamily="34" charset="0"/>
            </a:endParaRP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$675,000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$540,000 (80%)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21757" y="356391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5" name="Picture 4">
            <a:extLst>
              <a:ext uri="{FF2B5EF4-FFF2-40B4-BE49-F238E27FC236}">
                <a16:creationId xmlns:a16="http://schemas.microsoft.com/office/drawing/2014/main" id="{F47E179B-26D3-3824-9BCD-4AE688FB5BC0}"/>
              </a:ext>
            </a:extLst>
          </p:cNvPr>
          <p:cNvPicPr>
            <a:picLocks noChangeAspect="1"/>
          </p:cNvPicPr>
          <p:nvPr/>
        </p:nvPicPr>
        <p:blipFill>
          <a:blip r:embed="rId4"/>
          <a:stretch>
            <a:fillRect/>
          </a:stretch>
        </p:blipFill>
        <p:spPr>
          <a:xfrm>
            <a:off x="4238765" y="1449659"/>
            <a:ext cx="4407126" cy="3798847"/>
          </a:xfrm>
          <a:prstGeom prst="rect">
            <a:avLst/>
          </a:prstGeom>
        </p:spPr>
      </p:pic>
    </p:spTree>
    <p:extLst>
      <p:ext uri="{BB962C8B-B14F-4D97-AF65-F5344CB8AC3E}">
        <p14:creationId xmlns:p14="http://schemas.microsoft.com/office/powerpoint/2010/main" val="7896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2308324"/>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Native Grass &amp; Wildflower Seed for County &amp; City Rights-of-way</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(UNI </a:t>
            </a:r>
            <a:r>
              <a:rPr lang="fr-FR" sz="2400" b="1" spc="113" dirty="0" err="1">
                <a:solidFill>
                  <a:schemeClr val="bg1"/>
                </a:solidFill>
                <a:latin typeface="Roboto Slab" pitchFamily="2" charset="0"/>
                <a:ea typeface="Roboto Slab" pitchFamily="2" charset="0"/>
                <a:cs typeface="Montserrat" charset="0"/>
              </a:rPr>
              <a:t>Tallgrass</a:t>
            </a:r>
            <a:r>
              <a:rPr lang="fr-FR" sz="2400" b="1" spc="113" dirty="0">
                <a:solidFill>
                  <a:schemeClr val="bg1"/>
                </a:solidFill>
                <a:latin typeface="Roboto Slab" pitchFamily="2" charset="0"/>
                <a:ea typeface="Roboto Slab" pitchFamily="2" charset="0"/>
                <a:cs typeface="Montserrat" charset="0"/>
              </a:rPr>
              <a:t> Prairie Center)</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3470417"/>
            <a:ext cx="3280630" cy="327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a:lnSpc>
                <a:spcPct val="107000"/>
              </a:lnSpc>
              <a:spcBef>
                <a:spcPts val="0"/>
              </a:spcBef>
              <a:spcAft>
                <a:spcPts val="0"/>
              </a:spcAft>
            </a:pPr>
            <a:endParaRPr lang="en-US" sz="1800" kern="0" dirty="0">
              <a:solidFill>
                <a:schemeClr val="bg1"/>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kern="0" dirty="0">
                <a:solidFill>
                  <a:schemeClr val="bg1"/>
                </a:solidFill>
                <a:effectLst/>
                <a:latin typeface="Calibri" panose="020F0502020204030204" pitchFamily="34" charset="0"/>
                <a:ea typeface="Calibri" panose="020F0502020204030204" pitchFamily="34" charset="0"/>
              </a:rPr>
              <a:t>This project result in native grass &amp; wildflower seed being planted in road rights-of-way across the state consistent with Integrated Roadside Vegetation Management principles.</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$436,418</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$349,134 (80%)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10635" y="3500190"/>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2" name="Picture 1">
            <a:extLst>
              <a:ext uri="{FF2B5EF4-FFF2-40B4-BE49-F238E27FC236}">
                <a16:creationId xmlns:a16="http://schemas.microsoft.com/office/drawing/2014/main" id="{C89AE468-7FAB-2A43-E246-33A7D47F8037}"/>
              </a:ext>
            </a:extLst>
          </p:cNvPr>
          <p:cNvPicPr>
            <a:picLocks noChangeAspect="1"/>
          </p:cNvPicPr>
          <p:nvPr/>
        </p:nvPicPr>
        <p:blipFill rotWithShape="1">
          <a:blip r:embed="rId4"/>
          <a:srcRect l="12469" t="25324" r="13945" b="43226"/>
          <a:stretch/>
        </p:blipFill>
        <p:spPr>
          <a:xfrm>
            <a:off x="4212534" y="2120223"/>
            <a:ext cx="4433357" cy="2448272"/>
          </a:xfrm>
          <a:prstGeom prst="rect">
            <a:avLst/>
          </a:prstGeom>
        </p:spPr>
      </p:pic>
    </p:spTree>
    <p:extLst>
      <p:ext uri="{BB962C8B-B14F-4D97-AF65-F5344CB8AC3E}">
        <p14:creationId xmlns:p14="http://schemas.microsoft.com/office/powerpoint/2010/main" val="265713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938992"/>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Little River Scenic Pathway Extension Phase 2</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(Decatur County Conservation)</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3" y="3119225"/>
            <a:ext cx="3280630" cy="355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a:lnSpc>
                <a:spcPct val="107000"/>
              </a:lnSpc>
              <a:spcBef>
                <a:spcPts val="0"/>
              </a:spcBef>
              <a:spcAft>
                <a:spcPts val="0"/>
              </a:spcAft>
            </a:pPr>
            <a:endParaRPr lang="en-US" sz="1800" kern="0" dirty="0">
              <a:solidFill>
                <a:schemeClr val="bg1"/>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kern="0" dirty="0">
                <a:solidFill>
                  <a:schemeClr val="bg1"/>
                </a:solidFill>
                <a:effectLst/>
                <a:latin typeface="Calibri" panose="020F0502020204030204" pitchFamily="34" charset="0"/>
                <a:ea typeface="Calibri" panose="020F0502020204030204" pitchFamily="34" charset="0"/>
              </a:rPr>
              <a:t>This project will </a:t>
            </a:r>
            <a:r>
              <a:rPr lang="en-US" sz="1800"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extend the existing Little River Scenic Pathway</a:t>
            </a:r>
            <a:r>
              <a:rPr lang="en-US" kern="100" dirty="0">
                <a:solidFill>
                  <a:schemeClr val="bg1"/>
                </a:solidFill>
                <a:ea typeface="Calibri" panose="020F0502020204030204" pitchFamily="34" charset="0"/>
                <a:cs typeface="Times New Roman" panose="02020603050405020304" pitchFamily="18" charset="0"/>
              </a:rPr>
              <a:t> </a:t>
            </a:r>
            <a:r>
              <a:rPr lang="en-US" sz="1800" kern="0" dirty="0">
                <a:solidFill>
                  <a:schemeClr val="bg1"/>
                </a:solidFill>
                <a:effectLst/>
                <a:latin typeface="Calibri" panose="020F0502020204030204" pitchFamily="34" charset="0"/>
                <a:ea typeface="Calibri" panose="020F0502020204030204" pitchFamily="34" charset="0"/>
              </a:rPr>
              <a:t>from the west side of Little River Lake 0.4 miles to the Savanna Hills Learning Center building site.</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$453,000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$70,000 (15%)</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97338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5" name="Picture 4">
            <a:extLst>
              <a:ext uri="{FF2B5EF4-FFF2-40B4-BE49-F238E27FC236}">
                <a16:creationId xmlns:a16="http://schemas.microsoft.com/office/drawing/2014/main" id="{2BBACD76-F778-24FF-191B-BA75254DBFBB}"/>
              </a:ext>
            </a:extLst>
          </p:cNvPr>
          <p:cNvPicPr>
            <a:picLocks noChangeAspect="1"/>
          </p:cNvPicPr>
          <p:nvPr/>
        </p:nvPicPr>
        <p:blipFill>
          <a:blip r:embed="rId4"/>
          <a:stretch>
            <a:fillRect/>
          </a:stretch>
        </p:blipFill>
        <p:spPr>
          <a:xfrm>
            <a:off x="3975343" y="1793241"/>
            <a:ext cx="5058630" cy="3568883"/>
          </a:xfrm>
          <a:prstGeom prst="rect">
            <a:avLst/>
          </a:prstGeom>
        </p:spPr>
      </p:pic>
    </p:spTree>
    <p:extLst>
      <p:ext uri="{BB962C8B-B14F-4D97-AF65-F5344CB8AC3E}">
        <p14:creationId xmlns:p14="http://schemas.microsoft.com/office/powerpoint/2010/main" val="164568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Statewide Transportation Alternatives Set-Aside Program</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endParaRPr lang="en-US" altLang="en-US" sz="2200" dirty="0">
              <a:latin typeface="PT Sans Pro" panose="020B0503020203020204" pitchFamily="34" charset="0"/>
            </a:endParaRPr>
          </a:p>
          <a:p>
            <a:pPr eaLnBrk="1" hangingPunct="1">
              <a:spcBef>
                <a:spcPts val="2000"/>
              </a:spcBef>
            </a:pPr>
            <a:r>
              <a:rPr lang="en-US" altLang="en-US" sz="2200" dirty="0">
                <a:latin typeface="PT Sans Pro" panose="020B0503020203020204" pitchFamily="34" charset="0"/>
              </a:rPr>
              <a:t>Current version of program in existence since 1991</a:t>
            </a:r>
          </a:p>
          <a:p>
            <a:pPr eaLnBrk="1" hangingPunct="1">
              <a:spcBef>
                <a:spcPts val="2000"/>
              </a:spcBef>
            </a:pPr>
            <a:r>
              <a:rPr lang="en-US" altLang="en-US" sz="2200" dirty="0">
                <a:latin typeface="PT Sans Pro" panose="020B0503020203020204" pitchFamily="34" charset="0"/>
              </a:rPr>
              <a:t>Majority of funding is distributed to Iowa’s MPOs and RPAs, but $5 million reserved for statewide projects annually with 20% target for Safe Routes to School projects</a:t>
            </a:r>
          </a:p>
          <a:p>
            <a:pPr eaLnBrk="1" hangingPunct="1">
              <a:spcBef>
                <a:spcPts val="2000"/>
              </a:spcBef>
            </a:pPr>
            <a:r>
              <a:rPr lang="en-US" altLang="en-US" sz="2200" dirty="0">
                <a:latin typeface="PT Sans Pro" panose="020B0503020203020204" pitchFamily="34" charset="0"/>
              </a:rPr>
              <a:t>Available to a variety of project sponsors but most applicants are cities and counties</a:t>
            </a:r>
            <a:endParaRPr lang="en-US" altLang="en-US" sz="1500" dirty="0">
              <a:latin typeface="PT Sans Pro"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20</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958230185"/>
              </p:ext>
            </p:extLst>
          </p:nvPr>
        </p:nvGraphicFramePr>
        <p:xfrm>
          <a:off x="177696" y="1567496"/>
          <a:ext cx="8788608" cy="2455883"/>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Morgan Creek Trail, Cedar River Bridge Plans</a:t>
                      </a:r>
                    </a:p>
                  </a:txBody>
                  <a:tcPr anchor="ctr">
                    <a:noFill/>
                  </a:tcPr>
                </a:tc>
                <a:tc>
                  <a:txBody>
                    <a:bodyPr/>
                    <a:lstStyle/>
                    <a:p>
                      <a:pPr algn="ctr"/>
                      <a:r>
                        <a:rPr lang="en-US" sz="1400" b="1" dirty="0">
                          <a:solidFill>
                            <a:schemeClr val="tx1"/>
                          </a:solidFill>
                        </a:rPr>
                        <a:t>Linn County Conservation Board</a:t>
                      </a:r>
                    </a:p>
                  </a:txBody>
                  <a:tcPr anchor="ctr">
                    <a:noFill/>
                  </a:tcPr>
                </a:tc>
                <a:tc>
                  <a:txBody>
                    <a:bodyPr/>
                    <a:lstStyle/>
                    <a:p>
                      <a:pPr algn="ctr"/>
                      <a:r>
                        <a:rPr lang="en-US" sz="1400" b="1" dirty="0">
                          <a:solidFill>
                            <a:schemeClr val="tx1"/>
                          </a:solidFill>
                        </a:rPr>
                        <a:t>58</a:t>
                      </a:r>
                    </a:p>
                  </a:txBody>
                  <a:tcPr anchor="ctr">
                    <a:noFill/>
                  </a:tcPr>
                </a:tc>
                <a:tc>
                  <a:txBody>
                    <a:bodyPr/>
                    <a:lstStyle/>
                    <a:p>
                      <a:pPr algn="ctr"/>
                      <a:r>
                        <a:rPr lang="en-US" sz="1400" b="1" dirty="0">
                          <a:solidFill>
                            <a:schemeClr val="tx1"/>
                          </a:solidFill>
                        </a:rPr>
                        <a:t>$550,000</a:t>
                      </a:r>
                    </a:p>
                  </a:txBody>
                  <a:tcPr anchor="ctr">
                    <a:noFill/>
                  </a:tcPr>
                </a:tc>
                <a:tc>
                  <a:txBody>
                    <a:bodyPr/>
                    <a:lstStyle/>
                    <a:p>
                      <a:pPr algn="ctr"/>
                      <a:r>
                        <a:rPr lang="en-US" sz="1400" b="1" dirty="0">
                          <a:solidFill>
                            <a:schemeClr val="tx1"/>
                          </a:solidFill>
                        </a:rPr>
                        <a:t>$440,000 (80%)</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Highway 3 and 4th Street HAWK Signal Replacement</a:t>
                      </a:r>
                    </a:p>
                  </a:txBody>
                  <a:tcPr anchor="ctr">
                    <a:solidFill>
                      <a:schemeClr val="accent1">
                        <a:alpha val="20000"/>
                      </a:schemeClr>
                    </a:solidFill>
                  </a:tcPr>
                </a:tc>
                <a:tc>
                  <a:txBody>
                    <a:bodyPr/>
                    <a:lstStyle/>
                    <a:p>
                      <a:pPr algn="ctr"/>
                      <a:r>
                        <a:rPr lang="en-US" sz="1400" b="1" dirty="0">
                          <a:solidFill>
                            <a:schemeClr val="tx1"/>
                          </a:solidFill>
                        </a:rPr>
                        <a:t>Clarion</a:t>
                      </a:r>
                    </a:p>
                  </a:txBody>
                  <a:tcPr anchor="ctr">
                    <a:solidFill>
                      <a:schemeClr val="accent1">
                        <a:alpha val="20000"/>
                      </a:schemeClr>
                    </a:solidFill>
                  </a:tcPr>
                </a:tc>
                <a:tc>
                  <a:txBody>
                    <a:bodyPr/>
                    <a:lstStyle/>
                    <a:p>
                      <a:pPr algn="ctr"/>
                      <a:r>
                        <a:rPr lang="en-US" sz="1400" b="1" dirty="0">
                          <a:solidFill>
                            <a:schemeClr val="tx1"/>
                          </a:solidFill>
                        </a:rPr>
                        <a:t>44</a:t>
                      </a:r>
                    </a:p>
                  </a:txBody>
                  <a:tcPr anchor="ctr">
                    <a:solidFill>
                      <a:schemeClr val="accent1">
                        <a:alpha val="20000"/>
                      </a:schemeClr>
                    </a:solidFill>
                  </a:tcPr>
                </a:tc>
                <a:tc>
                  <a:txBody>
                    <a:bodyPr/>
                    <a:lstStyle/>
                    <a:p>
                      <a:pPr algn="ctr"/>
                      <a:r>
                        <a:rPr lang="en-US" sz="1400" b="1" dirty="0">
                          <a:solidFill>
                            <a:schemeClr val="tx1"/>
                          </a:solidFill>
                        </a:rPr>
                        <a:t>$213,000</a:t>
                      </a:r>
                    </a:p>
                  </a:txBody>
                  <a:tcPr anchor="ctr">
                    <a:solidFill>
                      <a:schemeClr val="accent1">
                        <a:alpha val="20000"/>
                      </a:schemeClr>
                    </a:solidFill>
                  </a:tcPr>
                </a:tc>
                <a:tc>
                  <a:txBody>
                    <a:bodyPr/>
                    <a:lstStyle/>
                    <a:p>
                      <a:pPr algn="ctr"/>
                      <a:r>
                        <a:rPr lang="en-US" sz="1400" b="1" dirty="0">
                          <a:solidFill>
                            <a:schemeClr val="tx1"/>
                          </a:solidFill>
                        </a:rPr>
                        <a:t>$170,400 (80%)</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1006800120"/>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Not Recommended for Award</a:t>
            </a:r>
          </a:p>
        </p:txBody>
      </p:sp>
    </p:spTree>
    <p:extLst>
      <p:ext uri="{BB962C8B-B14F-4D97-AF65-F5344CB8AC3E}">
        <p14:creationId xmlns:p14="http://schemas.microsoft.com/office/powerpoint/2010/main" val="115288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Eligible Activities</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On-road and off-road non-motorized trail facilities, safe routes for non-drivers, conversion of abandoned rail corridors for trails, preservation/rehabilitation of historic transportation facilities among others</a:t>
            </a:r>
          </a:p>
          <a:p>
            <a:pPr eaLnBrk="1" hangingPunct="1">
              <a:spcBef>
                <a:spcPts val="2000"/>
              </a:spcBef>
            </a:pPr>
            <a:r>
              <a:rPr lang="en-US" altLang="en-US" sz="2200" dirty="0">
                <a:latin typeface="PT Sans Pro" panose="020B0503020203020204" pitchFamily="34" charset="0"/>
              </a:rPr>
              <a:t>Federal Recreational Trails Program eligible activities</a:t>
            </a:r>
          </a:p>
          <a:p>
            <a:pPr eaLnBrk="1" hangingPunct="1">
              <a:spcBef>
                <a:spcPts val="2000"/>
              </a:spcBef>
            </a:pPr>
            <a:r>
              <a:rPr lang="en-US" altLang="en-US" sz="2200" dirty="0">
                <a:latin typeface="PT Sans Pro" panose="020B0503020203020204" pitchFamily="34" charset="0"/>
              </a:rPr>
              <a:t>Infrastructure-related or non-infrastructure related Safe Routes to School Projects</a:t>
            </a:r>
          </a:p>
          <a:p>
            <a:pPr eaLnBrk="1" hangingPunct="1">
              <a:spcBef>
                <a:spcPts val="2000"/>
              </a:spcBef>
            </a:pPr>
            <a:r>
              <a:rPr lang="en-US" altLang="en-US" sz="2200" dirty="0">
                <a:latin typeface="PT Sans Pro" panose="020B0503020203020204" pitchFamily="34" charset="0"/>
              </a:rPr>
              <a:t>Scenic Byways</a:t>
            </a: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extLst>
      <p:ext uri="{BB962C8B-B14F-4D97-AF65-F5344CB8AC3E}">
        <p14:creationId xmlns:p14="http://schemas.microsoft.com/office/powerpoint/2010/main" val="78455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Project Evaluation Criteria</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1393249742"/>
              </p:ext>
            </p:extLst>
          </p:nvPr>
        </p:nvGraphicFramePr>
        <p:xfrm>
          <a:off x="360485" y="1486240"/>
          <a:ext cx="8394456" cy="4860091"/>
        </p:xfrm>
        <a:graphic>
          <a:graphicData uri="http://schemas.openxmlformats.org/drawingml/2006/table">
            <a:tbl>
              <a:tblPr firstRow="1" bandRow="1">
                <a:tableStyleId>{3B4B98B0-60AC-42C2-AFA5-B58CD77FA1E5}</a:tableStyleId>
              </a:tblPr>
              <a:tblGrid>
                <a:gridCol w="7221291">
                  <a:extLst>
                    <a:ext uri="{9D8B030D-6E8A-4147-A177-3AD203B41FA5}">
                      <a16:colId xmlns:a16="http://schemas.microsoft.com/office/drawing/2014/main" val="72594445"/>
                    </a:ext>
                  </a:extLst>
                </a:gridCol>
                <a:gridCol w="1173165">
                  <a:extLst>
                    <a:ext uri="{9D8B030D-6E8A-4147-A177-3AD203B41FA5}">
                      <a16:colId xmlns:a16="http://schemas.microsoft.com/office/drawing/2014/main" val="1421192905"/>
                    </a:ext>
                  </a:extLst>
                </a:gridCol>
              </a:tblGrid>
              <a:tr h="272153">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Criteria</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Points</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325337">
                <a:tc>
                  <a:txBody>
                    <a:bodyPr/>
                    <a:lstStyle/>
                    <a:p>
                      <a:r>
                        <a:rPr lang="en-US" sz="1800" b="0" dirty="0">
                          <a:solidFill>
                            <a:schemeClr val="tx1"/>
                          </a:solidFill>
                          <a:latin typeface="+mn-lt"/>
                          <a:ea typeface="PT Sans" panose="020B0503020203090204" pitchFamily="34" charset="0"/>
                        </a:rPr>
                        <a:t>Statewide or multi-regional impact of the project </a:t>
                      </a:r>
                      <a:endParaRPr lang="en-US" sz="18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25</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270535">
                <a:tc>
                  <a:txBody>
                    <a:bodyPr/>
                    <a:lstStyle/>
                    <a:p>
                      <a:pPr marL="0" algn="l" defTabSz="685812" rtl="0" eaLnBrk="1" latinLnBrk="0" hangingPunct="1"/>
                      <a:r>
                        <a:rPr lang="en-US" sz="1800" b="0" kern="1200" dirty="0">
                          <a:solidFill>
                            <a:schemeClr val="tx1"/>
                          </a:solidFill>
                          <a:latin typeface="+mn-lt"/>
                          <a:ea typeface="PT Sans" panose="020B0503020203090204" pitchFamily="34" charset="0"/>
                          <a:cs typeface="+mn-cs"/>
                        </a:rPr>
                        <a:t>Connectivity and Completion of Trail Linkages </a:t>
                      </a: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15</a:t>
                      </a:r>
                    </a:p>
                  </a:txBody>
                  <a:tcPr marL="68580" marR="68580" marT="34290" marB="34290">
                    <a:lnT>
                      <a:noFill/>
                    </a:lnT>
                  </a:tcPr>
                </a:tc>
                <a:extLst>
                  <a:ext uri="{0D108BD9-81ED-4DB2-BD59-A6C34878D82A}">
                    <a16:rowId xmlns:a16="http://schemas.microsoft.com/office/drawing/2014/main" val="3634561679"/>
                  </a:ext>
                </a:extLst>
              </a:tr>
              <a:tr h="278364">
                <a:tc>
                  <a:txBody>
                    <a:bodyPr/>
                    <a:lstStyle/>
                    <a:p>
                      <a:pPr algn="l"/>
                      <a:r>
                        <a:rPr lang="en-US" sz="1800" dirty="0"/>
                        <a:t>Alignment with Local, Regional, or Statewide Planning Documents </a:t>
                      </a:r>
                      <a:endParaRPr lang="en-US" sz="1800" dirty="0">
                        <a:latin typeface="+mn-lt"/>
                        <a:cs typeface="Calibri" panose="020F0502020204030204" pitchFamily="34" charset="0"/>
                      </a:endParaRPr>
                    </a:p>
                  </a:txBody>
                  <a:tcPr marL="68580" marR="68580" marT="34290" marB="34290">
                    <a:solidFill>
                      <a:schemeClr val="accent1">
                        <a:lumMod val="20000"/>
                        <a:lumOff val="80000"/>
                      </a:schemeClr>
                    </a:solidFill>
                  </a:tcPr>
                </a:tc>
                <a:tc>
                  <a:txBody>
                    <a:bodyPr/>
                    <a:lstStyle/>
                    <a:p>
                      <a:pPr algn="ctr"/>
                      <a:r>
                        <a:rPr lang="en-US" sz="1800" b="1" kern="1200" dirty="0">
                          <a:solidFill>
                            <a:schemeClr val="tx1"/>
                          </a:solidFill>
                          <a:latin typeface="+mn-lt"/>
                          <a:ea typeface="PT Sans" panose="020B0503020203090204" pitchFamily="34" charset="0"/>
                          <a:cs typeface="+mn-cs"/>
                        </a:rPr>
                        <a:t>15</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223563">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Federal-aid Project Development Process, Understanding &amp; Capacity </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10</a:t>
                      </a:r>
                    </a:p>
                  </a:txBody>
                  <a:tcPr marL="68580" marR="68580" marT="34290" marB="34290">
                    <a:noFill/>
                  </a:tcPr>
                </a:tc>
                <a:extLst>
                  <a:ext uri="{0D108BD9-81ED-4DB2-BD59-A6C34878D82A}">
                    <a16:rowId xmlns:a16="http://schemas.microsoft.com/office/drawing/2014/main" val="3867944804"/>
                  </a:ext>
                </a:extLst>
              </a:tr>
              <a:tr h="25644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Contribution Toward Safety for All Transportation Modes</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10</a:t>
                      </a:r>
                      <a:endParaRPr lang="en-US" sz="1800" b="0" kern="1200" dirty="0">
                        <a:solidFill>
                          <a:schemeClr val="tx1"/>
                        </a:solidFill>
                        <a:latin typeface="+mn-lt"/>
                        <a:ea typeface="PT Sans" panose="020B0503020203090204" pitchFamily="34" charset="0"/>
                        <a:cs typeface="+mn-cs"/>
                      </a:endParaRPr>
                    </a:p>
                  </a:txBody>
                  <a:tcPr marL="68580" marR="68580" marT="34290" marB="34290"/>
                </a:tc>
                <a:extLst>
                  <a:ext uri="{0D108BD9-81ED-4DB2-BD59-A6C34878D82A}">
                    <a16:rowId xmlns:a16="http://schemas.microsoft.com/office/drawing/2014/main" val="443468655"/>
                  </a:ext>
                </a:extLst>
              </a:tr>
              <a:tr h="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Enhancement of Statewide Tourism Benefits </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10</a:t>
                      </a:r>
                      <a:endParaRPr lang="en-US" sz="1800" b="0" kern="1200" dirty="0">
                        <a:solidFill>
                          <a:schemeClr val="tx1"/>
                        </a:solidFill>
                        <a:latin typeface="+mn-lt"/>
                        <a:ea typeface="PT Sans" panose="020B0503020203090204" pitchFamily="34" charset="0"/>
                        <a:cs typeface="+mn-cs"/>
                      </a:endParaRPr>
                    </a:p>
                  </a:txBody>
                  <a:tcPr marL="68580" marR="68580" marT="34290" marB="34290"/>
                </a:tc>
                <a:extLst>
                  <a:ext uri="{0D108BD9-81ED-4DB2-BD59-A6C34878D82A}">
                    <a16:rowId xmlns:a16="http://schemas.microsoft.com/office/drawing/2014/main" val="667426394"/>
                  </a:ext>
                </a:extLst>
              </a:tr>
              <a:tr h="196945">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Leverage of other funding sources</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10</a:t>
                      </a:r>
                      <a:endParaRPr lang="en-US" sz="1800" b="0" dirty="0">
                        <a:solidFill>
                          <a:schemeClr val="tx1"/>
                        </a:solidFill>
                        <a:latin typeface="+mn-lt"/>
                      </a:endParaRPr>
                    </a:p>
                  </a:txBody>
                  <a:tcPr marL="68580" marR="68580" marT="34290" marB="34290"/>
                </a:tc>
                <a:extLst>
                  <a:ext uri="{0D108BD9-81ED-4DB2-BD59-A6C34878D82A}">
                    <a16:rowId xmlns:a16="http://schemas.microsoft.com/office/drawing/2014/main" val="2147911471"/>
                  </a:ext>
                </a:extLst>
              </a:tr>
              <a:tr h="217300">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Need for the proposed project </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10</a:t>
                      </a:r>
                      <a:endParaRPr lang="en-US" sz="1800" b="0" dirty="0">
                        <a:solidFill>
                          <a:schemeClr val="tx1"/>
                        </a:solidFill>
                        <a:latin typeface="+mn-lt"/>
                      </a:endParaRPr>
                    </a:p>
                  </a:txBody>
                  <a:tcPr marL="68580" marR="68580" marT="34290" marB="34290"/>
                </a:tc>
                <a:extLst>
                  <a:ext uri="{0D108BD9-81ED-4DB2-BD59-A6C34878D82A}">
                    <a16:rowId xmlns:a16="http://schemas.microsoft.com/office/drawing/2014/main" val="220118701"/>
                  </a:ext>
                </a:extLst>
              </a:tr>
              <a:tr h="200076">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Addresses high-need areas </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10</a:t>
                      </a:r>
                    </a:p>
                  </a:txBody>
                  <a:tcPr marL="68580" marR="68580" marT="34290" marB="34290"/>
                </a:tc>
                <a:extLst>
                  <a:ext uri="{0D108BD9-81ED-4DB2-BD59-A6C34878D82A}">
                    <a16:rowId xmlns:a16="http://schemas.microsoft.com/office/drawing/2014/main" val="2788840758"/>
                  </a:ext>
                </a:extLst>
              </a:tr>
              <a:tr h="195379">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Improve accessibility </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5</a:t>
                      </a:r>
                    </a:p>
                  </a:txBody>
                  <a:tcPr marL="68580" marR="68580" marT="34290" marB="34290"/>
                </a:tc>
                <a:extLst>
                  <a:ext uri="{0D108BD9-81ED-4DB2-BD59-A6C34878D82A}">
                    <a16:rowId xmlns:a16="http://schemas.microsoft.com/office/drawing/2014/main" val="861350016"/>
                  </a:ext>
                </a:extLst>
              </a:tr>
              <a:tr h="190682">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Long-term maintenance plan </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5</a:t>
                      </a:r>
                    </a:p>
                  </a:txBody>
                  <a:tcPr marL="68580" marR="68580" marT="34290" marB="34290"/>
                </a:tc>
                <a:extLst>
                  <a:ext uri="{0D108BD9-81ED-4DB2-BD59-A6C34878D82A}">
                    <a16:rowId xmlns:a16="http://schemas.microsoft.com/office/drawing/2014/main" val="880751560"/>
                  </a:ext>
                </a:extLst>
              </a:tr>
              <a:tr h="173459">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Project readiness </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5</a:t>
                      </a:r>
                    </a:p>
                  </a:txBody>
                  <a:tcPr marL="68580" marR="68580" marT="34290" marB="34290"/>
                </a:tc>
                <a:extLst>
                  <a:ext uri="{0D108BD9-81ED-4DB2-BD59-A6C34878D82A}">
                    <a16:rowId xmlns:a16="http://schemas.microsoft.com/office/drawing/2014/main" val="771464202"/>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MAXIMUM POINTS</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130</a:t>
                      </a:r>
                    </a:p>
                  </a:txBody>
                  <a:tcPr marL="68580" marR="68580" marT="34290" marB="34290"/>
                </a:tc>
                <a:extLst>
                  <a:ext uri="{0D108BD9-81ED-4DB2-BD59-A6C34878D82A}">
                    <a16:rowId xmlns:a16="http://schemas.microsoft.com/office/drawing/2014/main" val="526874347"/>
                  </a:ext>
                </a:extLst>
              </a:tr>
            </a:tbl>
          </a:graphicData>
        </a:graphic>
      </p:graphicFrame>
    </p:spTree>
    <p:extLst>
      <p:ext uri="{BB962C8B-B14F-4D97-AF65-F5344CB8AC3E}">
        <p14:creationId xmlns:p14="http://schemas.microsoft.com/office/powerpoint/2010/main" val="258830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553915" y="949735"/>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Available Funding and Application Summary</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3579679245"/>
              </p:ext>
            </p:extLst>
          </p:nvPr>
        </p:nvGraphicFramePr>
        <p:xfrm>
          <a:off x="629574" y="1943510"/>
          <a:ext cx="7551670" cy="3713248"/>
        </p:xfrm>
        <a:graphic>
          <a:graphicData uri="http://schemas.openxmlformats.org/drawingml/2006/table">
            <a:tbl>
              <a:tblPr firstRow="1" bandRow="1">
                <a:tableStyleId>{3B4B98B0-60AC-42C2-AFA5-B58CD77FA1E5}</a:tableStyleId>
              </a:tblPr>
              <a:tblGrid>
                <a:gridCol w="3775835">
                  <a:extLst>
                    <a:ext uri="{9D8B030D-6E8A-4147-A177-3AD203B41FA5}">
                      <a16:colId xmlns:a16="http://schemas.microsoft.com/office/drawing/2014/main" val="72594445"/>
                    </a:ext>
                  </a:extLst>
                </a:gridCol>
                <a:gridCol w="404586">
                  <a:extLst>
                    <a:ext uri="{9D8B030D-6E8A-4147-A177-3AD203B41FA5}">
                      <a16:colId xmlns:a16="http://schemas.microsoft.com/office/drawing/2014/main" val="484604426"/>
                    </a:ext>
                  </a:extLst>
                </a:gridCol>
                <a:gridCol w="3371249">
                  <a:extLst>
                    <a:ext uri="{9D8B030D-6E8A-4147-A177-3AD203B41FA5}">
                      <a16:colId xmlns:a16="http://schemas.microsoft.com/office/drawing/2014/main" val="1796880072"/>
                    </a:ext>
                  </a:extLst>
                </a:gridCol>
              </a:tblGrid>
              <a:tr h="402391">
                <a:tc gridSpan="3">
                  <a:txBody>
                    <a:bodyPr/>
                    <a:lstStyle/>
                    <a:p>
                      <a:pPr algn="l"/>
                      <a:r>
                        <a:rPr lang="en-US" sz="2400" dirty="0">
                          <a:solidFill>
                            <a:schemeClr val="bg1"/>
                          </a:solidFill>
                          <a:latin typeface="PT Sans" panose="020B0503020203090204" pitchFamily="34" charset="0"/>
                          <a:ea typeface="PT Sans" panose="020B0503020203090204" pitchFamily="34" charset="0"/>
                          <a:cs typeface="Calibri" panose="020F0502020204030204" pitchFamily="34" charset="0"/>
                        </a:rPr>
                        <a:t>Available Funding:</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hMerge="1">
                  <a:txBody>
                    <a:bodyPr/>
                    <a:lstStyle/>
                    <a:p>
                      <a:pPr algn="ctr"/>
                      <a:r>
                        <a:rPr lang="en-US" sz="1100" dirty="0">
                          <a:solidFill>
                            <a:schemeClr val="tx1"/>
                          </a:solidFill>
                          <a:latin typeface="Calibri" panose="020F0502020204030204" pitchFamily="34" charset="0"/>
                          <a:cs typeface="Calibri" panose="020F0502020204030204" pitchFamily="34" charset="0"/>
                        </a:rPr>
                        <a:t>Column 2</a:t>
                      </a:r>
                    </a:p>
                  </a:txBody>
                  <a:tcPr marL="68580" marR="68580" marT="34290" marB="34290" anchor="ctr">
                    <a:lnL>
                      <a:noFill/>
                    </a:lnL>
                  </a:tcPr>
                </a:tc>
                <a:tc hMerge="1">
                  <a:txBody>
                    <a:bodyPr/>
                    <a:lstStyle/>
                    <a:p>
                      <a:pPr algn="l"/>
                      <a:endParaRPr lang="en-US" sz="2400" dirty="0">
                        <a:solidFill>
                          <a:schemeClr val="bg1"/>
                        </a:solidFill>
                        <a:latin typeface="PT Sans" panose="020B0503020203090204" pitchFamily="34" charset="0"/>
                        <a:ea typeface="PT Sans" panose="020B0503020203090204" pitchFamily="34" charset="0"/>
                        <a:cs typeface="Calibri" panose="020F0502020204030204" pitchFamily="34" charset="0"/>
                      </a:endParaRPr>
                    </a:p>
                  </a:txBody>
                  <a:tcPr marL="68580" marR="68580" marT="34290" marB="34290" anchor="ctr">
                    <a:lnL>
                      <a:noFill/>
                    </a:lnL>
                    <a:lnR>
                      <a:noFill/>
                    </a:lnR>
                    <a:lnT w="12700" cmpd="sng">
                      <a:noFill/>
                    </a:lnT>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402391">
                <a:tc gridSpan="2">
                  <a:txBody>
                    <a:bodyPr/>
                    <a:lstStyle/>
                    <a:p>
                      <a:r>
                        <a:rPr lang="en-US" sz="2000" b="0" dirty="0">
                          <a:solidFill>
                            <a:schemeClr val="tx1"/>
                          </a:solidFill>
                          <a:latin typeface="+mn-lt"/>
                          <a:ea typeface="PT Sans" panose="020B0503020203090204" pitchFamily="34" charset="0"/>
                        </a:rPr>
                        <a:t>Total Funding Available</a:t>
                      </a:r>
                      <a:endParaRPr lang="en-US" sz="20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hMerge="1">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$9,000,000</a:t>
                      </a:r>
                    </a:p>
                  </a:txBody>
                  <a:tcPr marL="68580" marR="68580" marT="34290" marB="34290">
                    <a:lnL>
                      <a:noFill/>
                    </a:lnL>
                    <a:lnR>
                      <a:noFill/>
                    </a:ln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PT Sans" panose="020B0503020203090204" pitchFamily="34" charset="0"/>
                          <a:cs typeface="+mn-cs"/>
                        </a:rPr>
                        <a:t>$9,000,000</a:t>
                      </a:r>
                      <a:endParaRPr lang="en-US" sz="2000" b="0" kern="1200" dirty="0">
                        <a:solidFill>
                          <a:schemeClr val="tx1"/>
                        </a:solidFill>
                        <a:latin typeface="+mn-lt"/>
                        <a:ea typeface="PT Sans" panose="020B0503020203090204" pitchFamily="34" charset="0"/>
                        <a:cs typeface="+mn-cs"/>
                      </a:endParaRPr>
                    </a:p>
                  </a:txBody>
                  <a:tcPr marL="68580" marR="68580" marT="34290" marB="34290">
                    <a:lnL>
                      <a:noFill/>
                    </a:lnL>
                  </a:tcPr>
                </a:tc>
                <a:extLst>
                  <a:ext uri="{0D108BD9-81ED-4DB2-BD59-A6C34878D82A}">
                    <a16:rowId xmlns:a16="http://schemas.microsoft.com/office/drawing/2014/main" val="821588815"/>
                  </a:ext>
                </a:extLst>
              </a:tr>
              <a:tr h="408976">
                <a:tc gridSpan="2">
                  <a:txBody>
                    <a:bodyPr/>
                    <a:lstStyle/>
                    <a:p>
                      <a:pPr marL="0" algn="l" defTabSz="685812" rtl="0" eaLnBrk="1" latinLnBrk="0" hangingPunct="1"/>
                      <a:r>
                        <a:rPr lang="en-US" sz="2000" b="0" kern="1200" dirty="0">
                          <a:solidFill>
                            <a:schemeClr val="tx1"/>
                          </a:solidFill>
                          <a:latin typeface="+mn-lt"/>
                          <a:ea typeface="PT Sans" panose="020B0503020203090204" pitchFamily="34" charset="0"/>
                          <a:cs typeface="+mn-cs"/>
                        </a:rPr>
                        <a:t>Target to Safe Routes to School</a:t>
                      </a:r>
                    </a:p>
                  </a:txBody>
                  <a:tcPr marL="68580" marR="68580" marT="34290" marB="34290">
                    <a:lnT>
                      <a:noFill/>
                    </a:lnT>
                  </a:tcPr>
                </a:tc>
                <a:tc hMerge="1">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$1,800,000 (20%)</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a:solidFill>
                            <a:schemeClr val="tx1"/>
                          </a:solidFill>
                          <a:latin typeface="+mn-lt"/>
                          <a:ea typeface="PT Sans" panose="020B0503020203090204" pitchFamily="34" charset="0"/>
                          <a:cs typeface="+mn-cs"/>
                        </a:rPr>
                        <a:t>$1,800,000 (20%)</a:t>
                      </a:r>
                      <a:endParaRPr lang="en-US" sz="2000" b="0" kern="1200" dirty="0">
                        <a:solidFill>
                          <a:schemeClr val="tx1"/>
                        </a:solidFill>
                        <a:latin typeface="+mn-lt"/>
                        <a:ea typeface="PT Sans" panose="020B0503020203090204" pitchFamily="34" charset="0"/>
                        <a:cs typeface="+mn-cs"/>
                      </a:endParaRPr>
                    </a:p>
                  </a:txBody>
                  <a:tcPr marL="68580" marR="68580" marT="34290" marB="34290"/>
                </a:tc>
                <a:extLst>
                  <a:ext uri="{0D108BD9-81ED-4DB2-BD59-A6C34878D82A}">
                    <a16:rowId xmlns:a16="http://schemas.microsoft.com/office/drawing/2014/main" val="3634561679"/>
                  </a:ext>
                </a:extLst>
              </a:tr>
              <a:tr h="408976">
                <a:tc gridSpan="2">
                  <a:txBody>
                    <a:bodyPr/>
                    <a:lstStyle/>
                    <a:p>
                      <a:pPr marL="0" algn="l" defTabSz="685812" rtl="0" eaLnBrk="1" latinLnBrk="0" hangingPunct="1"/>
                      <a:r>
                        <a:rPr lang="en-US" sz="2000" b="0" kern="1200" dirty="0">
                          <a:solidFill>
                            <a:schemeClr val="tx1"/>
                          </a:solidFill>
                          <a:latin typeface="+mn-lt"/>
                          <a:ea typeface="PT Sans" panose="020B0503020203090204" pitchFamily="34" charset="0"/>
                          <a:cs typeface="+mn-cs"/>
                        </a:rPr>
                        <a:t>Target for non-Safe Routes to School</a:t>
                      </a:r>
                    </a:p>
                  </a:txBody>
                  <a:tcPr marL="68580" marR="68580" marT="34290" marB="34290"/>
                </a:tc>
                <a:tc hMerge="1">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$8,000,000</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$7,200,000</a:t>
                      </a:r>
                    </a:p>
                  </a:txBody>
                  <a:tcPr marL="68580" marR="68580" marT="34290" marB="34290"/>
                </a:tc>
                <a:extLst>
                  <a:ext uri="{0D108BD9-81ED-4DB2-BD59-A6C34878D82A}">
                    <a16:rowId xmlns:a16="http://schemas.microsoft.com/office/drawing/2014/main" val="3877977637"/>
                  </a:ext>
                </a:extLst>
              </a:tr>
              <a:tr h="402391">
                <a:tc gridSpan="3">
                  <a:txBody>
                    <a:bodyPr/>
                    <a:lstStyle/>
                    <a:p>
                      <a:endParaRPr lang="en-US" sz="1000" dirty="0">
                        <a:latin typeface="Calibri" panose="020F0502020204030204" pitchFamily="34" charset="0"/>
                        <a:cs typeface="Calibri" panose="020F0502020204030204" pitchFamily="34" charset="0"/>
                      </a:endParaRPr>
                    </a:p>
                  </a:txBody>
                  <a:tcPr marL="68580" marR="68580" marT="34290" marB="34290">
                    <a:no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noFill/>
                  </a:tcPr>
                </a:tc>
                <a:extLst>
                  <a:ext uri="{0D108BD9-81ED-4DB2-BD59-A6C34878D82A}">
                    <a16:rowId xmlns:a16="http://schemas.microsoft.com/office/drawing/2014/main" val="600749222"/>
                  </a:ext>
                </a:extLst>
              </a:tr>
              <a:tr h="449001">
                <a:tc gridSpan="3">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PT Sans" panose="020B0503020203090204" pitchFamily="34" charset="0"/>
                          <a:ea typeface="PT Sans" panose="020B0503020203090204" pitchFamily="34" charset="0"/>
                          <a:cs typeface="Calibri" panose="020F0502020204030204" pitchFamily="34" charset="0"/>
                        </a:rPr>
                        <a:t>Application Summary:</a:t>
                      </a:r>
                    </a:p>
                  </a:txBody>
                  <a:tcPr marL="68580" marR="68580" marT="34290" marB="34290">
                    <a:solidFill>
                      <a:srgbClr val="03617A"/>
                    </a:solid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tc hMerge="1">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endParaRPr lang="en-US" sz="2400" b="1" kern="1200" dirty="0">
                        <a:solidFill>
                          <a:schemeClr val="bg1"/>
                        </a:solidFill>
                        <a:latin typeface="PT Sans" panose="020B0503020203090204" pitchFamily="34" charset="0"/>
                        <a:ea typeface="PT Sans" panose="020B0503020203090204" pitchFamily="34" charset="0"/>
                        <a:cs typeface="Calibri" panose="020F0502020204030204" pitchFamily="34" charset="0"/>
                      </a:endParaRPr>
                    </a:p>
                  </a:txBody>
                  <a:tcPr marL="68580" marR="68580" marT="34290" marB="34290">
                    <a:solidFill>
                      <a:srgbClr val="03617A"/>
                    </a:solidFill>
                  </a:tcPr>
                </a:tc>
                <a:extLst>
                  <a:ext uri="{0D108BD9-81ED-4DB2-BD59-A6C34878D82A}">
                    <a16:rowId xmlns:a16="http://schemas.microsoft.com/office/drawing/2014/main" val="386794480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number of projects:</a:t>
                      </a:r>
                    </a:p>
                  </a:txBody>
                  <a:tcPr marL="68580" marR="68580" marT="34290" marB="34290"/>
                </a:tc>
                <a:tc gridSpan="2">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11</a:t>
                      </a:r>
                    </a:p>
                  </a:txBody>
                  <a:tcPr marL="68580" marR="68580" marT="34290" marB="34290"/>
                </a:tc>
                <a:tc hMerge="1">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latin typeface="+mn-lt"/>
                        <a:ea typeface="PT Sans" panose="020B0503020203090204" pitchFamily="34" charset="0"/>
                        <a:cs typeface="+mn-cs"/>
                      </a:endParaRPr>
                    </a:p>
                  </a:txBody>
                  <a:tcPr marL="68580" marR="68580" marT="34290" marB="34290"/>
                </a:tc>
                <a:extLst>
                  <a:ext uri="{0D108BD9-81ED-4DB2-BD59-A6C34878D82A}">
                    <a16:rowId xmlns:a16="http://schemas.microsoft.com/office/drawing/2014/main" val="443468655"/>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project costs</a:t>
                      </a:r>
                    </a:p>
                  </a:txBody>
                  <a:tcPr marL="68580" marR="68580" marT="34290" marB="34290"/>
                </a:tc>
                <a:tc gridSpan="2">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$6,250,826</a:t>
                      </a:r>
                    </a:p>
                  </a:txBody>
                  <a:tcPr marL="68580" marR="68580" marT="34290" marB="34290"/>
                </a:tc>
                <a:tc hMerge="1">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endParaRPr lang="en-US" sz="2000" b="0" kern="1200" dirty="0">
                        <a:solidFill>
                          <a:schemeClr val="tx1"/>
                        </a:solidFill>
                        <a:latin typeface="+mn-lt"/>
                        <a:ea typeface="PT Sans" panose="020B0503020203090204" pitchFamily="34" charset="0"/>
                        <a:cs typeface="+mn-cs"/>
                      </a:endParaRPr>
                    </a:p>
                  </a:txBody>
                  <a:tcPr marL="68580" marR="68580" marT="34290" marB="34290"/>
                </a:tc>
                <a:extLst>
                  <a:ext uri="{0D108BD9-81ED-4DB2-BD59-A6C34878D82A}">
                    <a16:rowId xmlns:a16="http://schemas.microsoft.com/office/drawing/2014/main" val="66742639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amount requested</a:t>
                      </a:r>
                    </a:p>
                  </a:txBody>
                  <a:tcPr marL="68580" marR="68580" marT="34290" marB="34290"/>
                </a:tc>
                <a:tc gridSpan="2">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$4,704,266</a:t>
                      </a:r>
                    </a:p>
                  </a:txBody>
                  <a:tcPr marL="68580" marR="68580" marT="34290" marB="34290"/>
                </a:tc>
                <a:tc hMerge="1">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txBody>
                  <a:tcPr marL="68580" marR="68580" marT="34290" marB="34290"/>
                </a:tc>
                <a:extLst>
                  <a:ext uri="{0D108BD9-81ED-4DB2-BD59-A6C34878D82A}">
                    <a16:rowId xmlns:a16="http://schemas.microsoft.com/office/drawing/2014/main" val="2147911471"/>
                  </a:ext>
                </a:extLst>
              </a:tr>
            </a:tbl>
          </a:graphicData>
        </a:graphic>
      </p:graphicFrame>
    </p:spTree>
    <p:extLst>
      <p:ext uri="{BB962C8B-B14F-4D97-AF65-F5344CB8AC3E}">
        <p14:creationId xmlns:p14="http://schemas.microsoft.com/office/powerpoint/2010/main" val="208299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4226553490"/>
              </p:ext>
            </p:extLst>
          </p:nvPr>
        </p:nvGraphicFramePr>
        <p:xfrm>
          <a:off x="177696" y="1497157"/>
          <a:ext cx="8788608" cy="4798168"/>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30707">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70240">
                <a:tc>
                  <a:txBody>
                    <a:bodyPr/>
                    <a:lstStyle/>
                    <a:p>
                      <a:pPr algn="ctr"/>
                      <a:r>
                        <a:rPr lang="en-US" sz="1400" b="1" dirty="0">
                          <a:solidFill>
                            <a:schemeClr val="tx1"/>
                          </a:solidFill>
                          <a:hlinkClick r:id="rId2" action="ppaction://hlinksldjump"/>
                        </a:rPr>
                        <a:t>Vine Street Safe Routes to School Project</a:t>
                      </a:r>
                      <a:endParaRPr lang="en-US" sz="1400" b="1" dirty="0">
                        <a:solidFill>
                          <a:schemeClr val="tx1"/>
                        </a:solidFill>
                      </a:endParaRPr>
                    </a:p>
                  </a:txBody>
                  <a:tcPr anchor="ctr">
                    <a:noFill/>
                  </a:tcPr>
                </a:tc>
                <a:tc>
                  <a:txBody>
                    <a:bodyPr/>
                    <a:lstStyle/>
                    <a:p>
                      <a:pPr algn="ctr"/>
                      <a:r>
                        <a:rPr lang="en-US" sz="1400" b="1" dirty="0">
                          <a:solidFill>
                            <a:schemeClr val="tx1"/>
                          </a:solidFill>
                        </a:rPr>
                        <a:t>Hartford</a:t>
                      </a:r>
                    </a:p>
                  </a:txBody>
                  <a:tcPr anchor="ctr">
                    <a:noFill/>
                  </a:tcPr>
                </a:tc>
                <a:tc>
                  <a:txBody>
                    <a:bodyPr/>
                    <a:lstStyle/>
                    <a:p>
                      <a:pPr algn="ctr"/>
                      <a:r>
                        <a:rPr lang="en-US" sz="1400" b="1" dirty="0">
                          <a:solidFill>
                            <a:schemeClr val="tx1"/>
                          </a:solidFill>
                        </a:rPr>
                        <a:t>87</a:t>
                      </a:r>
                    </a:p>
                  </a:txBody>
                  <a:tcPr anchor="ctr">
                    <a:noFill/>
                  </a:tcPr>
                </a:tc>
                <a:tc>
                  <a:txBody>
                    <a:bodyPr/>
                    <a:lstStyle/>
                    <a:p>
                      <a:pPr algn="ctr"/>
                      <a:r>
                        <a:rPr lang="en-US" sz="1400" b="1" dirty="0">
                          <a:solidFill>
                            <a:schemeClr val="tx1"/>
                          </a:solidFill>
                        </a:rPr>
                        <a:t>$916,533</a:t>
                      </a:r>
                    </a:p>
                  </a:txBody>
                  <a:tcPr anchor="ctr">
                    <a:noFill/>
                  </a:tcPr>
                </a:tc>
                <a:tc>
                  <a:txBody>
                    <a:bodyPr/>
                    <a:lstStyle/>
                    <a:p>
                      <a:pPr algn="ctr"/>
                      <a:r>
                        <a:rPr lang="en-US" sz="1400" b="1" dirty="0">
                          <a:solidFill>
                            <a:schemeClr val="tx1"/>
                          </a:solidFill>
                        </a:rPr>
                        <a:t>$733,226</a:t>
                      </a:r>
                    </a:p>
                    <a:p>
                      <a:pPr algn="ctr"/>
                      <a:r>
                        <a:rPr lang="en-US" sz="1400" b="1" dirty="0">
                          <a:solidFill>
                            <a:schemeClr val="tx1"/>
                          </a:solidFill>
                        </a:rPr>
                        <a:t>(80%)</a:t>
                      </a:r>
                    </a:p>
                  </a:txBody>
                  <a:tcPr anchor="ctr">
                    <a:noFill/>
                  </a:tcPr>
                </a:tc>
                <a:tc>
                  <a:txBody>
                    <a:bodyPr/>
                    <a:lstStyle/>
                    <a:p>
                      <a:pPr algn="ctr"/>
                      <a:r>
                        <a:rPr lang="en-US" sz="1400" b="1" dirty="0">
                          <a:solidFill>
                            <a:schemeClr val="tx1"/>
                          </a:solidFill>
                        </a:rPr>
                        <a:t>$733,226</a:t>
                      </a:r>
                    </a:p>
                    <a:p>
                      <a:pPr algn="ctr"/>
                      <a:r>
                        <a:rPr lang="en-US" sz="1400" b="1" dirty="0">
                          <a:solidFill>
                            <a:schemeClr val="tx1"/>
                          </a:solidFill>
                        </a:rPr>
                        <a:t>(80%)</a:t>
                      </a:r>
                    </a:p>
                  </a:txBody>
                  <a:tcPr anchor="ctr">
                    <a:noFill/>
                  </a:tcPr>
                </a:tc>
                <a:extLst>
                  <a:ext uri="{0D108BD9-81ED-4DB2-BD59-A6C34878D82A}">
                    <a16:rowId xmlns:a16="http://schemas.microsoft.com/office/drawing/2014/main" val="3927041213"/>
                  </a:ext>
                </a:extLst>
              </a:tr>
              <a:tr h="770240">
                <a:tc>
                  <a:txBody>
                    <a:bodyPr/>
                    <a:lstStyle/>
                    <a:p>
                      <a:pPr algn="ctr"/>
                      <a:r>
                        <a:rPr lang="en-US" sz="1400" b="1" dirty="0">
                          <a:solidFill>
                            <a:schemeClr val="tx1"/>
                          </a:solidFill>
                          <a:hlinkClick r:id="rId3" action="ppaction://hlinksldjump"/>
                        </a:rPr>
                        <a:t>Tama-Toledo Safe Routes to School Improvements</a:t>
                      </a:r>
                      <a:endParaRPr lang="en-US" sz="1400" b="1" dirty="0">
                        <a:solidFill>
                          <a:schemeClr val="tx1"/>
                        </a:solidFill>
                      </a:endParaRPr>
                    </a:p>
                  </a:txBody>
                  <a:tcPr anchor="ctr">
                    <a:solidFill>
                      <a:schemeClr val="accent1">
                        <a:alpha val="20000"/>
                      </a:schemeClr>
                    </a:solidFill>
                  </a:tcPr>
                </a:tc>
                <a:tc>
                  <a:txBody>
                    <a:bodyPr/>
                    <a:lstStyle/>
                    <a:p>
                      <a:pPr algn="ctr"/>
                      <a:r>
                        <a:rPr lang="en-US" sz="1400" b="1" dirty="0">
                          <a:solidFill>
                            <a:schemeClr val="tx1"/>
                          </a:solidFill>
                        </a:rPr>
                        <a:t>Tama</a:t>
                      </a:r>
                    </a:p>
                  </a:txBody>
                  <a:tcPr anchor="ctr">
                    <a:solidFill>
                      <a:schemeClr val="accent1">
                        <a:alpha val="20000"/>
                      </a:schemeClr>
                    </a:solidFill>
                  </a:tcPr>
                </a:tc>
                <a:tc>
                  <a:txBody>
                    <a:bodyPr/>
                    <a:lstStyle/>
                    <a:p>
                      <a:pPr algn="ctr"/>
                      <a:r>
                        <a:rPr lang="en-US" sz="1400" b="1" dirty="0">
                          <a:solidFill>
                            <a:schemeClr val="tx1"/>
                          </a:solidFill>
                        </a:rPr>
                        <a:t>85</a:t>
                      </a:r>
                    </a:p>
                  </a:txBody>
                  <a:tcPr anchor="ctr">
                    <a:solidFill>
                      <a:schemeClr val="accent1">
                        <a:alpha val="20000"/>
                      </a:schemeClr>
                    </a:solidFill>
                  </a:tcPr>
                </a:tc>
                <a:tc>
                  <a:txBody>
                    <a:bodyPr/>
                    <a:lstStyle/>
                    <a:p>
                      <a:pPr algn="ctr"/>
                      <a:r>
                        <a:rPr lang="en-US" sz="1400" b="1" dirty="0">
                          <a:solidFill>
                            <a:schemeClr val="tx1"/>
                          </a:solidFill>
                        </a:rPr>
                        <a:t>$752,856</a:t>
                      </a:r>
                    </a:p>
                  </a:txBody>
                  <a:tcPr anchor="ctr">
                    <a:solidFill>
                      <a:schemeClr val="accent1">
                        <a:alpha val="20000"/>
                      </a:schemeClr>
                    </a:solidFill>
                  </a:tcPr>
                </a:tc>
                <a:tc>
                  <a:txBody>
                    <a:bodyPr/>
                    <a:lstStyle/>
                    <a:p>
                      <a:pPr algn="ctr"/>
                      <a:r>
                        <a:rPr lang="en-US" sz="1400" b="1" dirty="0">
                          <a:solidFill>
                            <a:schemeClr val="tx1"/>
                          </a:solidFill>
                        </a:rPr>
                        <a:t>$602,284</a:t>
                      </a:r>
                    </a:p>
                    <a:p>
                      <a:pPr algn="ctr"/>
                      <a:r>
                        <a:rPr lang="en-US" sz="1400" b="1" dirty="0">
                          <a:solidFill>
                            <a:schemeClr val="tx1"/>
                          </a:solidFill>
                        </a:rPr>
                        <a:t>(80%)</a:t>
                      </a:r>
                    </a:p>
                  </a:txBody>
                  <a:tcPr anchor="ctr">
                    <a:solidFill>
                      <a:schemeClr val="accent1">
                        <a:alpha val="20000"/>
                      </a:schemeClr>
                    </a:solidFill>
                  </a:tcPr>
                </a:tc>
                <a:tc>
                  <a:txBody>
                    <a:bodyPr/>
                    <a:lstStyle/>
                    <a:p>
                      <a:pPr algn="ctr"/>
                      <a:r>
                        <a:rPr lang="en-US" sz="1400" b="1" dirty="0">
                          <a:solidFill>
                            <a:schemeClr val="tx1"/>
                          </a:solidFill>
                        </a:rPr>
                        <a:t>$602,284</a:t>
                      </a:r>
                    </a:p>
                    <a:p>
                      <a:pPr algn="ctr"/>
                      <a:r>
                        <a:rPr lang="en-US" sz="1400" b="1" dirty="0">
                          <a:solidFill>
                            <a:schemeClr val="tx1"/>
                          </a:solidFill>
                        </a:rPr>
                        <a:t>(80%)</a:t>
                      </a:r>
                    </a:p>
                  </a:txBody>
                  <a:tcPr anchor="ctr">
                    <a:solidFill>
                      <a:schemeClr val="accent1">
                        <a:alpha val="20000"/>
                      </a:schemeClr>
                    </a:solidFill>
                  </a:tcPr>
                </a:tc>
                <a:extLst>
                  <a:ext uri="{0D108BD9-81ED-4DB2-BD59-A6C34878D82A}">
                    <a16:rowId xmlns:a16="http://schemas.microsoft.com/office/drawing/2014/main" val="1006800120"/>
                  </a:ext>
                </a:extLst>
              </a:tr>
              <a:tr h="719203">
                <a:tc>
                  <a:txBody>
                    <a:bodyPr/>
                    <a:lstStyle/>
                    <a:p>
                      <a:pPr algn="ctr"/>
                      <a:r>
                        <a:rPr lang="en-US" sz="1400" b="1" dirty="0">
                          <a:solidFill>
                            <a:schemeClr val="tx1"/>
                          </a:solidFill>
                          <a:hlinkClick r:id="rId4" action="ppaction://hlinksldjump"/>
                        </a:rPr>
                        <a:t>Iowa Safe Routes Partnership</a:t>
                      </a:r>
                      <a:endParaRPr lang="en-US" sz="1400" b="1" dirty="0">
                        <a:solidFill>
                          <a:schemeClr val="tx1"/>
                        </a:solidFill>
                      </a:endParaRPr>
                    </a:p>
                  </a:txBody>
                  <a:tcPr anchor="ctr">
                    <a:noFill/>
                  </a:tcPr>
                </a:tc>
                <a:tc>
                  <a:txBody>
                    <a:bodyPr/>
                    <a:lstStyle/>
                    <a:p>
                      <a:pPr algn="ctr"/>
                      <a:r>
                        <a:rPr lang="en-US" sz="1350" b="1" kern="1200" dirty="0">
                          <a:solidFill>
                            <a:schemeClr val="dk1"/>
                          </a:solidFill>
                          <a:effectLst/>
                          <a:latin typeface="+mn-lt"/>
                          <a:ea typeface="+mn-ea"/>
                          <a:cs typeface="+mn-cs"/>
                        </a:rPr>
                        <a:t>Iowa Northland Regional Council of Governments</a:t>
                      </a:r>
                      <a:endParaRPr lang="en-US" sz="1400" b="1" dirty="0">
                        <a:solidFill>
                          <a:schemeClr val="tx1"/>
                        </a:solidFill>
                      </a:endParaRPr>
                    </a:p>
                  </a:txBody>
                  <a:tcPr anchor="ctr">
                    <a:noFill/>
                  </a:tcPr>
                </a:tc>
                <a:tc>
                  <a:txBody>
                    <a:bodyPr/>
                    <a:lstStyle/>
                    <a:p>
                      <a:pPr algn="ctr"/>
                      <a:r>
                        <a:rPr lang="en-US" sz="1400" b="1" dirty="0">
                          <a:solidFill>
                            <a:schemeClr val="tx1"/>
                          </a:solidFill>
                        </a:rPr>
                        <a:t>80</a:t>
                      </a:r>
                    </a:p>
                  </a:txBody>
                  <a:tcPr anchor="ctr">
                    <a:noFill/>
                  </a:tcPr>
                </a:tc>
                <a:tc>
                  <a:txBody>
                    <a:bodyPr/>
                    <a:lstStyle/>
                    <a:p>
                      <a:pPr algn="ctr"/>
                      <a:r>
                        <a:rPr lang="en-US" sz="1400" b="1" dirty="0">
                          <a:solidFill>
                            <a:schemeClr val="tx1"/>
                          </a:solidFill>
                        </a:rPr>
                        <a:t>$354,344</a:t>
                      </a:r>
                    </a:p>
                  </a:txBody>
                  <a:tcPr anchor="ctr">
                    <a:noFill/>
                  </a:tcPr>
                </a:tc>
                <a:tc>
                  <a:txBody>
                    <a:bodyPr/>
                    <a:lstStyle/>
                    <a:p>
                      <a:pPr algn="ctr"/>
                      <a:r>
                        <a:rPr lang="en-US" sz="1400" b="1" dirty="0">
                          <a:solidFill>
                            <a:schemeClr val="tx1"/>
                          </a:solidFill>
                        </a:rPr>
                        <a:t>$283,482</a:t>
                      </a:r>
                    </a:p>
                    <a:p>
                      <a:pPr algn="ctr"/>
                      <a:r>
                        <a:rPr lang="en-US" sz="1400" b="1" dirty="0">
                          <a:solidFill>
                            <a:schemeClr val="tx1"/>
                          </a:solidFill>
                        </a:rPr>
                        <a:t>(80%)</a:t>
                      </a:r>
                    </a:p>
                  </a:txBody>
                  <a:tcPr anchor="ctr">
                    <a:noFill/>
                  </a:tcPr>
                </a:tc>
                <a:tc>
                  <a:txBody>
                    <a:bodyPr/>
                    <a:lstStyle/>
                    <a:p>
                      <a:pPr algn="ctr"/>
                      <a:r>
                        <a:rPr lang="en-US" sz="1400" b="1" dirty="0">
                          <a:solidFill>
                            <a:schemeClr val="tx1"/>
                          </a:solidFill>
                        </a:rPr>
                        <a:t>$283,482</a:t>
                      </a:r>
                    </a:p>
                    <a:p>
                      <a:pPr algn="ctr"/>
                      <a:r>
                        <a:rPr lang="en-US" sz="1400" b="1" dirty="0">
                          <a:solidFill>
                            <a:schemeClr val="tx1"/>
                          </a:solidFill>
                        </a:rPr>
                        <a:t>(80%)</a:t>
                      </a:r>
                    </a:p>
                  </a:txBody>
                  <a:tcPr anchor="ctr">
                    <a:noFill/>
                  </a:tcPr>
                </a:tc>
                <a:extLst>
                  <a:ext uri="{0D108BD9-81ED-4DB2-BD59-A6C34878D82A}">
                    <a16:rowId xmlns:a16="http://schemas.microsoft.com/office/drawing/2014/main" val="1691693719"/>
                  </a:ext>
                </a:extLst>
              </a:tr>
              <a:tr h="882316">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400" b="1" dirty="0">
                          <a:solidFill>
                            <a:schemeClr val="tx1"/>
                          </a:solidFill>
                          <a:hlinkClick r:id="rId5" action="ppaction://hlinksldjump"/>
                        </a:rPr>
                        <a:t>15th Street Safe Routes to School Sidewalk</a:t>
                      </a:r>
                      <a:endParaRPr lang="en-US" sz="1400" b="1" dirty="0">
                        <a:solidFill>
                          <a:schemeClr val="tx1"/>
                        </a:solidFill>
                      </a:endParaRPr>
                    </a:p>
                  </a:txBody>
                  <a:tcPr anchor="ctr">
                    <a:solidFill>
                      <a:schemeClr val="accent1">
                        <a:alpha val="20000"/>
                      </a:schemeClr>
                    </a:solidFill>
                  </a:tcPr>
                </a:tc>
                <a:tc>
                  <a:txBody>
                    <a:bodyPr/>
                    <a:lstStyle/>
                    <a:p>
                      <a:pPr algn="ctr"/>
                      <a:r>
                        <a:rPr lang="en-US" sz="1400" b="1" dirty="0">
                          <a:solidFill>
                            <a:schemeClr val="tx1"/>
                          </a:solidFill>
                        </a:rPr>
                        <a:t>Marion</a:t>
                      </a:r>
                    </a:p>
                  </a:txBody>
                  <a:tcPr anchor="ctr">
                    <a:solidFill>
                      <a:schemeClr val="accent1">
                        <a:alpha val="20000"/>
                      </a:schemeClr>
                    </a:solidFill>
                  </a:tcPr>
                </a:tc>
                <a:tc>
                  <a:txBody>
                    <a:bodyPr/>
                    <a:lstStyle/>
                    <a:p>
                      <a:pPr algn="ctr"/>
                      <a:r>
                        <a:rPr lang="en-US" sz="1400" b="1" dirty="0">
                          <a:solidFill>
                            <a:schemeClr val="tx1"/>
                          </a:solidFill>
                        </a:rPr>
                        <a:t>79</a:t>
                      </a:r>
                    </a:p>
                  </a:txBody>
                  <a:tcPr anchor="ctr">
                    <a:solidFill>
                      <a:schemeClr val="accent1">
                        <a:alpha val="20000"/>
                      </a:schemeClr>
                    </a:solid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$680,000</a:t>
                      </a:r>
                    </a:p>
                  </a:txBody>
                  <a:tcPr anchor="ctr">
                    <a:solidFill>
                      <a:schemeClr val="accent1">
                        <a:alpha val="20000"/>
                      </a:schemeClr>
                    </a:solidFill>
                  </a:tcPr>
                </a:tc>
                <a:tc>
                  <a:txBody>
                    <a:bodyPr/>
                    <a:lstStyle/>
                    <a:p>
                      <a:pPr algn="ctr"/>
                      <a:r>
                        <a:rPr lang="en-US" sz="1400" b="1" dirty="0">
                          <a:solidFill>
                            <a:schemeClr val="tx1"/>
                          </a:solidFill>
                        </a:rPr>
                        <a:t>$544,000</a:t>
                      </a:r>
                    </a:p>
                    <a:p>
                      <a:pPr algn="ctr"/>
                      <a:r>
                        <a:rPr lang="en-US" sz="1400" b="1" dirty="0">
                          <a:solidFill>
                            <a:schemeClr val="tx1"/>
                          </a:solidFill>
                        </a:rPr>
                        <a:t>(80%)</a:t>
                      </a:r>
                    </a:p>
                  </a:txBody>
                  <a:tcPr anchor="ctr">
                    <a:solidFill>
                      <a:schemeClr val="accent1">
                        <a:alpha val="20000"/>
                      </a:schemeClr>
                    </a:solidFill>
                  </a:tcPr>
                </a:tc>
                <a:tc>
                  <a:txBody>
                    <a:bodyPr/>
                    <a:lstStyle/>
                    <a:p>
                      <a:pPr algn="ctr"/>
                      <a:r>
                        <a:rPr lang="en-US" sz="1400" b="1" dirty="0">
                          <a:solidFill>
                            <a:schemeClr val="tx1"/>
                          </a:solidFill>
                        </a:rPr>
                        <a:t>$544,000</a:t>
                      </a:r>
                    </a:p>
                    <a:p>
                      <a:pPr algn="ctr"/>
                      <a:r>
                        <a:rPr lang="en-US" sz="1400" b="1" dirty="0">
                          <a:solidFill>
                            <a:schemeClr val="tx1"/>
                          </a:solidFill>
                        </a:rPr>
                        <a:t>(80%)</a:t>
                      </a:r>
                    </a:p>
                  </a:txBody>
                  <a:tcPr anchor="ctr">
                    <a:solidFill>
                      <a:schemeClr val="accent1">
                        <a:alpha val="20000"/>
                      </a:schemeClr>
                    </a:solidFill>
                  </a:tcPr>
                </a:tc>
                <a:extLst>
                  <a:ext uri="{0D108BD9-81ED-4DB2-BD59-A6C34878D82A}">
                    <a16:rowId xmlns:a16="http://schemas.microsoft.com/office/drawing/2014/main" val="310880548"/>
                  </a:ext>
                </a:extLst>
              </a:tr>
              <a:tr h="725462">
                <a:tc>
                  <a:txBody>
                    <a:bodyPr/>
                    <a:lstStyle/>
                    <a:p>
                      <a:pPr algn="ctr"/>
                      <a:r>
                        <a:rPr lang="en-US" sz="1400" b="1" dirty="0">
                          <a:solidFill>
                            <a:schemeClr val="tx1"/>
                          </a:solidFill>
                          <a:hlinkClick r:id="rId6" action="ppaction://hlinksldjump"/>
                        </a:rPr>
                        <a:t>Plum Street Safe Routes to School Project </a:t>
                      </a:r>
                      <a:endParaRPr lang="en-US" sz="1400" b="1" dirty="0">
                        <a:solidFill>
                          <a:schemeClr val="tx1"/>
                        </a:solidFill>
                      </a:endParaRPr>
                    </a:p>
                  </a:txBody>
                  <a:tcPr anchor="ctr">
                    <a:noFill/>
                  </a:tcPr>
                </a:tc>
                <a:tc>
                  <a:txBody>
                    <a:bodyPr/>
                    <a:lstStyle/>
                    <a:p>
                      <a:pPr algn="ctr"/>
                      <a:r>
                        <a:rPr lang="en-US" sz="1400" b="1" dirty="0">
                          <a:solidFill>
                            <a:schemeClr val="tx1"/>
                          </a:solidFill>
                        </a:rPr>
                        <a:t>Tipton</a:t>
                      </a:r>
                    </a:p>
                  </a:txBody>
                  <a:tcPr anchor="ctr">
                    <a:noFill/>
                  </a:tcPr>
                </a:tc>
                <a:tc>
                  <a:txBody>
                    <a:bodyPr/>
                    <a:lstStyle/>
                    <a:p>
                      <a:pPr algn="ctr"/>
                      <a:r>
                        <a:rPr lang="en-US" sz="1400" b="1" dirty="0">
                          <a:solidFill>
                            <a:schemeClr val="tx1"/>
                          </a:solidFill>
                        </a:rPr>
                        <a:t>78</a:t>
                      </a:r>
                    </a:p>
                  </a:txBody>
                  <a:tcPr anchor="ctr">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$289,675</a:t>
                      </a:r>
                    </a:p>
                  </a:txBody>
                  <a:tcPr anchor="ctr">
                    <a:noFill/>
                  </a:tcPr>
                </a:tc>
                <a:tc>
                  <a:txBody>
                    <a:bodyPr/>
                    <a:lstStyle/>
                    <a:p>
                      <a:pPr algn="ctr"/>
                      <a:r>
                        <a:rPr lang="en-US" sz="1400" b="1" dirty="0">
                          <a:solidFill>
                            <a:schemeClr val="tx1"/>
                          </a:solidFill>
                        </a:rPr>
                        <a:t>$231,740</a:t>
                      </a:r>
                    </a:p>
                    <a:p>
                      <a:pPr algn="ctr"/>
                      <a:r>
                        <a:rPr lang="en-US" sz="1400" b="1" dirty="0">
                          <a:solidFill>
                            <a:schemeClr val="tx1"/>
                          </a:solidFill>
                        </a:rPr>
                        <a:t>(80%)</a:t>
                      </a:r>
                    </a:p>
                  </a:txBody>
                  <a:tcPr anchor="ctr">
                    <a:noFill/>
                  </a:tcPr>
                </a:tc>
                <a:tc>
                  <a:txBody>
                    <a:bodyPr/>
                    <a:lstStyle/>
                    <a:p>
                      <a:pPr algn="ctr"/>
                      <a:r>
                        <a:rPr lang="en-US" sz="1400" b="1" dirty="0">
                          <a:solidFill>
                            <a:schemeClr val="tx1"/>
                          </a:solidFill>
                        </a:rPr>
                        <a:t>$231,740</a:t>
                      </a:r>
                    </a:p>
                    <a:p>
                      <a:pPr algn="ctr"/>
                      <a:r>
                        <a:rPr lang="en-US" sz="1400" b="1" dirty="0">
                          <a:solidFill>
                            <a:schemeClr val="tx1"/>
                          </a:solidFill>
                        </a:rPr>
                        <a:t>(80%)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Safe Routes to School Applications Recommended</a:t>
            </a:r>
          </a:p>
        </p:txBody>
      </p:sp>
    </p:spTree>
    <p:extLst>
      <p:ext uri="{BB962C8B-B14F-4D97-AF65-F5344CB8AC3E}">
        <p14:creationId xmlns:p14="http://schemas.microsoft.com/office/powerpoint/2010/main" val="57213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CEDDFE6-F404-6AFA-1FBD-1233BA4A8E1D}"/>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43FB5F5-30E3-4E09-8B48-A084F12A3338}"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8" name="Title 10">
            <a:extLst>
              <a:ext uri="{FF2B5EF4-FFF2-40B4-BE49-F238E27FC236}">
                <a16:creationId xmlns:a16="http://schemas.microsoft.com/office/drawing/2014/main" id="{A6C26B5D-B6C0-DC81-C012-AEDE9C96F64B}"/>
              </a:ext>
            </a:extLst>
          </p:cNvPr>
          <p:cNvSpPr txBox="1">
            <a:spLocks/>
          </p:cNvSpPr>
          <p:nvPr/>
        </p:nvSpPr>
        <p:spPr>
          <a:xfrm>
            <a:off x="0" y="912758"/>
            <a:ext cx="9144000" cy="288033"/>
          </a:xfrm>
          <a:prstGeom prst="rect">
            <a:avLst/>
          </a:prstGeom>
        </p:spPr>
        <p:txBody>
          <a:bodyPr>
            <a:noAutofit/>
          </a:bodyPr>
          <a:lst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a:lstStyle>
          <a:p>
            <a:pPr algn="ctr"/>
            <a:r>
              <a:rPr lang="en-US" dirty="0">
                <a:solidFill>
                  <a:schemeClr val="tx2"/>
                </a:solidFill>
              </a:rPr>
              <a:t> Safe Routes to School Applications Received</a:t>
            </a:r>
          </a:p>
        </p:txBody>
      </p:sp>
      <p:pic>
        <p:nvPicPr>
          <p:cNvPr id="4" name="Picture 3">
            <a:extLst>
              <a:ext uri="{FF2B5EF4-FFF2-40B4-BE49-F238E27FC236}">
                <a16:creationId xmlns:a16="http://schemas.microsoft.com/office/drawing/2014/main" id="{E17465E4-9963-2FF9-87F3-CD0884E636C4}"/>
              </a:ext>
            </a:extLst>
          </p:cNvPr>
          <p:cNvPicPr>
            <a:picLocks noChangeAspect="1"/>
          </p:cNvPicPr>
          <p:nvPr/>
        </p:nvPicPr>
        <p:blipFill>
          <a:blip r:embed="rId2"/>
          <a:stretch>
            <a:fillRect/>
          </a:stretch>
        </p:blipFill>
        <p:spPr>
          <a:xfrm>
            <a:off x="1250900" y="1425690"/>
            <a:ext cx="6384412" cy="48883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477713013"/>
              </p:ext>
            </p:extLst>
          </p:nvPr>
        </p:nvGraphicFramePr>
        <p:xfrm>
          <a:off x="177696" y="2044391"/>
          <a:ext cx="8557427" cy="4040656"/>
        </p:xfrm>
        <a:graphic>
          <a:graphicData uri="http://schemas.openxmlformats.org/drawingml/2006/table">
            <a:tbl>
              <a:tblPr firstRow="1" bandRow="1">
                <a:tableStyleId>{5C22544A-7EE6-4342-B048-85BDC9FD1C3A}</a:tableStyleId>
              </a:tblPr>
              <a:tblGrid>
                <a:gridCol w="2105184">
                  <a:extLst>
                    <a:ext uri="{9D8B030D-6E8A-4147-A177-3AD203B41FA5}">
                      <a16:colId xmlns:a16="http://schemas.microsoft.com/office/drawing/2014/main" val="3387879057"/>
                    </a:ext>
                  </a:extLst>
                </a:gridCol>
                <a:gridCol w="1617062">
                  <a:extLst>
                    <a:ext uri="{9D8B030D-6E8A-4147-A177-3AD203B41FA5}">
                      <a16:colId xmlns:a16="http://schemas.microsoft.com/office/drawing/2014/main" val="1861506818"/>
                    </a:ext>
                  </a:extLst>
                </a:gridCol>
                <a:gridCol w="749090">
                  <a:extLst>
                    <a:ext uri="{9D8B030D-6E8A-4147-A177-3AD203B41FA5}">
                      <a16:colId xmlns:a16="http://schemas.microsoft.com/office/drawing/2014/main" val="3420930524"/>
                    </a:ext>
                  </a:extLst>
                </a:gridCol>
                <a:gridCol w="1279874">
                  <a:extLst>
                    <a:ext uri="{9D8B030D-6E8A-4147-A177-3AD203B41FA5}">
                      <a16:colId xmlns:a16="http://schemas.microsoft.com/office/drawing/2014/main" val="467904483"/>
                    </a:ext>
                  </a:extLst>
                </a:gridCol>
                <a:gridCol w="1301277">
                  <a:extLst>
                    <a:ext uri="{9D8B030D-6E8A-4147-A177-3AD203B41FA5}">
                      <a16:colId xmlns:a16="http://schemas.microsoft.com/office/drawing/2014/main" val="3284072429"/>
                    </a:ext>
                  </a:extLst>
                </a:gridCol>
                <a:gridCol w="1504940">
                  <a:extLst>
                    <a:ext uri="{9D8B030D-6E8A-4147-A177-3AD203B41FA5}">
                      <a16:colId xmlns:a16="http://schemas.microsoft.com/office/drawing/2014/main" val="1639893002"/>
                    </a:ext>
                  </a:extLst>
                </a:gridCol>
              </a:tblGrid>
              <a:tr h="780541">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645965">
                <a:tc>
                  <a:txBody>
                    <a:bodyPr/>
                    <a:lstStyle/>
                    <a:p>
                      <a:pPr marL="0" algn="ctr" defTabSz="685812" rtl="0" eaLnBrk="1" latinLnBrk="0" hangingPunct="1"/>
                      <a:r>
                        <a:rPr lang="en-US" sz="1400" b="1" kern="1200" dirty="0">
                          <a:solidFill>
                            <a:srgbClr val="03617A"/>
                          </a:solidFill>
                          <a:latin typeface="+mn-lt"/>
                          <a:ea typeface="+mn-ea"/>
                          <a:cs typeface="+mn-cs"/>
                          <a:hlinkClick r:id="rId2" action="ppaction://hlinksldjump"/>
                        </a:rPr>
                        <a:t>West Clay Street Trail Extension over I-35</a:t>
                      </a:r>
                      <a:endParaRPr lang="en-US" sz="1400" b="1" kern="1200" dirty="0">
                        <a:solidFill>
                          <a:srgbClr val="03617A"/>
                        </a:solidFill>
                        <a:latin typeface="+mn-lt"/>
                        <a:ea typeface="+mn-ea"/>
                        <a:cs typeface="+mn-cs"/>
                      </a:endParaRPr>
                    </a:p>
                  </a:txBody>
                  <a:tcPr anchor="ctr">
                    <a:noFill/>
                  </a:tcPr>
                </a:tc>
                <a:tc>
                  <a:txBody>
                    <a:bodyPr/>
                    <a:lstStyle/>
                    <a:p>
                      <a:pPr algn="ctr"/>
                      <a:r>
                        <a:rPr lang="en-US" sz="1400" b="1" dirty="0">
                          <a:solidFill>
                            <a:schemeClr val="tx1"/>
                          </a:solidFill>
                        </a:rPr>
                        <a:t>Osceola</a:t>
                      </a:r>
                    </a:p>
                  </a:txBody>
                  <a:tcPr anchor="ctr">
                    <a:noFill/>
                  </a:tcPr>
                </a:tc>
                <a:tc>
                  <a:txBody>
                    <a:bodyPr/>
                    <a:lstStyle/>
                    <a:p>
                      <a:pPr algn="ctr"/>
                      <a:r>
                        <a:rPr lang="en-US" sz="1400" b="1" dirty="0">
                          <a:solidFill>
                            <a:schemeClr val="tx1"/>
                          </a:solidFill>
                        </a:rPr>
                        <a:t>116</a:t>
                      </a:r>
                    </a:p>
                  </a:txBody>
                  <a:tcPr anchor="ctr">
                    <a:noFill/>
                  </a:tcPr>
                </a:tc>
                <a:tc>
                  <a:txBody>
                    <a:bodyPr/>
                    <a:lstStyle/>
                    <a:p>
                      <a:pPr algn="ctr"/>
                      <a:r>
                        <a:rPr lang="en-US" sz="1400" b="1" dirty="0">
                          <a:solidFill>
                            <a:schemeClr val="tx1"/>
                          </a:solidFill>
                        </a:rPr>
                        <a:t>$930,000</a:t>
                      </a:r>
                    </a:p>
                  </a:txBody>
                  <a:tcPr anchor="ctr">
                    <a:noFill/>
                  </a:tcPr>
                </a:tc>
                <a:tc>
                  <a:txBody>
                    <a:bodyPr/>
                    <a:lstStyle/>
                    <a:p>
                      <a:pPr algn="ctr"/>
                      <a:r>
                        <a:rPr lang="en-US" sz="1400" b="1" dirty="0">
                          <a:solidFill>
                            <a:schemeClr val="tx1"/>
                          </a:solidFill>
                        </a:rPr>
                        <a:t>$740,000</a:t>
                      </a:r>
                    </a:p>
                    <a:p>
                      <a:pPr algn="ctr"/>
                      <a:r>
                        <a:rPr lang="en-US" sz="1400" b="1" dirty="0">
                          <a:solidFill>
                            <a:schemeClr val="tx1"/>
                          </a:solidFill>
                        </a:rPr>
                        <a:t>(80%)</a:t>
                      </a:r>
                    </a:p>
                  </a:txBody>
                  <a:tcPr anchor="ctr">
                    <a:noFill/>
                  </a:tcPr>
                </a:tc>
                <a:tc>
                  <a:txBody>
                    <a:bodyPr/>
                    <a:lstStyle/>
                    <a:p>
                      <a:pPr algn="ctr"/>
                      <a:r>
                        <a:rPr lang="en-US" sz="1400" b="1" dirty="0">
                          <a:solidFill>
                            <a:schemeClr val="tx1"/>
                          </a:solidFill>
                        </a:rPr>
                        <a:t>$740,000</a:t>
                      </a:r>
                    </a:p>
                    <a:p>
                      <a:pPr algn="ctr"/>
                      <a:r>
                        <a:rPr lang="en-US" sz="1400" b="1" dirty="0">
                          <a:solidFill>
                            <a:schemeClr val="tx1"/>
                          </a:solidFill>
                        </a:rPr>
                        <a:t>(80%)</a:t>
                      </a:r>
                    </a:p>
                  </a:txBody>
                  <a:tcPr anchor="ctr">
                    <a:noFill/>
                  </a:tcPr>
                </a:tc>
                <a:extLst>
                  <a:ext uri="{0D108BD9-81ED-4DB2-BD59-A6C34878D82A}">
                    <a16:rowId xmlns:a16="http://schemas.microsoft.com/office/drawing/2014/main" val="3927041213"/>
                  </a:ext>
                </a:extLst>
              </a:tr>
              <a:tr h="834371">
                <a:tc>
                  <a:txBody>
                    <a:bodyPr/>
                    <a:lstStyle/>
                    <a:p>
                      <a:pPr algn="ctr"/>
                      <a:r>
                        <a:rPr lang="en-US" sz="1400" b="1" dirty="0">
                          <a:solidFill>
                            <a:srgbClr val="03617A"/>
                          </a:solidFill>
                          <a:hlinkClick r:id="rId3" action="ppaction://hlinksldjump"/>
                        </a:rPr>
                        <a:t>U.S. 6, Iowa 1, and </a:t>
                      </a:r>
                    </a:p>
                    <a:p>
                      <a:pPr algn="ctr"/>
                      <a:r>
                        <a:rPr lang="en-US" sz="1400" b="1" dirty="0">
                          <a:solidFill>
                            <a:srgbClr val="03617A"/>
                          </a:solidFill>
                          <a:hlinkClick r:id="rId3" action="ppaction://hlinksldjump"/>
                        </a:rPr>
                        <a:t> Riverside Drive Bicycle and Pedestrian Facilities</a:t>
                      </a:r>
                      <a:endParaRPr lang="en-US" sz="1400" b="1" dirty="0">
                        <a:solidFill>
                          <a:srgbClr val="03617A"/>
                        </a:solidFill>
                      </a:endParaRPr>
                    </a:p>
                  </a:txBody>
                  <a:tcPr anchor="ctr">
                    <a:solidFill>
                      <a:schemeClr val="accent1">
                        <a:alpha val="20000"/>
                      </a:schemeClr>
                    </a:solidFill>
                  </a:tcPr>
                </a:tc>
                <a:tc>
                  <a:txBody>
                    <a:bodyPr/>
                    <a:lstStyle/>
                    <a:p>
                      <a:pPr algn="ctr"/>
                      <a:r>
                        <a:rPr lang="en-US" sz="1400" b="1" dirty="0">
                          <a:solidFill>
                            <a:schemeClr val="tx1"/>
                          </a:solidFill>
                        </a:rPr>
                        <a:t>Iowa City</a:t>
                      </a:r>
                    </a:p>
                  </a:txBody>
                  <a:tcPr anchor="ctr">
                    <a:solidFill>
                      <a:schemeClr val="accent1">
                        <a:alpha val="20000"/>
                      </a:schemeClr>
                    </a:solidFill>
                  </a:tcPr>
                </a:tc>
                <a:tc>
                  <a:txBody>
                    <a:bodyPr/>
                    <a:lstStyle/>
                    <a:p>
                      <a:pPr algn="ctr"/>
                      <a:r>
                        <a:rPr lang="en-US" sz="1400" b="1" dirty="0">
                          <a:solidFill>
                            <a:schemeClr val="tx1"/>
                          </a:solidFill>
                        </a:rPr>
                        <a:t>114</a:t>
                      </a:r>
                    </a:p>
                  </a:txBody>
                  <a:tcPr anchor="ctr">
                    <a:solidFill>
                      <a:schemeClr val="accent1">
                        <a:alpha val="20000"/>
                      </a:schemeClr>
                    </a:solidFill>
                  </a:tcPr>
                </a:tc>
                <a:tc>
                  <a:txBody>
                    <a:bodyPr/>
                    <a:lstStyle/>
                    <a:p>
                      <a:pPr algn="ctr"/>
                      <a:r>
                        <a:rPr lang="en-US" sz="1400" b="1" dirty="0">
                          <a:solidFill>
                            <a:schemeClr val="tx1"/>
                          </a:solidFill>
                        </a:rPr>
                        <a:t>$675,000</a:t>
                      </a:r>
                    </a:p>
                  </a:txBody>
                  <a:tcPr anchor="ctr">
                    <a:solidFill>
                      <a:schemeClr val="accent1">
                        <a:alpha val="20000"/>
                      </a:schemeClr>
                    </a:solidFill>
                  </a:tcPr>
                </a:tc>
                <a:tc>
                  <a:txBody>
                    <a:bodyPr/>
                    <a:lstStyle/>
                    <a:p>
                      <a:pPr algn="ctr"/>
                      <a:r>
                        <a:rPr lang="en-US" sz="1400" b="1" dirty="0">
                          <a:solidFill>
                            <a:schemeClr val="tx1"/>
                          </a:solidFill>
                        </a:rPr>
                        <a:t>$540,000</a:t>
                      </a:r>
                    </a:p>
                    <a:p>
                      <a:pPr algn="ctr"/>
                      <a:r>
                        <a:rPr lang="en-US" sz="1400" b="1" dirty="0">
                          <a:solidFill>
                            <a:schemeClr val="tx1"/>
                          </a:solidFill>
                        </a:rPr>
                        <a:t>(80%)</a:t>
                      </a:r>
                    </a:p>
                  </a:txBody>
                  <a:tcPr anchor="ctr">
                    <a:solidFill>
                      <a:schemeClr val="accent1">
                        <a:alpha val="20000"/>
                      </a:schemeClr>
                    </a:solidFill>
                  </a:tcPr>
                </a:tc>
                <a:tc>
                  <a:txBody>
                    <a:bodyPr/>
                    <a:lstStyle/>
                    <a:p>
                      <a:pPr algn="ctr"/>
                      <a:r>
                        <a:rPr lang="en-US" sz="1400" b="1" dirty="0">
                          <a:solidFill>
                            <a:schemeClr val="tx1"/>
                          </a:solidFill>
                        </a:rPr>
                        <a:t>$540,000</a:t>
                      </a:r>
                    </a:p>
                    <a:p>
                      <a:pPr algn="ctr"/>
                      <a:r>
                        <a:rPr lang="en-US" sz="1400" b="1" dirty="0">
                          <a:solidFill>
                            <a:schemeClr val="tx1"/>
                          </a:solidFill>
                        </a:rPr>
                        <a:t>(80%)</a:t>
                      </a:r>
                    </a:p>
                  </a:txBody>
                  <a:tcPr anchor="ctr">
                    <a:solidFill>
                      <a:schemeClr val="accent1">
                        <a:alpha val="20000"/>
                      </a:schemeClr>
                    </a:solidFill>
                  </a:tcPr>
                </a:tc>
                <a:extLst>
                  <a:ext uri="{0D108BD9-81ED-4DB2-BD59-A6C34878D82A}">
                    <a16:rowId xmlns:a16="http://schemas.microsoft.com/office/drawing/2014/main" val="1006800120"/>
                  </a:ext>
                </a:extLst>
              </a:tr>
              <a:tr h="645965">
                <a:tc>
                  <a:txBody>
                    <a:bodyPr/>
                    <a:lstStyle/>
                    <a:p>
                      <a:pPr algn="ctr"/>
                      <a:r>
                        <a:rPr lang="en-US" sz="1400" b="1" dirty="0">
                          <a:solidFill>
                            <a:srgbClr val="03617A"/>
                          </a:solidFill>
                          <a:hlinkClick r:id="rId4" action="ppaction://hlinksldjump"/>
                        </a:rPr>
                        <a:t>UNI Integrated Roadside Vegetation Management</a:t>
                      </a:r>
                      <a:endParaRPr lang="en-US" sz="1400" b="1" dirty="0">
                        <a:solidFill>
                          <a:srgbClr val="03617A"/>
                        </a:solidFill>
                      </a:endParaRPr>
                    </a:p>
                  </a:txBody>
                  <a:tcPr anchor="ctr">
                    <a:noFill/>
                  </a:tcPr>
                </a:tc>
                <a:tc>
                  <a:txBody>
                    <a:bodyPr/>
                    <a:lstStyle/>
                    <a:p>
                      <a:pPr algn="ctr"/>
                      <a:r>
                        <a:rPr lang="en-US" sz="1400" b="1" dirty="0">
                          <a:solidFill>
                            <a:schemeClr val="tx1"/>
                          </a:solidFill>
                        </a:rPr>
                        <a:t>University of Northern Iowa Tallgrass Prairie Center</a:t>
                      </a:r>
                    </a:p>
                  </a:txBody>
                  <a:tcPr anchor="ctr">
                    <a:noFill/>
                  </a:tcPr>
                </a:tc>
                <a:tc>
                  <a:txBody>
                    <a:bodyPr/>
                    <a:lstStyle/>
                    <a:p>
                      <a:pPr algn="ctr"/>
                      <a:r>
                        <a:rPr lang="en-US" sz="1400" b="1" dirty="0">
                          <a:solidFill>
                            <a:schemeClr val="tx1"/>
                          </a:solidFill>
                        </a:rPr>
                        <a:t>72</a:t>
                      </a:r>
                    </a:p>
                  </a:txBody>
                  <a:tcPr anchor="ctr">
                    <a:noFill/>
                  </a:tcPr>
                </a:tc>
                <a:tc>
                  <a:txBody>
                    <a:bodyPr/>
                    <a:lstStyle/>
                    <a:p>
                      <a:pPr algn="ctr"/>
                      <a:r>
                        <a:rPr lang="en-US" sz="1400" b="1" dirty="0">
                          <a:solidFill>
                            <a:schemeClr val="tx1"/>
                          </a:solidFill>
                        </a:rPr>
                        <a:t>$436,418</a:t>
                      </a:r>
                    </a:p>
                  </a:txBody>
                  <a:tcPr anchor="ctr">
                    <a:noFill/>
                  </a:tcPr>
                </a:tc>
                <a:tc>
                  <a:txBody>
                    <a:bodyPr/>
                    <a:lstStyle/>
                    <a:p>
                      <a:pPr algn="ctr"/>
                      <a:r>
                        <a:rPr lang="en-US" sz="1400" b="1" dirty="0">
                          <a:solidFill>
                            <a:schemeClr val="tx1"/>
                          </a:solidFill>
                        </a:rPr>
                        <a:t>$349,134</a:t>
                      </a:r>
                    </a:p>
                    <a:p>
                      <a:pPr algn="ctr"/>
                      <a:r>
                        <a:rPr lang="en-US" sz="1400" b="1" dirty="0">
                          <a:solidFill>
                            <a:schemeClr val="tx1"/>
                          </a:solidFill>
                        </a:rPr>
                        <a:t>(80%)</a:t>
                      </a:r>
                    </a:p>
                  </a:txBody>
                  <a:tcPr anchor="ctr">
                    <a:noFill/>
                  </a:tcPr>
                </a:tc>
                <a:tc>
                  <a:txBody>
                    <a:bodyPr/>
                    <a:lstStyle/>
                    <a:p>
                      <a:pPr algn="ctr"/>
                      <a:r>
                        <a:rPr lang="en-US" sz="1400" b="1" dirty="0">
                          <a:solidFill>
                            <a:schemeClr val="tx1"/>
                          </a:solidFill>
                        </a:rPr>
                        <a:t>$349,134</a:t>
                      </a:r>
                    </a:p>
                    <a:p>
                      <a:pPr algn="ctr"/>
                      <a:r>
                        <a:rPr lang="en-US" sz="1400" b="1" dirty="0">
                          <a:solidFill>
                            <a:schemeClr val="tx1"/>
                          </a:solidFill>
                        </a:rPr>
                        <a:t>(80%)</a:t>
                      </a:r>
                    </a:p>
                  </a:txBody>
                  <a:tcPr anchor="ctr">
                    <a:noFill/>
                  </a:tcPr>
                </a:tc>
                <a:extLst>
                  <a:ext uri="{0D108BD9-81ED-4DB2-BD59-A6C34878D82A}">
                    <a16:rowId xmlns:a16="http://schemas.microsoft.com/office/drawing/2014/main" val="399229895"/>
                  </a:ext>
                </a:extLst>
              </a:tr>
              <a:tr h="645965">
                <a:tc>
                  <a:txBody>
                    <a:bodyPr/>
                    <a:lstStyle/>
                    <a:p>
                      <a:pPr algn="ctr"/>
                      <a:r>
                        <a:rPr lang="en-US" sz="1400" b="1" dirty="0">
                          <a:solidFill>
                            <a:srgbClr val="03617A"/>
                          </a:solidFill>
                          <a:hlinkClick r:id="rId5" action="ppaction://hlinksldjump"/>
                        </a:rPr>
                        <a:t>Little River Scenic Pathway Extension Ph 2</a:t>
                      </a:r>
                      <a:endParaRPr lang="en-US" sz="1400" b="1" dirty="0">
                        <a:solidFill>
                          <a:srgbClr val="03617A"/>
                        </a:solidFill>
                      </a:endParaRPr>
                    </a:p>
                  </a:txBody>
                  <a:tcPr anchor="ctr">
                    <a:solidFill>
                      <a:schemeClr val="accent1">
                        <a:alpha val="20000"/>
                      </a:schemeClr>
                    </a:solidFill>
                  </a:tcPr>
                </a:tc>
                <a:tc>
                  <a:txBody>
                    <a:bodyPr/>
                    <a:lstStyle/>
                    <a:p>
                      <a:pPr algn="ctr"/>
                      <a:r>
                        <a:rPr lang="en-US" sz="1400" b="1" dirty="0">
                          <a:solidFill>
                            <a:schemeClr val="tx1"/>
                          </a:solidFill>
                        </a:rPr>
                        <a:t>Decatur County Conservation Board</a:t>
                      </a:r>
                    </a:p>
                  </a:txBody>
                  <a:tcPr anchor="ctr">
                    <a:solidFill>
                      <a:schemeClr val="accent1">
                        <a:alpha val="20000"/>
                      </a:schemeClr>
                    </a:solidFill>
                  </a:tcPr>
                </a:tc>
                <a:tc>
                  <a:txBody>
                    <a:bodyPr/>
                    <a:lstStyle/>
                    <a:p>
                      <a:pPr algn="ctr"/>
                      <a:r>
                        <a:rPr lang="en-US" sz="1400" b="1" dirty="0">
                          <a:solidFill>
                            <a:schemeClr val="tx1"/>
                          </a:solidFill>
                        </a:rPr>
                        <a:t>66</a:t>
                      </a:r>
                    </a:p>
                  </a:txBody>
                  <a:tcPr anchor="ctr">
                    <a:solidFill>
                      <a:schemeClr val="accent1">
                        <a:alpha val="20000"/>
                      </a:schemeClr>
                    </a:solidFill>
                  </a:tcPr>
                </a:tc>
                <a:tc>
                  <a:txBody>
                    <a:bodyPr/>
                    <a:lstStyle/>
                    <a:p>
                      <a:pPr algn="ctr"/>
                      <a:r>
                        <a:rPr lang="en-US" sz="1400" b="1" dirty="0">
                          <a:solidFill>
                            <a:schemeClr val="tx1"/>
                          </a:solidFill>
                        </a:rPr>
                        <a:t>$453,000</a:t>
                      </a:r>
                    </a:p>
                  </a:txBody>
                  <a:tcPr anchor="ctr">
                    <a:solidFill>
                      <a:schemeClr val="accent1">
                        <a:alpha val="20000"/>
                      </a:schemeClr>
                    </a:solidFill>
                  </a:tcPr>
                </a:tc>
                <a:tc>
                  <a:txBody>
                    <a:bodyPr/>
                    <a:lstStyle/>
                    <a:p>
                      <a:pPr algn="ctr"/>
                      <a:r>
                        <a:rPr lang="en-US" sz="1400" b="1" dirty="0">
                          <a:solidFill>
                            <a:schemeClr val="tx1"/>
                          </a:solidFill>
                        </a:rPr>
                        <a:t>$70,000</a:t>
                      </a:r>
                    </a:p>
                    <a:p>
                      <a:pPr algn="ctr"/>
                      <a:r>
                        <a:rPr lang="en-US" sz="1400" b="1" dirty="0">
                          <a:solidFill>
                            <a:schemeClr val="tx1"/>
                          </a:solidFill>
                        </a:rPr>
                        <a:t>(15%)</a:t>
                      </a:r>
                    </a:p>
                  </a:txBody>
                  <a:tcPr anchor="ctr">
                    <a:solidFill>
                      <a:schemeClr val="accent1">
                        <a:alpha val="20000"/>
                      </a:schemeClr>
                    </a:solidFill>
                  </a:tcPr>
                </a:tc>
                <a:tc>
                  <a:txBody>
                    <a:bodyPr/>
                    <a:lstStyle/>
                    <a:p>
                      <a:pPr algn="ctr"/>
                      <a:r>
                        <a:rPr lang="en-US" sz="1400" b="1" dirty="0">
                          <a:solidFill>
                            <a:schemeClr val="tx1"/>
                          </a:solidFill>
                        </a:rPr>
                        <a:t>$70,000</a:t>
                      </a:r>
                    </a:p>
                    <a:p>
                      <a:pPr algn="ctr"/>
                      <a:r>
                        <a:rPr lang="en-US" sz="1400" b="1" dirty="0">
                          <a:solidFill>
                            <a:schemeClr val="tx1"/>
                          </a:solidFill>
                        </a:rPr>
                        <a:t>(15%)</a:t>
                      </a:r>
                    </a:p>
                  </a:txBody>
                  <a:tcPr anchor="ctr">
                    <a:solidFill>
                      <a:schemeClr val="accent1">
                        <a:alpha val="20000"/>
                      </a:schemeClr>
                    </a:solidFill>
                  </a:tcPr>
                </a:tc>
                <a:extLst>
                  <a:ext uri="{0D108BD9-81ED-4DB2-BD59-A6C34878D82A}">
                    <a16:rowId xmlns:a16="http://schemas.microsoft.com/office/drawing/2014/main" val="1691693719"/>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194355" y="1234658"/>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All Other Applications Recommended</a:t>
            </a:r>
          </a:p>
        </p:txBody>
      </p:sp>
    </p:spTree>
    <p:extLst>
      <p:ext uri="{BB962C8B-B14F-4D97-AF65-F5344CB8AC3E}">
        <p14:creationId xmlns:p14="http://schemas.microsoft.com/office/powerpoint/2010/main" val="359074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CEDDFE6-F404-6AFA-1FBD-1233BA4A8E1D}"/>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43FB5F5-30E3-4E09-8B48-A084F12A3338}"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8" name="Title 10">
            <a:extLst>
              <a:ext uri="{FF2B5EF4-FFF2-40B4-BE49-F238E27FC236}">
                <a16:creationId xmlns:a16="http://schemas.microsoft.com/office/drawing/2014/main" id="{A6C26B5D-B6C0-DC81-C012-AEDE9C96F64B}"/>
              </a:ext>
            </a:extLst>
          </p:cNvPr>
          <p:cNvSpPr txBox="1">
            <a:spLocks/>
          </p:cNvSpPr>
          <p:nvPr/>
        </p:nvSpPr>
        <p:spPr>
          <a:xfrm>
            <a:off x="0" y="912758"/>
            <a:ext cx="9144000" cy="288033"/>
          </a:xfrm>
          <a:prstGeom prst="rect">
            <a:avLst/>
          </a:prstGeom>
        </p:spPr>
        <p:txBody>
          <a:bodyPr>
            <a:noAutofit/>
          </a:bodyPr>
          <a:lst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a:lstStyle>
          <a:p>
            <a:pPr algn="ctr"/>
            <a:r>
              <a:rPr lang="en-US" dirty="0">
                <a:solidFill>
                  <a:schemeClr val="tx2"/>
                </a:solidFill>
              </a:rPr>
              <a:t>All Other Applications Received</a:t>
            </a:r>
          </a:p>
        </p:txBody>
      </p:sp>
      <p:pic>
        <p:nvPicPr>
          <p:cNvPr id="4" name="Picture 3">
            <a:extLst>
              <a:ext uri="{FF2B5EF4-FFF2-40B4-BE49-F238E27FC236}">
                <a16:creationId xmlns:a16="http://schemas.microsoft.com/office/drawing/2014/main" id="{9ACA190A-C26F-B8BA-2FCA-4C36A424DDAC}"/>
              </a:ext>
            </a:extLst>
          </p:cNvPr>
          <p:cNvPicPr>
            <a:picLocks noChangeAspect="1"/>
          </p:cNvPicPr>
          <p:nvPr/>
        </p:nvPicPr>
        <p:blipFill>
          <a:blip r:embed="rId2"/>
          <a:stretch>
            <a:fillRect/>
          </a:stretch>
        </p:blipFill>
        <p:spPr>
          <a:xfrm>
            <a:off x="1382573" y="1424422"/>
            <a:ext cx="6230124" cy="4754146"/>
          </a:xfrm>
          <a:prstGeom prst="rect">
            <a:avLst/>
          </a:prstGeom>
        </p:spPr>
      </p:pic>
    </p:spTree>
    <p:extLst>
      <p:ext uri="{BB962C8B-B14F-4D97-AF65-F5344CB8AC3E}">
        <p14:creationId xmlns:p14="http://schemas.microsoft.com/office/powerpoint/2010/main" val="3205543885"/>
      </p:ext>
    </p:extLst>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769</TotalTime>
  <Words>1169</Words>
  <Application>Microsoft Office PowerPoint</Application>
  <PresentationFormat>On-screen Show (4:3)</PresentationFormat>
  <Paragraphs>279</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56</cp:revision>
  <dcterms:created xsi:type="dcterms:W3CDTF">2023-08-03T14:09:31Z</dcterms:created>
  <dcterms:modified xsi:type="dcterms:W3CDTF">2024-12-03T23:29:39Z</dcterms:modified>
</cp:coreProperties>
</file>