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68" r:id="rId6"/>
    <p:sldId id="298" r:id="rId7"/>
    <p:sldId id="285" r:id="rId8"/>
    <p:sldId id="300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19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270" r:id="rId28"/>
  </p:sldIdLst>
  <p:sldSz cx="9144000" cy="6858000" type="screen4x3"/>
  <p:notesSz cx="6858000" cy="9144000"/>
  <p:embeddedFontLst>
    <p:embeddedFont>
      <p:font typeface="Eurostar" panose="020B0504020202050204" pitchFamily="34" charset="2"/>
      <p:regular r:id="rId31"/>
    </p:embeddedFont>
    <p:embeddedFont>
      <p:font typeface="PT Sans" panose="020B0503020203020204" pitchFamily="34" charset="0"/>
      <p:regular r:id="rId32"/>
      <p:bold r:id="rId33"/>
      <p:italic r:id="rId34"/>
      <p:boldItalic r:id="rId35"/>
    </p:embeddedFont>
    <p:embeddedFont>
      <p:font typeface="Roboto Slab" pitchFamily="50" charset="0"/>
      <p:regular r:id="rId36"/>
      <p:bold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8" autoAdjust="0"/>
    <p:restoredTop sz="94717" autoAdjust="0"/>
  </p:normalViewPr>
  <p:slideViewPr>
    <p:cSldViewPr snapToGrid="0">
      <p:cViewPr varScale="1">
        <p:scale>
          <a:sx n="107" d="100"/>
          <a:sy n="107" d="100"/>
        </p:scale>
        <p:origin x="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adot-my.sharepoint.com/personal/matthew_haubrich_iowadot_us/Documents/AssetMgmt/I3P-2040/Copy%20of%20Interstate%20Project%20L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Project</a:t>
            </a:r>
            <a:r>
              <a:rPr lang="en-US" baseline="0"/>
              <a:t> Total vs Budget</a:t>
            </a:r>
          </a:p>
          <a:p>
            <a:pPr>
              <a:defRPr/>
            </a:pPr>
            <a:r>
              <a:rPr lang="en-US" baseline="0"/>
              <a:t>Through Interstate Plan Year 2040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'Bar Chart'!$D$3</c:f>
              <c:strCache>
                <c:ptCount val="1"/>
                <c:pt idx="0">
                  <c:v>Project Costs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28-4C28-B9D1-BD751D032C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28-4C28-B9D1-BD751D032C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28-4C28-B9D1-BD751D032CD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28-4C28-B9D1-BD751D032CD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A28-4C28-B9D1-BD751D032CD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A28-4C28-B9D1-BD751D032CDD}"/>
              </c:ext>
            </c:extLst>
          </c:dPt>
          <c:cat>
            <c:numRef>
              <c:f>'Bar Chart'!$B$4:$B$36</c:f>
              <c:numCache>
                <c:formatCode>General</c:formatCode>
                <c:ptCount val="3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2044</c:v>
                </c:pt>
                <c:pt idx="27">
                  <c:v>2045</c:v>
                </c:pt>
                <c:pt idx="28">
                  <c:v>2046</c:v>
                </c:pt>
                <c:pt idx="29">
                  <c:v>2047</c:v>
                </c:pt>
                <c:pt idx="30">
                  <c:v>2048</c:v>
                </c:pt>
                <c:pt idx="31">
                  <c:v>2049</c:v>
                </c:pt>
                <c:pt idx="32">
                  <c:v>2050</c:v>
                </c:pt>
              </c:numCache>
            </c:numRef>
          </c:cat>
          <c:val>
            <c:numRef>
              <c:f>'Bar Chart'!$D$4:$D$26</c:f>
              <c:numCache>
                <c:formatCode>"$"#,##0,_);\("$"#,##0,\)</c:formatCode>
                <c:ptCount val="23"/>
                <c:pt idx="0">
                  <c:v>349000000</c:v>
                </c:pt>
                <c:pt idx="1">
                  <c:v>422400000</c:v>
                </c:pt>
                <c:pt idx="2">
                  <c:v>339600000</c:v>
                </c:pt>
                <c:pt idx="3">
                  <c:v>382400000</c:v>
                </c:pt>
                <c:pt idx="4">
                  <c:v>324900000</c:v>
                </c:pt>
                <c:pt idx="5">
                  <c:v>237300000</c:v>
                </c:pt>
                <c:pt idx="6">
                  <c:v>302875642.77999997</c:v>
                </c:pt>
                <c:pt idx="7">
                  <c:v>376958627.94</c:v>
                </c:pt>
                <c:pt idx="8">
                  <c:v>265924713.74000001</c:v>
                </c:pt>
                <c:pt idx="9">
                  <c:v>286677024.35000002</c:v>
                </c:pt>
                <c:pt idx="10">
                  <c:v>289305467.06999999</c:v>
                </c:pt>
                <c:pt idx="11">
                  <c:v>310762120.44</c:v>
                </c:pt>
                <c:pt idx="12">
                  <c:v>325097533.02999997</c:v>
                </c:pt>
                <c:pt idx="13">
                  <c:v>301760657.05000001</c:v>
                </c:pt>
                <c:pt idx="14">
                  <c:v>496243735.27999997</c:v>
                </c:pt>
                <c:pt idx="15">
                  <c:v>493416351.16000003</c:v>
                </c:pt>
                <c:pt idx="16">
                  <c:v>590095614.30999994</c:v>
                </c:pt>
                <c:pt idx="17">
                  <c:v>494747613.21000004</c:v>
                </c:pt>
                <c:pt idx="18">
                  <c:v>418562355.51999998</c:v>
                </c:pt>
                <c:pt idx="19">
                  <c:v>500749680.48000002</c:v>
                </c:pt>
                <c:pt idx="20">
                  <c:v>227550000</c:v>
                </c:pt>
                <c:pt idx="21">
                  <c:v>423661000</c:v>
                </c:pt>
                <c:pt idx="22">
                  <c:v>140030000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A28-4C28-B9D1-BD751D032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85354416"/>
        <c:axId val="885358024"/>
      </c:barChart>
      <c:lineChart>
        <c:grouping val="stacked"/>
        <c:varyColors val="0"/>
        <c:ser>
          <c:idx val="1"/>
          <c:order val="1"/>
          <c:tx>
            <c:strRef>
              <c:f>'Bar Chart'!$E$3</c:f>
              <c:strCache>
                <c:ptCount val="1"/>
                <c:pt idx="0">
                  <c:v>Budget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'Bar Chart'!$B$4:$B$26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'Bar Chart'!$E$4:$E$26</c:f>
              <c:numCache>
                <c:formatCode>"$"#,##0,_);\("$"#,##0,\)</c:formatCode>
                <c:ptCount val="23"/>
                <c:pt idx="0">
                  <c:v>330000000</c:v>
                </c:pt>
                <c:pt idx="1">
                  <c:v>330000000</c:v>
                </c:pt>
                <c:pt idx="2">
                  <c:v>330000000</c:v>
                </c:pt>
                <c:pt idx="3">
                  <c:v>330000000</c:v>
                </c:pt>
                <c:pt idx="4">
                  <c:v>330000000</c:v>
                </c:pt>
                <c:pt idx="5">
                  <c:v>330000000</c:v>
                </c:pt>
                <c:pt idx="6">
                  <c:v>330000000</c:v>
                </c:pt>
                <c:pt idx="7">
                  <c:v>330000000</c:v>
                </c:pt>
                <c:pt idx="8">
                  <c:v>330000000</c:v>
                </c:pt>
                <c:pt idx="9">
                  <c:v>330000000</c:v>
                </c:pt>
                <c:pt idx="10">
                  <c:v>330000000</c:v>
                </c:pt>
                <c:pt idx="11">
                  <c:v>330000000</c:v>
                </c:pt>
                <c:pt idx="12">
                  <c:v>330000000</c:v>
                </c:pt>
                <c:pt idx="13">
                  <c:v>330000000</c:v>
                </c:pt>
                <c:pt idx="14">
                  <c:v>330000000</c:v>
                </c:pt>
                <c:pt idx="15">
                  <c:v>330000000</c:v>
                </c:pt>
                <c:pt idx="16">
                  <c:v>330000000</c:v>
                </c:pt>
                <c:pt idx="17">
                  <c:v>330000000</c:v>
                </c:pt>
                <c:pt idx="18">
                  <c:v>330000000</c:v>
                </c:pt>
                <c:pt idx="19">
                  <c:v>330000000</c:v>
                </c:pt>
                <c:pt idx="20">
                  <c:v>330000000</c:v>
                </c:pt>
                <c:pt idx="21">
                  <c:v>330000000</c:v>
                </c:pt>
                <c:pt idx="22">
                  <c:v>330000000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A28-4C28-B9D1-BD751D032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5354416"/>
        <c:axId val="885358024"/>
      </c:lineChart>
      <c:catAx>
        <c:axId val="88535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358024"/>
        <c:crosses val="autoZero"/>
        <c:auto val="1"/>
        <c:lblAlgn val="ctr"/>
        <c:lblOffset val="100"/>
        <c:noMultiLvlLbl val="0"/>
      </c:catAx>
      <c:valAx>
        <c:axId val="885358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Thousands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,_);\(&quot;$&quot;#,##0,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35441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0" y="1833508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09" y="6444691"/>
            <a:ext cx="4465253" cy="27678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Iowa Interstate Investment Plan – Commission Update 2024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0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1000" spc="113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F35FA-4C2D-7DE9-0605-69F5174A8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75D3-401A-2409-F7C3-A7F58B4B6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1EB37-8D59-DED8-DBB7-CB8BAB82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B674-D7D1-CC13-680A-E1945A0AF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5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6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6DC42EE-F50F-A0F2-4A16-29C98B968E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0" y="148931"/>
            <a:ext cx="1815614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9">
            <a:extLst>
              <a:ext uri="{FF2B5EF4-FFF2-40B4-BE49-F238E27FC236}">
                <a16:creationId xmlns:a16="http://schemas.microsoft.com/office/drawing/2014/main" id="{71399701-353F-22EB-42A6-506D7450D4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11" y="1"/>
            <a:ext cx="9167626" cy="6709612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17511" y="4253802"/>
            <a:ext cx="9161510" cy="2455811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35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12" y="4947964"/>
            <a:ext cx="9161511" cy="48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3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Iowa Interstate Investment Plan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96" y="5490431"/>
            <a:ext cx="9161510" cy="36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500"/>
              </a:spcBef>
            </a:pPr>
            <a:r>
              <a:rPr lang="en-US" altLang="en-US" sz="21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Transportation Commission Update December 2024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4258958" y="5964416"/>
            <a:ext cx="605815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573" y="5551711"/>
            <a:ext cx="642188" cy="1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</a:pPr>
            <a:r>
              <a:rPr lang="en-US" altLang="en-US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512" y="6099977"/>
            <a:ext cx="9167626" cy="754861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12" y="6099552"/>
            <a:ext cx="1764509" cy="44112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725" y="6405797"/>
            <a:ext cx="1491478" cy="3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105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December 10,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9522" y="1451115"/>
            <a:ext cx="5877478" cy="1304720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I-29 Madison Ave Interchange – Programmed (2025-2026)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I-80 Middle Road Interchange – Programmed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I-80 Hickman Road Interchange – Programmed (2025-2026)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7349" y="785801"/>
            <a:ext cx="5929651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Other Notable Interstate Work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599522" y="1318879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503C0-8471-C84C-554D-21AF1D51D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20" y="3310527"/>
            <a:ext cx="5188694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C178F-2B26-E65D-6A83-5B13CE454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28173" y="2488884"/>
            <a:ext cx="4965500" cy="1971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37DAEE-B93D-DF3F-3AD9-DAEABE187068}"/>
              </a:ext>
            </a:extLst>
          </p:cNvPr>
          <p:cNvSpPr txBox="1"/>
          <p:nvPr/>
        </p:nvSpPr>
        <p:spPr>
          <a:xfrm>
            <a:off x="6477000" y="705737"/>
            <a:ext cx="2422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I-80 Hickman Interchange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A358A-C933-0E63-B752-9BA4E39FD851}"/>
              </a:ext>
            </a:extLst>
          </p:cNvPr>
          <p:cNvSpPr txBox="1"/>
          <p:nvPr/>
        </p:nvSpPr>
        <p:spPr>
          <a:xfrm>
            <a:off x="2243677" y="2959543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I-80 and Middle Road</a:t>
            </a:r>
          </a:p>
        </p:txBody>
      </p:sp>
    </p:spTree>
    <p:extLst>
      <p:ext uri="{BB962C8B-B14F-4D97-AF65-F5344CB8AC3E}">
        <p14:creationId xmlns:p14="http://schemas.microsoft.com/office/powerpoint/2010/main" val="220372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9135" y="788697"/>
            <a:ext cx="7840133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Des Moines NE Mixmaster Phases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539135" y="1326254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68F34-A692-0855-8583-87E351646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889860"/>
            <a:ext cx="5715000" cy="3757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5CB04F-D5D2-74EC-6926-0DADFAA45E6F}"/>
              </a:ext>
            </a:extLst>
          </p:cNvPr>
          <p:cNvSpPr txBox="1"/>
          <p:nvPr/>
        </p:nvSpPr>
        <p:spPr>
          <a:xfrm>
            <a:off x="6197600" y="1483322"/>
            <a:ext cx="2633133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Stage Timing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1/2 -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3 – Currently under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EB to NB Flyover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WB to NB Ramp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4 – 2039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South I-235 Widening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5 – 2034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West I-80 through Interchange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Widening and Aux 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6 – 2040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I-80 WB to SB Flyover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7 – 2043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North I-35 Widening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Stage 8 – 2048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North I-35 SB to EB Flyover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51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9532" y="784270"/>
            <a:ext cx="7840133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Des Moines NE Mixmaster Flyover Now Open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499532" y="1289383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1FA30-A4B3-7798-4072-645F3C78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401" y="1430271"/>
            <a:ext cx="5886397" cy="46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15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7314" y="737959"/>
            <a:ext cx="7840133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Des Moines SW Mixmaster Phases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783454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AA58F-CA4B-FD77-DEDD-20FA5CD3F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14" y="1491368"/>
            <a:ext cx="4348063" cy="4383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7C855E-8983-2BDA-D460-C20B9DCC1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977" y="1491368"/>
            <a:ext cx="3605709" cy="13128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C5A4D1-92AA-5C2B-0E62-859EDD340C51}"/>
              </a:ext>
            </a:extLst>
          </p:cNvPr>
          <p:cNvSpPr txBox="1"/>
          <p:nvPr/>
        </p:nvSpPr>
        <p:spPr>
          <a:xfrm>
            <a:off x="5215466" y="3311469"/>
            <a:ext cx="320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Phases 1,2,3 – 2027 &amp; 2028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ROW in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Erosion Control in 2029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4 - 2038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5 - 2039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6 - 2040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647C7D-E59C-0BFE-BAE9-9A2F95162CD2}"/>
              </a:ext>
            </a:extLst>
          </p:cNvPr>
          <p:cNvCxnSpPr/>
          <p:nvPr/>
        </p:nvCxnSpPr>
        <p:spPr>
          <a:xfrm>
            <a:off x="517314" y="1259886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060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7315" y="737959"/>
            <a:ext cx="4235826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35 – Polk/Story County</a:t>
            </a:r>
          </a:p>
        </p:txBody>
      </p: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5A4D1-92AA-5C2B-0E62-859EDD340C51}"/>
              </a:ext>
            </a:extLst>
          </p:cNvPr>
          <p:cNvSpPr txBox="1"/>
          <p:nvPr/>
        </p:nvSpPr>
        <p:spPr>
          <a:xfrm>
            <a:off x="497542" y="2326986"/>
            <a:ext cx="3213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2026 - $53.5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2027 - $1.2 million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647C7D-E59C-0BFE-BAE9-9A2F95162CD2}"/>
              </a:ext>
            </a:extLst>
          </p:cNvPr>
          <p:cNvCxnSpPr/>
          <p:nvPr/>
        </p:nvCxnSpPr>
        <p:spPr>
          <a:xfrm>
            <a:off x="517315" y="2199686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982EDA6-48BE-FADA-04BD-E95DD7B6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140" y="703439"/>
            <a:ext cx="2810169" cy="53861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41CA6D-2DA5-9CED-9619-832E83DA0AF4}"/>
              </a:ext>
            </a:extLst>
          </p:cNvPr>
          <p:cNvSpPr txBox="1"/>
          <p:nvPr/>
        </p:nvSpPr>
        <p:spPr>
          <a:xfrm>
            <a:off x="6462643" y="1025947"/>
            <a:ext cx="1100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315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FC6409-CB66-2E92-8CC8-9C4F09DC564C}"/>
              </a:ext>
            </a:extLst>
          </p:cNvPr>
          <p:cNvSpPr txBox="1"/>
          <p:nvPr/>
        </p:nvSpPr>
        <p:spPr>
          <a:xfrm>
            <a:off x="6462643" y="5318547"/>
            <a:ext cx="1100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 36th 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8A17F-4E40-CB33-7905-9A4E819A61E7}"/>
              </a:ext>
            </a:extLst>
          </p:cNvPr>
          <p:cNvSpPr txBox="1"/>
          <p:nvPr/>
        </p:nvSpPr>
        <p:spPr>
          <a:xfrm>
            <a:off x="5112618" y="1333724"/>
            <a:ext cx="1100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Huxley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D823C-92BB-64E5-9E25-7395768D8E3C}"/>
              </a:ext>
            </a:extLst>
          </p:cNvPr>
          <p:cNvSpPr txBox="1"/>
          <p:nvPr/>
        </p:nvSpPr>
        <p:spPr>
          <a:xfrm>
            <a:off x="4852343" y="5164658"/>
            <a:ext cx="1100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Ankeny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D3C1C-F286-2E56-2CB1-680E9E761E96}"/>
              </a:ext>
            </a:extLst>
          </p:cNvPr>
          <p:cNvSpPr/>
          <p:nvPr/>
        </p:nvSpPr>
        <p:spPr>
          <a:xfrm>
            <a:off x="6005443" y="953291"/>
            <a:ext cx="457200" cy="451914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348061-FEFD-D825-DBB4-42C170F99CB3}"/>
              </a:ext>
            </a:extLst>
          </p:cNvPr>
          <p:cNvSpPr txBox="1"/>
          <p:nvPr/>
        </p:nvSpPr>
        <p:spPr>
          <a:xfrm>
            <a:off x="445840" y="114905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Reconstruction to 6-lanes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7D7BC7-7BDE-3F7C-DB01-DF46D179080C}"/>
              </a:ext>
            </a:extLst>
          </p:cNvPr>
          <p:cNvSpPr txBox="1"/>
          <p:nvPr/>
        </p:nvSpPr>
        <p:spPr>
          <a:xfrm>
            <a:off x="443215" y="1487612"/>
            <a:ext cx="302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North of NE 36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 Ankeny to North of 315</a:t>
            </a:r>
            <a:r>
              <a:rPr lang="en-US" sz="1600" baseline="30000" dirty="0">
                <a:solidFill>
                  <a:schemeClr val="accent1">
                    <a:lumMod val="75000"/>
                  </a:schemeClr>
                </a:solidFill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 </a:t>
            </a:r>
          </a:p>
        </p:txBody>
      </p:sp>
    </p:spTree>
    <p:extLst>
      <p:ext uri="{BB962C8B-B14F-4D97-AF65-F5344CB8AC3E}">
        <p14:creationId xmlns:p14="http://schemas.microsoft.com/office/powerpoint/2010/main" val="1408695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819" y="946250"/>
            <a:ext cx="4580415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35 Story County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South Skunk River Bridges</a:t>
            </a:r>
            <a:endParaRPr lang="en-US" sz="16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508819" y="1444241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E32DA-3109-4C21-8DA5-EC96E378313B}"/>
              </a:ext>
            </a:extLst>
          </p:cNvPr>
          <p:cNvSpPr txBox="1"/>
          <p:nvPr/>
        </p:nvSpPr>
        <p:spPr>
          <a:xfrm>
            <a:off x="446368" y="1543233"/>
            <a:ext cx="4580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I-35 Mainline Bridges Over Skunk River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I-35 Alignment Shift: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Traffic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F906B-E615-4645-0F0B-02558B6C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000" y="713151"/>
            <a:ext cx="2509131" cy="2422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5E0A8-FA7B-3D56-D74D-57F49AB32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2948872"/>
            <a:ext cx="3354792" cy="32051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22454B-0354-7613-B45C-3C4DC6433DC7}"/>
              </a:ext>
            </a:extLst>
          </p:cNvPr>
          <p:cNvSpPr/>
          <p:nvPr/>
        </p:nvSpPr>
        <p:spPr>
          <a:xfrm>
            <a:off x="2279377" y="3251821"/>
            <a:ext cx="457200" cy="282363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8610EA-4DD2-7E65-F8BA-6AFBE4F8B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867" y="3373537"/>
            <a:ext cx="2421399" cy="2541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925F01-5B46-D50D-8ADF-F8ECC2A7555C}"/>
              </a:ext>
            </a:extLst>
          </p:cNvPr>
          <p:cNvSpPr txBox="1"/>
          <p:nvPr/>
        </p:nvSpPr>
        <p:spPr>
          <a:xfrm>
            <a:off x="6728082" y="185915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I-35</a:t>
            </a:r>
          </a:p>
        </p:txBody>
      </p:sp>
    </p:spTree>
    <p:extLst>
      <p:ext uri="{BB962C8B-B14F-4D97-AF65-F5344CB8AC3E}">
        <p14:creationId xmlns:p14="http://schemas.microsoft.com/office/powerpoint/2010/main" val="4043881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9465" y="693176"/>
            <a:ext cx="4685749" cy="683742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35 Ames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I-35 Mainline Bridges over US 30</a:t>
            </a:r>
            <a:endParaRPr lang="en-US" sz="16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489465" y="1463544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E32DA-3109-4C21-8DA5-EC96E378313B}"/>
              </a:ext>
            </a:extLst>
          </p:cNvPr>
          <p:cNvSpPr txBox="1"/>
          <p:nvPr/>
        </p:nvSpPr>
        <p:spPr>
          <a:xfrm>
            <a:off x="489465" y="1588139"/>
            <a:ext cx="4622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N of Co Rd E57/260</a:t>
            </a:r>
            <a:r>
              <a:rPr lang="en-US" sz="1600" baseline="30000" dirty="0">
                <a:solidFill>
                  <a:srgbClr val="7C2529">
                    <a:lumMod val="50000"/>
                  </a:srgbClr>
                </a:solidFill>
              </a:rPr>
              <a:t>th</a:t>
            </a: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 St to 0.6 mi N of US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2027 - $6.9 million (ROW)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2028 - $11.6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2029 - $31.9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2030 - $26.6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2031 - $1.2 million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ECE2F-B5CB-BC01-6B33-6CA1548B9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3282393"/>
            <a:ext cx="2941194" cy="2742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BA4983-0C59-90E7-CE05-591BF7F1A9F7}"/>
              </a:ext>
            </a:extLst>
          </p:cNvPr>
          <p:cNvSpPr/>
          <p:nvPr/>
        </p:nvSpPr>
        <p:spPr>
          <a:xfrm>
            <a:off x="2055944" y="4119056"/>
            <a:ext cx="521107" cy="9362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2B8EE-03B3-541F-DD1E-4E15AEF5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330" y="774823"/>
            <a:ext cx="3380205" cy="48995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455682-116A-A440-E79C-A235172310B1}"/>
              </a:ext>
            </a:extLst>
          </p:cNvPr>
          <p:cNvSpPr/>
          <p:nvPr/>
        </p:nvSpPr>
        <p:spPr>
          <a:xfrm>
            <a:off x="6452098" y="1185501"/>
            <a:ext cx="925553" cy="403731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C1C19-A399-684D-AC19-CF204DD00F9E}"/>
              </a:ext>
            </a:extLst>
          </p:cNvPr>
          <p:cNvSpPr txBox="1"/>
          <p:nvPr/>
        </p:nvSpPr>
        <p:spPr>
          <a:xfrm>
            <a:off x="6853793" y="411905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I-35</a:t>
            </a:r>
          </a:p>
        </p:txBody>
      </p:sp>
    </p:spTree>
    <p:extLst>
      <p:ext uri="{BB962C8B-B14F-4D97-AF65-F5344CB8AC3E}">
        <p14:creationId xmlns:p14="http://schemas.microsoft.com/office/powerpoint/2010/main" val="2913175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4314" y="716599"/>
            <a:ext cx="3682105" cy="948186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35 – Story County</a:t>
            </a:r>
          </a:p>
          <a:p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Reconstruction to 6-lanes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North of 315</a:t>
            </a:r>
            <a:r>
              <a:rPr lang="en-US" sz="16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 to 260</a:t>
            </a:r>
            <a:r>
              <a:rPr lang="en-US" sz="16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484314" y="1767122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9AD33-F103-379F-FA77-F383F77CBD16}"/>
              </a:ext>
            </a:extLst>
          </p:cNvPr>
          <p:cNvSpPr txBox="1"/>
          <p:nvPr/>
        </p:nvSpPr>
        <p:spPr>
          <a:xfrm>
            <a:off x="417945" y="1826854"/>
            <a:ext cx="3350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2030 - $2.0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2031 - $6.0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2032 - $38.3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2033 - $37.0 million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78B592-FCA1-FD7A-C06C-377D65A5A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793" y="716598"/>
            <a:ext cx="4309074" cy="52816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BDC08E-D32E-F967-6F89-E7381260EBEA}"/>
              </a:ext>
            </a:extLst>
          </p:cNvPr>
          <p:cNvSpPr/>
          <p:nvPr/>
        </p:nvSpPr>
        <p:spPr>
          <a:xfrm>
            <a:off x="6130705" y="1767122"/>
            <a:ext cx="844611" cy="368536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85D57-0425-8230-AE1F-008B4AD92597}"/>
              </a:ext>
            </a:extLst>
          </p:cNvPr>
          <p:cNvSpPr txBox="1"/>
          <p:nvPr/>
        </p:nvSpPr>
        <p:spPr>
          <a:xfrm>
            <a:off x="6255211" y="3151836"/>
            <a:ext cx="81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4C3192-D4B4-951A-3E1B-3D0E2D49583F}"/>
              </a:ext>
            </a:extLst>
          </p:cNvPr>
          <p:cNvSpPr txBox="1"/>
          <p:nvPr/>
        </p:nvSpPr>
        <p:spPr>
          <a:xfrm>
            <a:off x="4793995" y="5094121"/>
            <a:ext cx="90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Huxley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0E52DA-1D4A-1873-C6F4-022E3119A01B}"/>
              </a:ext>
            </a:extLst>
          </p:cNvPr>
          <p:cNvSpPr txBox="1"/>
          <p:nvPr/>
        </p:nvSpPr>
        <p:spPr>
          <a:xfrm>
            <a:off x="4403265" y="993598"/>
            <a:ext cx="93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34BF0A-B8CC-7406-C22D-D2FB2EDB1BC6}"/>
              </a:ext>
            </a:extLst>
          </p:cNvPr>
          <p:cNvSpPr txBox="1"/>
          <p:nvPr/>
        </p:nvSpPr>
        <p:spPr>
          <a:xfrm>
            <a:off x="6806484" y="1826854"/>
            <a:ext cx="96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FB27E-F7FD-7C9A-4A0D-5A7A28A5B4F5}"/>
              </a:ext>
            </a:extLst>
          </p:cNvPr>
          <p:cNvSpPr txBox="1"/>
          <p:nvPr/>
        </p:nvSpPr>
        <p:spPr>
          <a:xfrm>
            <a:off x="6823530" y="5167986"/>
            <a:ext cx="96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2266907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456" y="707603"/>
            <a:ext cx="3754079" cy="957182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35 – Story County</a:t>
            </a:r>
          </a:p>
          <a:p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Reconstruction to 6-lanes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North of US 30 to 13</a:t>
            </a:r>
            <a:r>
              <a:rPr lang="en-US" sz="16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 Ames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493456" y="1771439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B5B191-78F3-F000-14E9-EB81DFB037FB}"/>
              </a:ext>
            </a:extLst>
          </p:cNvPr>
          <p:cNvSpPr txBox="1"/>
          <p:nvPr/>
        </p:nvSpPr>
        <p:spPr>
          <a:xfrm>
            <a:off x="493456" y="1911538"/>
            <a:ext cx="335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2035 - $30.2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2036 - $30.2 million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AB161-0CDC-B9EA-9EA6-06F42C0EA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177" y="707602"/>
            <a:ext cx="4008557" cy="5257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EE5DB0-6D53-86FD-14D6-D446B0AD2305}"/>
              </a:ext>
            </a:extLst>
          </p:cNvPr>
          <p:cNvSpPr/>
          <p:nvPr/>
        </p:nvSpPr>
        <p:spPr>
          <a:xfrm>
            <a:off x="5899355" y="1630932"/>
            <a:ext cx="838200" cy="29465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B9A4B-5B8C-19C0-FC29-B649224451A0}"/>
              </a:ext>
            </a:extLst>
          </p:cNvPr>
          <p:cNvSpPr txBox="1"/>
          <p:nvPr/>
        </p:nvSpPr>
        <p:spPr>
          <a:xfrm>
            <a:off x="5790167" y="3087781"/>
            <a:ext cx="94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I-35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C9095-28C7-6760-8919-AEE06A98EDF2}"/>
              </a:ext>
            </a:extLst>
          </p:cNvPr>
          <p:cNvSpPr txBox="1"/>
          <p:nvPr/>
        </p:nvSpPr>
        <p:spPr>
          <a:xfrm>
            <a:off x="6737555" y="1366337"/>
            <a:ext cx="94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13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8E5A69-43F0-84F7-F963-156E3D7305D1}"/>
              </a:ext>
            </a:extLst>
          </p:cNvPr>
          <p:cNvSpPr txBox="1"/>
          <p:nvPr/>
        </p:nvSpPr>
        <p:spPr>
          <a:xfrm>
            <a:off x="7099198" y="4850059"/>
            <a:ext cx="94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US-30</a:t>
            </a:r>
          </a:p>
        </p:txBody>
      </p:sp>
    </p:spTree>
    <p:extLst>
      <p:ext uri="{BB962C8B-B14F-4D97-AF65-F5344CB8AC3E}">
        <p14:creationId xmlns:p14="http://schemas.microsoft.com/office/powerpoint/2010/main" val="1376048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9044" y="737382"/>
            <a:ext cx="3644786" cy="1851895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380 – </a:t>
            </a:r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Linn</a:t>
            </a:r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County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Reconstruction to 6-lanes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North of 120th St to South of US 30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(including Wright Bros Blvd interchange reconstruction)</a:t>
            </a:r>
          </a:p>
          <a:p>
            <a:endParaRPr lang="en-US" sz="1600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499043" y="2439758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8C24FB-E879-E0F1-195D-84519E057664}"/>
              </a:ext>
            </a:extLst>
          </p:cNvPr>
          <p:cNvSpPr txBox="1"/>
          <p:nvPr/>
        </p:nvSpPr>
        <p:spPr>
          <a:xfrm>
            <a:off x="499043" y="2589281"/>
            <a:ext cx="335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2025 - $112.3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2026 - $1.6 million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831C2C-FDF5-93E7-C9A1-1C1F668E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901" y="737383"/>
            <a:ext cx="4028271" cy="52477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39D173-1EE9-C858-506F-A39919CC94D3}"/>
              </a:ext>
            </a:extLst>
          </p:cNvPr>
          <p:cNvSpPr/>
          <p:nvPr/>
        </p:nvSpPr>
        <p:spPr>
          <a:xfrm>
            <a:off x="6053667" y="929445"/>
            <a:ext cx="838200" cy="448922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B633C-6305-2B47-B5C1-DFF9C01DD59C}"/>
              </a:ext>
            </a:extLst>
          </p:cNvPr>
          <p:cNvSpPr txBox="1"/>
          <p:nvPr/>
        </p:nvSpPr>
        <p:spPr>
          <a:xfrm>
            <a:off x="6896947" y="562049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551993-43FD-F8EB-BD49-1E7AD4572533}"/>
              </a:ext>
            </a:extLst>
          </p:cNvPr>
          <p:cNvSpPr txBox="1"/>
          <p:nvPr/>
        </p:nvSpPr>
        <p:spPr>
          <a:xfrm>
            <a:off x="7018939" y="87616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 30</a:t>
            </a:r>
          </a:p>
        </p:txBody>
      </p:sp>
    </p:spTree>
    <p:extLst>
      <p:ext uri="{BB962C8B-B14F-4D97-AF65-F5344CB8AC3E}">
        <p14:creationId xmlns:p14="http://schemas.microsoft.com/office/powerpoint/2010/main" val="89874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CB5261-36D0-BE38-7D9D-31C349081CB2}"/>
              </a:ext>
            </a:extLst>
          </p:cNvPr>
          <p:cNvSpPr/>
          <p:nvPr/>
        </p:nvSpPr>
        <p:spPr>
          <a:xfrm>
            <a:off x="5477932" y="1083733"/>
            <a:ext cx="2836335" cy="2166461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62795-7690-832B-79CE-33AA0D4BD853}"/>
              </a:ext>
            </a:extLst>
          </p:cNvPr>
          <p:cNvSpPr/>
          <p:nvPr/>
        </p:nvSpPr>
        <p:spPr>
          <a:xfrm>
            <a:off x="528976" y="3804557"/>
            <a:ext cx="8200158" cy="2175808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1927529"/>
            <a:ext cx="4276912" cy="78620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Planning Efforts &amp; Project Development Activities Highlight Iowa’s Transportation Needs Exceed Available Funding</a:t>
            </a:r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73319"/>
            <a:ext cx="4494953" cy="430667"/>
          </a:xfrm>
        </p:spPr>
        <p:txBody>
          <a:bodyPr lIns="0" rIns="0" anchor="b"/>
          <a:lstStyle/>
          <a:p>
            <a:r>
              <a:rPr lang="en-US" b="1" dirty="0"/>
              <a:t>Background: Why an Interstate Plan?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783454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B58E2-37C4-F03F-7AAF-FF31ECF15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890" y="1118605"/>
            <a:ext cx="2732418" cy="2047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125702-F3A6-022E-5BF1-2E6082D16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920" y="3901408"/>
            <a:ext cx="2594392" cy="2009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ABF5FA-5CDA-459D-6358-4E70A14CA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311" y="3939989"/>
            <a:ext cx="2110969" cy="525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5641BA-5BC3-D29C-6970-ADAEBF1BE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853" y="4575050"/>
            <a:ext cx="2031186" cy="1199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F15762-3965-071C-3EAC-1CB59D50F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" y="3901408"/>
            <a:ext cx="1485138" cy="2034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7EC555-24B7-6562-5E86-C51678066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288" y="3901408"/>
            <a:ext cx="1607863" cy="2034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192F2D-7AB2-47F7-AA26-20034860865F}"/>
              </a:ext>
            </a:extLst>
          </p:cNvPr>
          <p:cNvSpPr txBox="1"/>
          <p:nvPr/>
        </p:nvSpPr>
        <p:spPr>
          <a:xfrm>
            <a:off x="711718" y="2950287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200" dirty="0">
                <a:solidFill>
                  <a:schemeClr val="tx1"/>
                </a:solidFill>
                <a:effectLst/>
                <a:latin typeface="Eurostar" panose="020B0504020202050204"/>
              </a:rPr>
              <a:t>Desired a tool that helps us identify realistic candidates for future programming based on a constrained interstate budget </a:t>
            </a:r>
            <a:endParaRPr lang="en-US" sz="1400" dirty="0">
              <a:latin typeface="Eurostar" panose="020B0504020202050204"/>
            </a:endParaRPr>
          </a:p>
        </p:txBody>
      </p:sp>
    </p:spTree>
    <p:extLst>
      <p:ext uri="{BB962C8B-B14F-4D97-AF65-F5344CB8AC3E}">
        <p14:creationId xmlns:p14="http://schemas.microsoft.com/office/powerpoint/2010/main" val="1355698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309" y="693174"/>
            <a:ext cx="4849730" cy="990878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380 – Johnson/</a:t>
            </a:r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Linn</a:t>
            </a:r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County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Reconstruction to 6-lanes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North of Swan Lake Rd to North of 120</a:t>
            </a:r>
            <a:r>
              <a:rPr lang="en-US" sz="1600" baseline="30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St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514350" y="1879319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4E932-D771-AFC6-EB92-F67E215948F0}"/>
              </a:ext>
            </a:extLst>
          </p:cNvPr>
          <p:cNvSpPr txBox="1"/>
          <p:nvPr/>
        </p:nvSpPr>
        <p:spPr>
          <a:xfrm>
            <a:off x="419599" y="1945464"/>
            <a:ext cx="3350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2029 - $7.9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2030 - $57.8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2031 - $56.3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2032 - $27.0 million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D38B3-7261-CC85-775D-C2BC7911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3291508"/>
            <a:ext cx="2745588" cy="2625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BEF2F-A3EF-0528-CEB9-5168339C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054" y="1182086"/>
            <a:ext cx="3694638" cy="464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FFEBB-9878-C0D2-E4C8-26B1527026C4}"/>
              </a:ext>
            </a:extLst>
          </p:cNvPr>
          <p:cNvSpPr txBox="1"/>
          <p:nvPr/>
        </p:nvSpPr>
        <p:spPr>
          <a:xfrm>
            <a:off x="4938054" y="1294396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2BBB4-0049-D6FD-1256-CB2D40A5CA0C}"/>
              </a:ext>
            </a:extLst>
          </p:cNvPr>
          <p:cNvSpPr txBox="1"/>
          <p:nvPr/>
        </p:nvSpPr>
        <p:spPr>
          <a:xfrm>
            <a:off x="4938054" y="5489632"/>
            <a:ext cx="1486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Swan Lake Rd</a:t>
            </a:r>
          </a:p>
        </p:txBody>
      </p:sp>
    </p:spTree>
    <p:extLst>
      <p:ext uri="{BB962C8B-B14F-4D97-AF65-F5344CB8AC3E}">
        <p14:creationId xmlns:p14="http://schemas.microsoft.com/office/powerpoint/2010/main" val="1509991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4071" y="671052"/>
            <a:ext cx="3638629" cy="95464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380 – </a:t>
            </a:r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Linn</a:t>
            </a:r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County</a:t>
            </a:r>
          </a:p>
          <a:p>
            <a:r>
              <a:rPr lang="en-US" sz="16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Boyson Road Interchange Reconstruction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494071" y="1694963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4E932-D771-AFC6-EB92-F67E215948F0}"/>
              </a:ext>
            </a:extLst>
          </p:cNvPr>
          <p:cNvSpPr txBox="1"/>
          <p:nvPr/>
        </p:nvSpPr>
        <p:spPr>
          <a:xfrm>
            <a:off x="498007" y="1780557"/>
            <a:ext cx="3684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Programmed for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C2529">
                    <a:lumMod val="50000"/>
                  </a:srgbClr>
                </a:solidFill>
              </a:rPr>
              <a:t>$24.1 million</a:t>
            </a:r>
          </a:p>
        </p:txBody>
      </p:sp>
      <p:pic>
        <p:nvPicPr>
          <p:cNvPr id="1026" name="Picture 2" descr="Iowa DOT shares new interchange plans">
            <a:extLst>
              <a:ext uri="{FF2B5EF4-FFF2-40B4-BE49-F238E27FC236}">
                <a16:creationId xmlns:a16="http://schemas.microsoft.com/office/drawing/2014/main" id="{E05AE99E-31AD-E2C0-ADE1-FE025B3D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281" y="727137"/>
            <a:ext cx="3953986" cy="52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9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151" y="656302"/>
            <a:ext cx="7840133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80 – </a:t>
            </a:r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County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466151" y="1200893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9A63C-038B-79C4-C20F-E38717262F0F}"/>
              </a:ext>
            </a:extLst>
          </p:cNvPr>
          <p:cNvSpPr txBox="1"/>
          <p:nvPr/>
        </p:nvSpPr>
        <p:spPr>
          <a:xfrm>
            <a:off x="466151" y="1249169"/>
            <a:ext cx="70866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Based on Timing of Capacity Need due to Traffic Volumes – I-80 Scott County corridor widening to 6-lanes moved to post 2050.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However, there are spot locations that may need to be addressed sooner than 2050.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Below is an example of potential interchange improvements at I-80 and US 61 (southbound US 61 to eastbound I-80 flyover)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FBBFB3-24E1-492D-77B5-5E339D1B7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32" y="3038664"/>
            <a:ext cx="6126772" cy="30026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5E7A8D-05A0-E8A2-984F-36CCC2E2D767}"/>
              </a:ext>
            </a:extLst>
          </p:cNvPr>
          <p:cNvSpPr txBox="1"/>
          <p:nvPr/>
        </p:nvSpPr>
        <p:spPr>
          <a:xfrm>
            <a:off x="4997321" y="3612250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 61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56E481-E021-ACC6-84D0-E4AE2079C5C5}"/>
              </a:ext>
            </a:extLst>
          </p:cNvPr>
          <p:cNvSpPr txBox="1"/>
          <p:nvPr/>
        </p:nvSpPr>
        <p:spPr>
          <a:xfrm>
            <a:off x="2084788" y="4083919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I-80</a:t>
            </a:r>
          </a:p>
        </p:txBody>
      </p:sp>
    </p:spTree>
    <p:extLst>
      <p:ext uri="{BB962C8B-B14F-4D97-AF65-F5344CB8AC3E}">
        <p14:creationId xmlns:p14="http://schemas.microsoft.com/office/powerpoint/2010/main" val="3764220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6195" y="971650"/>
            <a:ext cx="7967456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Interstate 80 – </a:t>
            </a:r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County</a:t>
            </a:r>
          </a:p>
          <a:p>
            <a:r>
              <a:rPr lang="en-US" sz="2000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Mississippi River Bridge</a:t>
            </a:r>
            <a:endParaRPr lang="en-US" sz="2000" b="1" dirty="0">
              <a:latin typeface="Eurostar" panose="020B050402020205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516195" y="1547746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5E7A8D-05A0-E8A2-984F-36CCC2E2D767}"/>
              </a:ext>
            </a:extLst>
          </p:cNvPr>
          <p:cNvSpPr txBox="1"/>
          <p:nvPr/>
        </p:nvSpPr>
        <p:spPr>
          <a:xfrm>
            <a:off x="4997321" y="3612250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 61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56E481-E021-ACC6-84D0-E4AE2079C5C5}"/>
              </a:ext>
            </a:extLst>
          </p:cNvPr>
          <p:cNvSpPr txBox="1"/>
          <p:nvPr/>
        </p:nvSpPr>
        <p:spPr>
          <a:xfrm>
            <a:off x="2084788" y="4083919"/>
            <a:ext cx="9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I-80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9358B-6C17-6757-AA66-E72D1DEFC235}"/>
              </a:ext>
            </a:extLst>
          </p:cNvPr>
          <p:cNvSpPr txBox="1"/>
          <p:nvPr/>
        </p:nvSpPr>
        <p:spPr>
          <a:xfrm>
            <a:off x="425322" y="1650696"/>
            <a:ext cx="304792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PEL Study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Phase 1 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5 Public Meetings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Preferred Alternative Chosen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C2529">
                    <a:lumMod val="50000"/>
                  </a:srgbClr>
                </a:solidFill>
              </a:rPr>
              <a:t>Alt 5 – Companion Bridge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Bike/Ped Facility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Two Years Programmed 2028-2029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Total Iowa Share $210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C2529">
                    <a:lumMod val="50000"/>
                  </a:srgbClr>
                </a:solidFill>
              </a:rPr>
              <a:t>Reflected in New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C2529">
                    <a:lumMod val="50000"/>
                  </a:srgbClr>
                </a:solidFill>
              </a:rPr>
              <a:t>Illinois DOT - lead Agency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307187-7AAF-10FA-ACD2-CF5613A91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471" y="1547746"/>
            <a:ext cx="5189207" cy="380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05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83668" y="3186029"/>
            <a:ext cx="4936331" cy="13431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spc="150" dirty="0">
                <a:latin typeface="Calibri" panose="020F0502020204030204" pitchFamily="34" charset="0"/>
                <a:cs typeface="Calibri" panose="020F0502020204030204" pitchFamily="34" charset="0"/>
              </a:rPr>
              <a:t>Phil Mescher, AICP, CPM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515-233-7969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Phil.Mescher@iowadot.us​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283666" y="2389801"/>
            <a:ext cx="2569702" cy="3583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2400" dirty="0"/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350169" y="2962960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4FBEE-3CF1-ACF5-AF89-3913D211AA5A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D9DF08D-DD1D-DA96-F338-7E68C9958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40BBF4-0A67-7875-6D06-AEF4C69B6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B7F03F-1D5D-9686-AA9D-8DCB8A424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6378" y="1656386"/>
            <a:ext cx="7051040" cy="78620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Initiated by a 2-day Workshop including 70 Participants in Summer of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Identified Statewide Interstate Needs and Budget Estimates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Rehabilitation Needs vs. Capacity Expansion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Goal: Contrast the timing between both by corridor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115" y="946250"/>
            <a:ext cx="7908618" cy="430667"/>
          </a:xfrm>
        </p:spPr>
        <p:txBody>
          <a:bodyPr lIns="0" rIns="0" anchor="b"/>
          <a:lstStyle/>
          <a:p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Concept of a “fiscally constrained” Plan for Iowa’s Interstate System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783454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05411C-C29F-1A24-DF8D-EA36DFCCD472}"/>
              </a:ext>
            </a:extLst>
          </p:cNvPr>
          <p:cNvSpPr/>
          <p:nvPr/>
        </p:nvSpPr>
        <p:spPr>
          <a:xfrm>
            <a:off x="754379" y="2929469"/>
            <a:ext cx="3453553" cy="3047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F0A21F62-4168-2D07-E56E-25956CE6D7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115" y="3233143"/>
            <a:ext cx="3349162" cy="245946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EFE4E7-C0C2-4688-6046-C306505DBBBA}"/>
              </a:ext>
            </a:extLst>
          </p:cNvPr>
          <p:cNvSpPr/>
          <p:nvPr/>
        </p:nvSpPr>
        <p:spPr>
          <a:xfrm>
            <a:off x="5013865" y="3110720"/>
            <a:ext cx="3453553" cy="26739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 descr="C:\Users\dmaifie\AppData\Local\Microsoft\Windows\Temporary Internet Files\Content.IE5\8B94AP4B\Balance_scale_gold_cdn_usd[1].png">
            <a:extLst>
              <a:ext uri="{FF2B5EF4-FFF2-40B4-BE49-F238E27FC236}">
                <a16:creationId xmlns:a16="http://schemas.microsoft.com/office/drawing/2014/main" id="{C56D7330-BA16-6456-9296-6C5010DAF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28" y="3064847"/>
            <a:ext cx="3185887" cy="21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01A8F4-8C65-41ED-717C-95EDC9CB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429" y="4033189"/>
            <a:ext cx="1424898" cy="724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727AECF-B6CE-861F-49ED-81C35F422DAC}"/>
              </a:ext>
            </a:extLst>
          </p:cNvPr>
          <p:cNvSpPr txBox="1"/>
          <p:nvPr/>
        </p:nvSpPr>
        <p:spPr>
          <a:xfrm>
            <a:off x="5384800" y="5324710"/>
            <a:ext cx="286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Balancing Design and $$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9FACC2-45AC-C043-AF54-A3FAB9434F2A}"/>
              </a:ext>
            </a:extLst>
          </p:cNvPr>
          <p:cNvSpPr txBox="1"/>
          <p:nvPr/>
        </p:nvSpPr>
        <p:spPr>
          <a:xfrm>
            <a:off x="1222878" y="2900448"/>
            <a:ext cx="2731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Workshop Summer 2018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0B4C0B-760F-BD7D-63AD-011F8CDB1003}"/>
              </a:ext>
            </a:extLst>
          </p:cNvPr>
          <p:cNvSpPr txBox="1"/>
          <p:nvPr/>
        </p:nvSpPr>
        <p:spPr>
          <a:xfrm>
            <a:off x="1392986" y="5654369"/>
            <a:ext cx="286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Eurostar" panose="020B0504020202050204"/>
              </a:rPr>
              <a:t>2 Days - 70 Participants</a:t>
            </a:r>
          </a:p>
        </p:txBody>
      </p:sp>
    </p:spTree>
    <p:extLst>
      <p:ext uri="{BB962C8B-B14F-4D97-AF65-F5344CB8AC3E}">
        <p14:creationId xmlns:p14="http://schemas.microsoft.com/office/powerpoint/2010/main" val="195877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2780" y="2238164"/>
            <a:ext cx="7635240" cy="2814722"/>
          </a:xfrm>
          <a:prstGeom prst="rect">
            <a:avLst/>
          </a:prstGeom>
        </p:spPr>
        <p:txBody>
          <a:bodyPr lIns="0"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Stewardship</a:t>
            </a:r>
            <a:r>
              <a:rPr lang="en-US" sz="1600" b="1" dirty="0"/>
              <a:t> </a:t>
            </a:r>
            <a:r>
              <a:rPr lang="en-US" sz="1600" dirty="0"/>
              <a:t>- All participants recommended the focus should be on preservation treatments to keep the system in its current state of good repair. 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Consider Technology Options First </a:t>
            </a:r>
            <a:r>
              <a:rPr lang="en-US" sz="1600" dirty="0"/>
              <a:t>- Expansion projects in urban corridors will be limited and focus on technology solutions and other management strategies before adding lanes.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Transportation Systems Management &amp; Operations (TSMO)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Integrated Corridor Management  (ICM)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Widening Options </a:t>
            </a:r>
            <a:r>
              <a:rPr lang="en-US" sz="1600" dirty="0"/>
              <a:t>- Many segments of Interstate have significant pavement life remaining, so adding capacity in those areas will first consider widening the existing pavement rather than a complete rebuild.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754380" y="211577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152400" y="113613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Workshop Recommendations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044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2286000" y="91490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Initial Plan Result</a:t>
            </a:r>
            <a:endParaRPr lang="en-US" sz="24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65DBE35-A8E9-19B3-4182-A1C9FA88E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177059"/>
              </p:ext>
            </p:extLst>
          </p:nvPr>
        </p:nvGraphicFramePr>
        <p:xfrm>
          <a:off x="754380" y="2260600"/>
          <a:ext cx="7407487" cy="2859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06F26B-F300-63C4-06FA-87B6FDBFDB2E}"/>
              </a:ext>
            </a:extLst>
          </p:cNvPr>
          <p:cNvCxnSpPr>
            <a:cxnSpLocks/>
          </p:cNvCxnSpPr>
          <p:nvPr/>
        </p:nvCxnSpPr>
        <p:spPr>
          <a:xfrm>
            <a:off x="7789333" y="2464878"/>
            <a:ext cx="60599" cy="13445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50246B5-FD74-B0A0-6BC2-AEC52D40201C}"/>
              </a:ext>
            </a:extLst>
          </p:cNvPr>
          <p:cNvSpPr/>
          <p:nvPr/>
        </p:nvSpPr>
        <p:spPr>
          <a:xfrm>
            <a:off x="5240104" y="3176296"/>
            <a:ext cx="2729575" cy="727303"/>
          </a:xfrm>
          <a:prstGeom prst="ellipse">
            <a:avLst/>
          </a:prstGeom>
          <a:noFill/>
          <a:ln w="38100">
            <a:solidFill>
              <a:srgbClr val="B55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1E0B7-C94C-39E5-C119-899E8DAEC184}"/>
              </a:ext>
            </a:extLst>
          </p:cNvPr>
          <p:cNvSpPr txBox="1"/>
          <p:nvPr/>
        </p:nvSpPr>
        <p:spPr>
          <a:xfrm>
            <a:off x="6189134" y="2203268"/>
            <a:ext cx="27177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$330 Million Annual Budget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8816D-B521-F413-90EC-189F43E59DD8}"/>
              </a:ext>
            </a:extLst>
          </p:cNvPr>
          <p:cNvSpPr txBox="1"/>
          <p:nvPr/>
        </p:nvSpPr>
        <p:spPr>
          <a:xfrm>
            <a:off x="1906333" y="5413473"/>
            <a:ext cx="5943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Project Budgets Set Very Tight to Promote Right Sizing</a:t>
            </a:r>
          </a:p>
        </p:txBody>
      </p:sp>
    </p:spTree>
    <p:extLst>
      <p:ext uri="{BB962C8B-B14F-4D97-AF65-F5344CB8AC3E}">
        <p14:creationId xmlns:p14="http://schemas.microsoft.com/office/powerpoint/2010/main" val="341978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53C1C-BBF3-D76A-5D6E-8707D9E5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32" y="1181537"/>
            <a:ext cx="7614920" cy="4326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2415714" y="67593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2024 Project Totals and Annual Budget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8816D-B521-F413-90EC-189F43E59DD8}"/>
              </a:ext>
            </a:extLst>
          </p:cNvPr>
          <p:cNvSpPr txBox="1"/>
          <p:nvPr/>
        </p:nvSpPr>
        <p:spPr>
          <a:xfrm>
            <a:off x="1893494" y="5810349"/>
            <a:ext cx="561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Project Budgets Set Very Tight to Promote Right Sizing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B1A35-4228-4792-FA45-575618C3419F}"/>
              </a:ext>
            </a:extLst>
          </p:cNvPr>
          <p:cNvSpPr txBox="1"/>
          <p:nvPr/>
        </p:nvSpPr>
        <p:spPr>
          <a:xfrm>
            <a:off x="5428913" y="1649827"/>
            <a:ext cx="245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$330 Million Annual Budget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0FBB2-C75C-B7E4-4859-99715E3DEE0F}"/>
              </a:ext>
            </a:extLst>
          </p:cNvPr>
          <p:cNvSpPr/>
          <p:nvPr/>
        </p:nvSpPr>
        <p:spPr>
          <a:xfrm>
            <a:off x="1105048" y="1135046"/>
            <a:ext cx="1382032" cy="4343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2FA2EF-7D5F-1384-A365-79C1279A505F}"/>
              </a:ext>
            </a:extLst>
          </p:cNvPr>
          <p:cNvSpPr txBox="1"/>
          <p:nvPr/>
        </p:nvSpPr>
        <p:spPr>
          <a:xfrm>
            <a:off x="1207693" y="5453687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Program Years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DA3B88-5A51-7E3B-8CF1-E9A4789BCB3E}"/>
              </a:ext>
            </a:extLst>
          </p:cNvPr>
          <p:cNvCxnSpPr>
            <a:cxnSpLocks/>
          </p:cNvCxnSpPr>
          <p:nvPr/>
        </p:nvCxnSpPr>
        <p:spPr>
          <a:xfrm>
            <a:off x="7670800" y="1788326"/>
            <a:ext cx="0" cy="14205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764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2415714" y="67593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Proposed Project Timing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3BEC9-00D1-0CCF-EC8B-D9F30B13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41" y="1591733"/>
            <a:ext cx="8177625" cy="3437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20586-6FAE-F30A-4C34-EA273C352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577" y="5198652"/>
            <a:ext cx="2114845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5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2415714" y="67593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Proposed Project Timing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20586-6FAE-F30A-4C34-EA273C35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577" y="5198652"/>
            <a:ext cx="2114845" cy="1105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C4633D-9B77-8D39-BF4E-EAE4E2ED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9" y="1694239"/>
            <a:ext cx="8255001" cy="32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83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CD51D-2784-60D8-9FC5-0DEF8815BD4F}"/>
              </a:ext>
            </a:extLst>
          </p:cNvPr>
          <p:cNvSpPr txBox="1"/>
          <p:nvPr/>
        </p:nvSpPr>
        <p:spPr>
          <a:xfrm>
            <a:off x="2415714" y="67593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Eurostar" panose="020B050402020205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Proposed Project Timing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20586-6FAE-F30A-4C34-EA273C35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577" y="5198652"/>
            <a:ext cx="2114845" cy="1105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806456-58C4-A1E1-B521-E75423244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32" y="1525649"/>
            <a:ext cx="8265535" cy="341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707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2886</TotalTime>
  <Words>839</Words>
  <Application>Microsoft Office PowerPoint</Application>
  <PresentationFormat>On-screen Show (4:3)</PresentationFormat>
  <Paragraphs>160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Roboto Slab</vt:lpstr>
      <vt:lpstr>Calibri</vt:lpstr>
      <vt:lpstr>PT Sans</vt:lpstr>
      <vt:lpstr>Eurostar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Anderson, Stuart</cp:lastModifiedBy>
  <cp:revision>84</cp:revision>
  <dcterms:created xsi:type="dcterms:W3CDTF">2023-12-21T16:39:01Z</dcterms:created>
  <dcterms:modified xsi:type="dcterms:W3CDTF">2024-12-05T14:43:07Z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9DFC2674-CBAD-4243-8E3F-A62D1A9F64C9</vt:lpwstr>
  </property>
  <property fmtid="{D5CDD505-2E9C-101B-9397-08002B2CF9AE}" pid="5" name="ArticulatePath">
    <vt:lpwstr>Iowa-DOT-PPT-Template-Standard</vt:lpwstr>
  </property>
</Properties>
</file>