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67" r:id="rId2"/>
    <p:sldId id="282" r:id="rId3"/>
    <p:sldId id="257" r:id="rId4"/>
    <p:sldId id="266" r:id="rId5"/>
    <p:sldId id="258" r:id="rId6"/>
    <p:sldId id="275" r:id="rId7"/>
    <p:sldId id="259" r:id="rId8"/>
    <p:sldId id="276" r:id="rId9"/>
    <p:sldId id="260" r:id="rId10"/>
    <p:sldId id="277" r:id="rId11"/>
    <p:sldId id="261" r:id="rId12"/>
    <p:sldId id="278" r:id="rId13"/>
    <p:sldId id="263" r:id="rId14"/>
    <p:sldId id="279" r:id="rId15"/>
    <p:sldId id="262" r:id="rId16"/>
    <p:sldId id="280" r:id="rId17"/>
    <p:sldId id="264" r:id="rId18"/>
    <p:sldId id="281" r:id="rId19"/>
    <p:sldId id="283" r:id="rId20"/>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FF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7" autoAdjust="0"/>
    <p:restoredTop sz="94660"/>
  </p:normalViewPr>
  <p:slideViewPr>
    <p:cSldViewPr snapToGrid="0">
      <p:cViewPr varScale="1">
        <p:scale>
          <a:sx n="110" d="100"/>
          <a:sy n="110" d="100"/>
        </p:scale>
        <p:origin x="1476" y="96"/>
      </p:cViewPr>
      <p:guideLst/>
    </p:cSldViewPr>
  </p:slideViewPr>
  <p:notesTextViewPr>
    <p:cViewPr>
      <p:scale>
        <a:sx n="1" d="1"/>
        <a:sy n="1" d="1"/>
      </p:scale>
      <p:origin x="0" y="0"/>
    </p:cViewPr>
  </p:notesTextViewPr>
  <p:notesViewPr>
    <p:cSldViewPr snapToGrid="0">
      <p:cViewPr varScale="1">
        <p:scale>
          <a:sx n="55" d="100"/>
          <a:sy n="55" d="100"/>
        </p:scale>
        <p:origin x="2524"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1F7EBF6C-CBF5-4453-86EE-D08CB77DA174}" type="datetimeFigureOut">
              <a:rPr lang="en-US" smtClean="0"/>
              <a:t>12/4/2024</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61C751AA-F9BF-402B-B7BF-78032D1A4158}" type="slidenum">
              <a:rPr lang="en-US" smtClean="0"/>
              <a:t>‹#›</a:t>
            </a:fld>
            <a:endParaRPr lang="en-US"/>
          </a:p>
        </p:txBody>
      </p:sp>
    </p:spTree>
    <p:extLst>
      <p:ext uri="{BB962C8B-B14F-4D97-AF65-F5344CB8AC3E}">
        <p14:creationId xmlns:p14="http://schemas.microsoft.com/office/powerpoint/2010/main" val="2362732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In March, 2022 Gov Reynolds announced a $100M investment in Iowa commercial service airports.</a:t>
            </a:r>
          </a:p>
          <a:p>
            <a:r>
              <a:rPr lang="en-US" dirty="0"/>
              <a:t>	One-time funds through the American Rescue Plan State and Local Fiscal 	Recovery Funds</a:t>
            </a:r>
          </a:p>
          <a:p>
            <a:endParaRPr lang="en-US" dirty="0"/>
          </a:p>
          <a:p>
            <a:r>
              <a:rPr lang="en-US" dirty="0"/>
              <a:t>	Iowa DOT would administer</a:t>
            </a:r>
          </a:p>
          <a:p>
            <a:endParaRPr lang="en-US" dirty="0"/>
          </a:p>
          <a:p>
            <a:r>
              <a:rPr lang="en-US" dirty="0"/>
              <a:t>Iowa’s eight commercial airports were eligible for funding to support modernization and expansion projects. Ninety percent of the funds would be granted based upon passenger numbers from 2019 and the remaining 10% will be split equally among the eight commercial airports.</a:t>
            </a:r>
          </a:p>
          <a:p>
            <a:endParaRPr lang="en-US" dirty="0"/>
          </a:p>
          <a:p>
            <a:r>
              <a:rPr lang="en-US" dirty="0"/>
              <a:t>All airports applied for their fully allocated amounts.</a:t>
            </a:r>
          </a:p>
          <a:p>
            <a:endParaRPr lang="en-US" dirty="0"/>
          </a:p>
          <a:p>
            <a:r>
              <a:rPr lang="en-US" dirty="0"/>
              <a:t>Reimbursement claims no later than June 30, 2026, however all airports are well ahead of that deadline.</a:t>
            </a:r>
          </a:p>
          <a:p>
            <a:r>
              <a:rPr lang="en-US" dirty="0"/>
              <a:t>	</a:t>
            </a:r>
          </a:p>
        </p:txBody>
      </p:sp>
      <p:sp>
        <p:nvSpPr>
          <p:cNvPr id="4" name="Slide Number Placeholder 3"/>
          <p:cNvSpPr>
            <a:spLocks noGrp="1"/>
          </p:cNvSpPr>
          <p:nvPr>
            <p:ph type="sldNum" sz="quarter" idx="5"/>
          </p:nvPr>
        </p:nvSpPr>
        <p:spPr/>
        <p:txBody>
          <a:bodyPr/>
          <a:lstStyle/>
          <a:p>
            <a:fld id="{61C751AA-F9BF-402B-B7BF-78032D1A4158}" type="slidenum">
              <a:rPr lang="en-US" smtClean="0"/>
              <a:t>1</a:t>
            </a:fld>
            <a:endParaRPr lang="en-US"/>
          </a:p>
        </p:txBody>
      </p:sp>
    </p:spTree>
    <p:extLst>
      <p:ext uri="{BB962C8B-B14F-4D97-AF65-F5344CB8AC3E}">
        <p14:creationId xmlns:p14="http://schemas.microsoft.com/office/powerpoint/2010/main" val="555541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C751AA-F9BF-402B-B7BF-78032D1A4158}" type="slidenum">
              <a:rPr lang="en-US" smtClean="0"/>
              <a:t>10</a:t>
            </a:fld>
            <a:endParaRPr lang="en-US"/>
          </a:p>
        </p:txBody>
      </p:sp>
    </p:spTree>
    <p:extLst>
      <p:ext uri="{BB962C8B-B14F-4D97-AF65-F5344CB8AC3E}">
        <p14:creationId xmlns:p14="http://schemas.microsoft.com/office/powerpoint/2010/main" val="3688844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C751AA-F9BF-402B-B7BF-78032D1A4158}" type="slidenum">
              <a:rPr lang="en-US" smtClean="0"/>
              <a:t>11</a:t>
            </a:fld>
            <a:endParaRPr lang="en-US"/>
          </a:p>
        </p:txBody>
      </p:sp>
    </p:spTree>
    <p:extLst>
      <p:ext uri="{BB962C8B-B14F-4D97-AF65-F5344CB8AC3E}">
        <p14:creationId xmlns:p14="http://schemas.microsoft.com/office/powerpoint/2010/main" val="1288570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C751AA-F9BF-402B-B7BF-78032D1A4158}" type="slidenum">
              <a:rPr lang="en-US" smtClean="0"/>
              <a:t>12</a:t>
            </a:fld>
            <a:endParaRPr lang="en-US"/>
          </a:p>
        </p:txBody>
      </p:sp>
    </p:spTree>
    <p:extLst>
      <p:ext uri="{BB962C8B-B14F-4D97-AF65-F5344CB8AC3E}">
        <p14:creationId xmlns:p14="http://schemas.microsoft.com/office/powerpoint/2010/main" val="4181065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C751AA-F9BF-402B-B7BF-78032D1A4158}" type="slidenum">
              <a:rPr lang="en-US" smtClean="0"/>
              <a:t>13</a:t>
            </a:fld>
            <a:endParaRPr lang="en-US"/>
          </a:p>
        </p:txBody>
      </p:sp>
    </p:spTree>
    <p:extLst>
      <p:ext uri="{BB962C8B-B14F-4D97-AF65-F5344CB8AC3E}">
        <p14:creationId xmlns:p14="http://schemas.microsoft.com/office/powerpoint/2010/main" val="2967647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a:p>
            <a:endParaRPr lang="en-US" dirty="0"/>
          </a:p>
          <a:p>
            <a:r>
              <a:rPr lang="en-US" dirty="0"/>
              <a:t>Eligible projects under this program include terminal construction and renovations, parking structure construction and hangar construction.</a:t>
            </a:r>
          </a:p>
          <a:p>
            <a:endParaRPr lang="en-US" dirty="0"/>
          </a:p>
          <a:p>
            <a:r>
              <a:rPr lang="en-US" dirty="0"/>
              <a:t>See grant amounts and reimbursement status to date.</a:t>
            </a:r>
          </a:p>
          <a:p>
            <a:endParaRPr lang="en-US" dirty="0"/>
          </a:p>
          <a:p>
            <a:r>
              <a:rPr lang="en-US" dirty="0"/>
              <a:t>We will provide and overview of projects in next slides.</a:t>
            </a:r>
          </a:p>
        </p:txBody>
      </p:sp>
      <p:sp>
        <p:nvSpPr>
          <p:cNvPr id="4" name="Slide Number Placeholder 3"/>
          <p:cNvSpPr>
            <a:spLocks noGrp="1"/>
          </p:cNvSpPr>
          <p:nvPr>
            <p:ph type="sldNum" sz="quarter" idx="5"/>
          </p:nvPr>
        </p:nvSpPr>
        <p:spPr/>
        <p:txBody>
          <a:bodyPr/>
          <a:lstStyle/>
          <a:p>
            <a:fld id="{61C751AA-F9BF-402B-B7BF-78032D1A4158}" type="slidenum">
              <a:rPr lang="en-US" smtClean="0"/>
              <a:t>2</a:t>
            </a:fld>
            <a:endParaRPr lang="en-US"/>
          </a:p>
        </p:txBody>
      </p:sp>
    </p:spTree>
    <p:extLst>
      <p:ext uri="{BB962C8B-B14F-4D97-AF65-F5344CB8AC3E}">
        <p14:creationId xmlns:p14="http://schemas.microsoft.com/office/powerpoint/2010/main" val="2723276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C751AA-F9BF-402B-B7BF-78032D1A4158}" type="slidenum">
              <a:rPr lang="en-US" smtClean="0"/>
              <a:t>3</a:t>
            </a:fld>
            <a:endParaRPr lang="en-US"/>
          </a:p>
        </p:txBody>
      </p:sp>
    </p:spTree>
    <p:extLst>
      <p:ext uri="{BB962C8B-B14F-4D97-AF65-F5344CB8AC3E}">
        <p14:creationId xmlns:p14="http://schemas.microsoft.com/office/powerpoint/2010/main" val="2543743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a:p>
            <a:r>
              <a:rPr lang="en-US" dirty="0"/>
              <a:t>Transition to the new terminal is expected early 2027.</a:t>
            </a:r>
          </a:p>
          <a:p>
            <a:endParaRPr lang="en-US" dirty="0"/>
          </a:p>
          <a:p>
            <a:r>
              <a:rPr lang="en-US" dirty="0"/>
              <a:t>The parking structure should be fully operational summer 2025.</a:t>
            </a:r>
          </a:p>
          <a:p>
            <a:endParaRPr lang="en-US" dirty="0"/>
          </a:p>
          <a:p>
            <a:r>
              <a:rPr lang="en-US" dirty="0"/>
              <a:t>Phase 1A and 1B approved for $480M (plus garage, plus enabling, plus 1C, plus airside)</a:t>
            </a:r>
          </a:p>
          <a:p>
            <a:endParaRPr lang="en-US" dirty="0"/>
          </a:p>
          <a:p>
            <a:r>
              <a:rPr lang="en-US" dirty="0"/>
              <a:t>Sources of funds</a:t>
            </a:r>
          </a:p>
          <a:p>
            <a:r>
              <a:rPr lang="en-US" dirty="0"/>
              <a:t>	FAA, Iowa DOT, airport cash, local community contributions, $350M bond 	referendum</a:t>
            </a:r>
          </a:p>
          <a:p>
            <a:endParaRPr lang="en-US" dirty="0"/>
          </a:p>
          <a:p>
            <a:endParaRPr lang="en-US" dirty="0"/>
          </a:p>
          <a:p>
            <a:r>
              <a:rPr lang="en-US" dirty="0"/>
              <a:t>Growth continues. Gates will be larger and increase from 12 to 21. RON</a:t>
            </a:r>
          </a:p>
        </p:txBody>
      </p:sp>
      <p:sp>
        <p:nvSpPr>
          <p:cNvPr id="4" name="Slide Number Placeholder 3"/>
          <p:cNvSpPr>
            <a:spLocks noGrp="1"/>
          </p:cNvSpPr>
          <p:nvPr>
            <p:ph type="sldNum" sz="quarter" idx="5"/>
          </p:nvPr>
        </p:nvSpPr>
        <p:spPr/>
        <p:txBody>
          <a:bodyPr/>
          <a:lstStyle/>
          <a:p>
            <a:fld id="{61C751AA-F9BF-402B-B7BF-78032D1A4158}" type="slidenum">
              <a:rPr lang="en-US" smtClean="0"/>
              <a:t>4</a:t>
            </a:fld>
            <a:endParaRPr lang="en-US"/>
          </a:p>
        </p:txBody>
      </p:sp>
    </p:spTree>
    <p:extLst>
      <p:ext uri="{BB962C8B-B14F-4D97-AF65-F5344CB8AC3E}">
        <p14:creationId xmlns:p14="http://schemas.microsoft.com/office/powerpoint/2010/main" val="2827930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C751AA-F9BF-402B-B7BF-78032D1A4158}" type="slidenum">
              <a:rPr lang="en-US" smtClean="0"/>
              <a:t>5</a:t>
            </a:fld>
            <a:endParaRPr lang="en-US"/>
          </a:p>
        </p:txBody>
      </p:sp>
    </p:spTree>
    <p:extLst>
      <p:ext uri="{BB962C8B-B14F-4D97-AF65-F5344CB8AC3E}">
        <p14:creationId xmlns:p14="http://schemas.microsoft.com/office/powerpoint/2010/main" val="3036771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C751AA-F9BF-402B-B7BF-78032D1A4158}" type="slidenum">
              <a:rPr lang="en-US" smtClean="0"/>
              <a:t>6</a:t>
            </a:fld>
            <a:endParaRPr lang="en-US"/>
          </a:p>
        </p:txBody>
      </p:sp>
    </p:spTree>
    <p:extLst>
      <p:ext uri="{BB962C8B-B14F-4D97-AF65-F5344CB8AC3E}">
        <p14:creationId xmlns:p14="http://schemas.microsoft.com/office/powerpoint/2010/main" val="2180687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C751AA-F9BF-402B-B7BF-78032D1A4158}" type="slidenum">
              <a:rPr lang="en-US" smtClean="0"/>
              <a:t>7</a:t>
            </a:fld>
            <a:endParaRPr lang="en-US"/>
          </a:p>
        </p:txBody>
      </p:sp>
    </p:spTree>
    <p:extLst>
      <p:ext uri="{BB962C8B-B14F-4D97-AF65-F5344CB8AC3E}">
        <p14:creationId xmlns:p14="http://schemas.microsoft.com/office/powerpoint/2010/main" val="338788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C751AA-F9BF-402B-B7BF-78032D1A4158}" type="slidenum">
              <a:rPr lang="en-US" smtClean="0"/>
              <a:t>8</a:t>
            </a:fld>
            <a:endParaRPr lang="en-US"/>
          </a:p>
        </p:txBody>
      </p:sp>
    </p:spTree>
    <p:extLst>
      <p:ext uri="{BB962C8B-B14F-4D97-AF65-F5344CB8AC3E}">
        <p14:creationId xmlns:p14="http://schemas.microsoft.com/office/powerpoint/2010/main" val="2819778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C751AA-F9BF-402B-B7BF-78032D1A4158}" type="slidenum">
              <a:rPr lang="en-US" smtClean="0"/>
              <a:t>9</a:t>
            </a:fld>
            <a:endParaRPr lang="en-US"/>
          </a:p>
        </p:txBody>
      </p:sp>
    </p:spTree>
    <p:extLst>
      <p:ext uri="{BB962C8B-B14F-4D97-AF65-F5344CB8AC3E}">
        <p14:creationId xmlns:p14="http://schemas.microsoft.com/office/powerpoint/2010/main" val="3453831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592958-8EC4-4D3B-9E27-23731B3F825C}"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03A29-B2E6-463D-972E-5474788185E4}" type="slidenum">
              <a:rPr lang="en-US" smtClean="0"/>
              <a:t>‹#›</a:t>
            </a:fld>
            <a:endParaRPr lang="en-US"/>
          </a:p>
        </p:txBody>
      </p:sp>
    </p:spTree>
    <p:extLst>
      <p:ext uri="{BB962C8B-B14F-4D97-AF65-F5344CB8AC3E}">
        <p14:creationId xmlns:p14="http://schemas.microsoft.com/office/powerpoint/2010/main" val="2364212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592958-8EC4-4D3B-9E27-23731B3F825C}"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03A29-B2E6-463D-972E-5474788185E4}" type="slidenum">
              <a:rPr lang="en-US" smtClean="0"/>
              <a:t>‹#›</a:t>
            </a:fld>
            <a:endParaRPr lang="en-US"/>
          </a:p>
        </p:txBody>
      </p:sp>
    </p:spTree>
    <p:extLst>
      <p:ext uri="{BB962C8B-B14F-4D97-AF65-F5344CB8AC3E}">
        <p14:creationId xmlns:p14="http://schemas.microsoft.com/office/powerpoint/2010/main" val="3578203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592958-8EC4-4D3B-9E27-23731B3F825C}"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03A29-B2E6-463D-972E-5474788185E4}" type="slidenum">
              <a:rPr lang="en-US" smtClean="0"/>
              <a:t>‹#›</a:t>
            </a:fld>
            <a:endParaRPr lang="en-US"/>
          </a:p>
        </p:txBody>
      </p:sp>
    </p:spTree>
    <p:extLst>
      <p:ext uri="{BB962C8B-B14F-4D97-AF65-F5344CB8AC3E}">
        <p14:creationId xmlns:p14="http://schemas.microsoft.com/office/powerpoint/2010/main" val="2523158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592958-8EC4-4D3B-9E27-23731B3F825C}"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03A29-B2E6-463D-972E-5474788185E4}" type="slidenum">
              <a:rPr lang="en-US" smtClean="0"/>
              <a:t>‹#›</a:t>
            </a:fld>
            <a:endParaRPr lang="en-US"/>
          </a:p>
        </p:txBody>
      </p:sp>
    </p:spTree>
    <p:extLst>
      <p:ext uri="{BB962C8B-B14F-4D97-AF65-F5344CB8AC3E}">
        <p14:creationId xmlns:p14="http://schemas.microsoft.com/office/powerpoint/2010/main" val="1812522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592958-8EC4-4D3B-9E27-23731B3F825C}"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03A29-B2E6-463D-972E-5474788185E4}" type="slidenum">
              <a:rPr lang="en-US" smtClean="0"/>
              <a:t>‹#›</a:t>
            </a:fld>
            <a:endParaRPr lang="en-US"/>
          </a:p>
        </p:txBody>
      </p:sp>
    </p:spTree>
    <p:extLst>
      <p:ext uri="{BB962C8B-B14F-4D97-AF65-F5344CB8AC3E}">
        <p14:creationId xmlns:p14="http://schemas.microsoft.com/office/powerpoint/2010/main" val="3287187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592958-8EC4-4D3B-9E27-23731B3F825C}"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03A29-B2E6-463D-972E-5474788185E4}" type="slidenum">
              <a:rPr lang="en-US" smtClean="0"/>
              <a:t>‹#›</a:t>
            </a:fld>
            <a:endParaRPr lang="en-US"/>
          </a:p>
        </p:txBody>
      </p:sp>
    </p:spTree>
    <p:extLst>
      <p:ext uri="{BB962C8B-B14F-4D97-AF65-F5344CB8AC3E}">
        <p14:creationId xmlns:p14="http://schemas.microsoft.com/office/powerpoint/2010/main" val="3559469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592958-8EC4-4D3B-9E27-23731B3F825C}"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803A29-B2E6-463D-972E-5474788185E4}" type="slidenum">
              <a:rPr lang="en-US" smtClean="0"/>
              <a:t>‹#›</a:t>
            </a:fld>
            <a:endParaRPr lang="en-US"/>
          </a:p>
        </p:txBody>
      </p:sp>
    </p:spTree>
    <p:extLst>
      <p:ext uri="{BB962C8B-B14F-4D97-AF65-F5344CB8AC3E}">
        <p14:creationId xmlns:p14="http://schemas.microsoft.com/office/powerpoint/2010/main" val="2795860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592958-8EC4-4D3B-9E27-23731B3F825C}"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803A29-B2E6-463D-972E-5474788185E4}" type="slidenum">
              <a:rPr lang="en-US" smtClean="0"/>
              <a:t>‹#›</a:t>
            </a:fld>
            <a:endParaRPr lang="en-US"/>
          </a:p>
        </p:txBody>
      </p:sp>
    </p:spTree>
    <p:extLst>
      <p:ext uri="{BB962C8B-B14F-4D97-AF65-F5344CB8AC3E}">
        <p14:creationId xmlns:p14="http://schemas.microsoft.com/office/powerpoint/2010/main" val="42124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592958-8EC4-4D3B-9E27-23731B3F825C}"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803A29-B2E6-463D-972E-5474788185E4}" type="slidenum">
              <a:rPr lang="en-US" smtClean="0"/>
              <a:t>‹#›</a:t>
            </a:fld>
            <a:endParaRPr lang="en-US"/>
          </a:p>
        </p:txBody>
      </p:sp>
    </p:spTree>
    <p:extLst>
      <p:ext uri="{BB962C8B-B14F-4D97-AF65-F5344CB8AC3E}">
        <p14:creationId xmlns:p14="http://schemas.microsoft.com/office/powerpoint/2010/main" val="289893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592958-8EC4-4D3B-9E27-23731B3F825C}"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03A29-B2E6-463D-972E-5474788185E4}" type="slidenum">
              <a:rPr lang="en-US" smtClean="0"/>
              <a:t>‹#›</a:t>
            </a:fld>
            <a:endParaRPr lang="en-US"/>
          </a:p>
        </p:txBody>
      </p:sp>
    </p:spTree>
    <p:extLst>
      <p:ext uri="{BB962C8B-B14F-4D97-AF65-F5344CB8AC3E}">
        <p14:creationId xmlns:p14="http://schemas.microsoft.com/office/powerpoint/2010/main" val="719388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592958-8EC4-4D3B-9E27-23731B3F825C}"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03A29-B2E6-463D-972E-5474788185E4}" type="slidenum">
              <a:rPr lang="en-US" smtClean="0"/>
              <a:t>‹#›</a:t>
            </a:fld>
            <a:endParaRPr lang="en-US"/>
          </a:p>
        </p:txBody>
      </p:sp>
    </p:spTree>
    <p:extLst>
      <p:ext uri="{BB962C8B-B14F-4D97-AF65-F5344CB8AC3E}">
        <p14:creationId xmlns:p14="http://schemas.microsoft.com/office/powerpoint/2010/main" val="161647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592958-8EC4-4D3B-9E27-23731B3F825C}" type="datetimeFigureOut">
              <a:rPr lang="en-US" smtClean="0"/>
              <a:t>12/4/2024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803A29-B2E6-463D-972E-5474788185E4}" type="slidenum">
              <a:rPr lang="en-US" smtClean="0"/>
              <a:t>‹#›</a:t>
            </a:fld>
            <a:endParaRPr lang="en-US"/>
          </a:p>
        </p:txBody>
      </p:sp>
    </p:spTree>
    <p:extLst>
      <p:ext uri="{BB962C8B-B14F-4D97-AF65-F5344CB8AC3E}">
        <p14:creationId xmlns:p14="http://schemas.microsoft.com/office/powerpoint/2010/main" val="28377041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4.tmp"/><Relationship Id="rId4" Type="http://schemas.openxmlformats.org/officeDocument/2006/relationships/image" Target="../media/image23.tm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9.tmp"/><Relationship Id="rId4" Type="http://schemas.openxmlformats.org/officeDocument/2006/relationships/image" Target="../media/image28.tm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tmp"/><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6.tmp"/><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904AB-2B8B-416D-B9B9-7699FA13355B}"/>
              </a:ext>
            </a:extLst>
          </p:cNvPr>
          <p:cNvSpPr>
            <a:spLocks noGrp="1"/>
          </p:cNvSpPr>
          <p:nvPr>
            <p:ph type="title"/>
          </p:nvPr>
        </p:nvSpPr>
        <p:spPr>
          <a:xfrm>
            <a:off x="360762" y="3671889"/>
            <a:ext cx="2468165" cy="1839515"/>
          </a:xfrm>
        </p:spPr>
        <p:txBody>
          <a:bodyPr anchor="ctr">
            <a:normAutofit/>
          </a:bodyPr>
          <a:lstStyle/>
          <a:p>
            <a:r>
              <a:rPr lang="en-US" sz="2475" b="1" dirty="0">
                <a:latin typeface="+mn-lt"/>
              </a:rPr>
              <a:t>Iowa Commercial Aviation Infrastructure Fund (ICAIF)</a:t>
            </a:r>
          </a:p>
        </p:txBody>
      </p:sp>
      <p:sp>
        <p:nvSpPr>
          <p:cNvPr id="3" name="Content Placeholder 2">
            <a:extLst>
              <a:ext uri="{FF2B5EF4-FFF2-40B4-BE49-F238E27FC236}">
                <a16:creationId xmlns:a16="http://schemas.microsoft.com/office/drawing/2014/main" id="{88098A79-B459-4544-80B0-913358F19F45}"/>
              </a:ext>
            </a:extLst>
          </p:cNvPr>
          <p:cNvSpPr>
            <a:spLocks noGrp="1"/>
          </p:cNvSpPr>
          <p:nvPr>
            <p:ph idx="1"/>
          </p:nvPr>
        </p:nvSpPr>
        <p:spPr>
          <a:xfrm>
            <a:off x="3169178" y="4071850"/>
            <a:ext cx="5614060" cy="1839515"/>
          </a:xfrm>
        </p:spPr>
        <p:txBody>
          <a:bodyPr anchor="ctr">
            <a:normAutofit lnSpcReduction="10000"/>
          </a:bodyPr>
          <a:lstStyle/>
          <a:p>
            <a:pPr marL="0" indent="0" fontAlgn="base">
              <a:buNone/>
            </a:pPr>
            <a:r>
              <a:rPr lang="en-US" sz="1200" b="1" u="sng" cap="all" dirty="0">
                <a:latin typeface="Arial" panose="020B0604020202020204" pitchFamily="34" charset="0"/>
              </a:rPr>
              <a:t>PROGRAM TIMELINE</a:t>
            </a:r>
            <a:br>
              <a:rPr lang="en-US" sz="1200" b="1" dirty="0">
                <a:latin typeface="Arial" panose="020B0604020202020204" pitchFamily="34" charset="0"/>
              </a:rPr>
            </a:br>
            <a:r>
              <a:rPr lang="en-US" sz="1200" b="1" dirty="0">
                <a:latin typeface="Arial" panose="020B0604020202020204" pitchFamily="34" charset="0"/>
              </a:rPr>
              <a:t>Funds awarded: June 2, 2022 ($100M)  </a:t>
            </a:r>
            <a:r>
              <a:rPr lang="en-US" sz="1200" b="1" dirty="0">
                <a:solidFill>
                  <a:srgbClr val="FF0000"/>
                </a:solidFill>
                <a:highlight>
                  <a:srgbClr val="FFFF00"/>
                </a:highlight>
                <a:latin typeface="Arial" panose="020B0604020202020204" pitchFamily="34" charset="0"/>
              </a:rPr>
              <a:t>COMPLETE</a:t>
            </a:r>
          </a:p>
          <a:p>
            <a:pPr marL="0" indent="0" fontAlgn="base">
              <a:buNone/>
            </a:pPr>
            <a:endParaRPr lang="en-US" sz="1200" b="1" dirty="0"/>
          </a:p>
          <a:p>
            <a:pPr marL="0" indent="0" fontAlgn="base">
              <a:buNone/>
            </a:pPr>
            <a:r>
              <a:rPr lang="en-US" sz="1200" b="1" dirty="0">
                <a:latin typeface="Arial" panose="020B0604020202020204" pitchFamily="34" charset="0"/>
              </a:rPr>
              <a:t>Administration: Reimbursable grants through Iowa DOT  </a:t>
            </a:r>
            <a:r>
              <a:rPr lang="en-US" sz="1200" b="1" dirty="0">
                <a:solidFill>
                  <a:srgbClr val="FF0000"/>
                </a:solidFill>
                <a:highlight>
                  <a:srgbClr val="FFFF00"/>
                </a:highlight>
                <a:latin typeface="Arial" panose="020B0604020202020204" pitchFamily="34" charset="0"/>
              </a:rPr>
              <a:t>COMPLETE</a:t>
            </a:r>
            <a:endParaRPr lang="en-US" sz="1200" b="1" dirty="0">
              <a:latin typeface="Arial" panose="020B0604020202020204" pitchFamily="34" charset="0"/>
            </a:endParaRPr>
          </a:p>
          <a:p>
            <a:pPr marL="0" indent="0" fontAlgn="base">
              <a:buNone/>
            </a:pPr>
            <a:br>
              <a:rPr lang="en-US" sz="1200" b="1" dirty="0"/>
            </a:br>
            <a:r>
              <a:rPr lang="en-US" sz="1200" b="1" dirty="0">
                <a:latin typeface="Arial" panose="020B0604020202020204" pitchFamily="34" charset="0"/>
              </a:rPr>
              <a:t>Funds obligated: No later than December 15, 2023  </a:t>
            </a:r>
            <a:r>
              <a:rPr lang="en-US" sz="1200" b="1" dirty="0">
                <a:solidFill>
                  <a:srgbClr val="FF0000"/>
                </a:solidFill>
                <a:highlight>
                  <a:srgbClr val="FFFF00"/>
                </a:highlight>
                <a:latin typeface="Arial" panose="020B0604020202020204" pitchFamily="34" charset="0"/>
              </a:rPr>
              <a:t>COMPLETE</a:t>
            </a:r>
            <a:endParaRPr lang="en-US" sz="1200" b="1" dirty="0">
              <a:latin typeface="Arial" panose="020B0604020202020204" pitchFamily="34" charset="0"/>
            </a:endParaRPr>
          </a:p>
          <a:p>
            <a:pPr marL="0" indent="0" fontAlgn="base">
              <a:buNone/>
            </a:pPr>
            <a:br>
              <a:rPr lang="en-US" sz="1200" b="1" dirty="0"/>
            </a:br>
            <a:r>
              <a:rPr lang="en-US" sz="1200" b="1" dirty="0">
                <a:latin typeface="Arial" panose="020B0604020202020204" pitchFamily="34" charset="0"/>
              </a:rPr>
              <a:t>Reimbursement claims submitted: No later than June 30, 2026  </a:t>
            </a:r>
            <a:endParaRPr lang="en-US" sz="1200" b="1" dirty="0"/>
          </a:p>
          <a:p>
            <a:endParaRPr lang="en-US" sz="1125" dirty="0"/>
          </a:p>
        </p:txBody>
      </p:sp>
      <p:pic>
        <p:nvPicPr>
          <p:cNvPr id="1028" name="Picture 4">
            <a:extLst>
              <a:ext uri="{FF2B5EF4-FFF2-40B4-BE49-F238E27FC236}">
                <a16:creationId xmlns:a16="http://schemas.microsoft.com/office/drawing/2014/main" id="{A91ED151-A038-4789-9B32-B9B2EEF140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436" b="17315"/>
          <a:stretch/>
        </p:blipFill>
        <p:spPr bwMode="auto">
          <a:xfrm>
            <a:off x="17" y="857262"/>
            <a:ext cx="9143985" cy="278295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3516E97E-7DCF-6257-DDA9-E7A538F818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261" y="237502"/>
            <a:ext cx="1835342" cy="460365"/>
          </a:xfrm>
          <a:prstGeom prst="rect">
            <a:avLst/>
          </a:prstGeom>
        </p:spPr>
      </p:pic>
    </p:spTree>
    <p:extLst>
      <p:ext uri="{BB962C8B-B14F-4D97-AF65-F5344CB8AC3E}">
        <p14:creationId xmlns:p14="http://schemas.microsoft.com/office/powerpoint/2010/main" val="299908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7A3A-BD64-45E1-BA93-871F29EFE016}"/>
              </a:ext>
            </a:extLst>
          </p:cNvPr>
          <p:cNvSpPr>
            <a:spLocks noGrp="1"/>
          </p:cNvSpPr>
          <p:nvPr>
            <p:ph type="title"/>
          </p:nvPr>
        </p:nvSpPr>
        <p:spPr>
          <a:xfrm>
            <a:off x="628650" y="1077693"/>
            <a:ext cx="7886700" cy="994172"/>
          </a:xfrm>
        </p:spPr>
        <p:txBody>
          <a:bodyPr>
            <a:normAutofit/>
          </a:bodyPr>
          <a:lstStyle/>
          <a:p>
            <a:pPr algn="ctr"/>
            <a:r>
              <a:rPr lang="en-US" b="1" dirty="0"/>
              <a:t>Dubuque Regional Airport</a:t>
            </a:r>
            <a:br>
              <a:rPr lang="en-US" b="1" dirty="0"/>
            </a:br>
            <a:r>
              <a:rPr lang="en-US" sz="2100" b="1" dirty="0">
                <a:solidFill>
                  <a:srgbClr val="000000"/>
                </a:solidFill>
                <a:latin typeface="Calibri" panose="020F0502020204030204" pitchFamily="34" charset="0"/>
              </a:rPr>
              <a:t>Update – December 2024</a:t>
            </a:r>
            <a:endParaRPr lang="en-US" b="1" dirty="0"/>
          </a:p>
        </p:txBody>
      </p:sp>
      <p:sp>
        <p:nvSpPr>
          <p:cNvPr id="3" name="TextBox 2">
            <a:extLst>
              <a:ext uri="{FF2B5EF4-FFF2-40B4-BE49-F238E27FC236}">
                <a16:creationId xmlns:a16="http://schemas.microsoft.com/office/drawing/2014/main" id="{16A9BD39-367B-49EE-B501-DFD227EF1B18}"/>
              </a:ext>
            </a:extLst>
          </p:cNvPr>
          <p:cNvSpPr txBox="1"/>
          <p:nvPr/>
        </p:nvSpPr>
        <p:spPr>
          <a:xfrm>
            <a:off x="979749" y="5620745"/>
            <a:ext cx="7275018" cy="738664"/>
          </a:xfrm>
          <a:prstGeom prst="rect">
            <a:avLst/>
          </a:prstGeom>
          <a:noFill/>
          <a:ln>
            <a:solidFill>
              <a:schemeClr val="tx1"/>
            </a:solidFill>
          </a:ln>
        </p:spPr>
        <p:txBody>
          <a:bodyPr wrap="square" rtlCol="0">
            <a:spAutoFit/>
          </a:bodyPr>
          <a:lstStyle/>
          <a:p>
            <a:r>
              <a:rPr lang="en-US" sz="1400" b="1" dirty="0"/>
              <a:t>Construction of the box hangar is complete and has been occupied by the University of Dubuque to house up to fourteen flight training aircraft. The project has been closed out with the contractor and the ICAIF grant will be closed out soon.</a:t>
            </a:r>
          </a:p>
        </p:txBody>
      </p:sp>
      <p:pic>
        <p:nvPicPr>
          <p:cNvPr id="11" name="Picture 10" descr="Logo&#10;&#10;Description automatically generated">
            <a:extLst>
              <a:ext uri="{FF2B5EF4-FFF2-40B4-BE49-F238E27FC236}">
                <a16:creationId xmlns:a16="http://schemas.microsoft.com/office/drawing/2014/main" id="{6122A8E0-9AB7-57FC-80BF-EB2128AAE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65" y="291341"/>
            <a:ext cx="1387922" cy="348137"/>
          </a:xfrm>
          <a:prstGeom prst="rect">
            <a:avLst/>
          </a:prstGeom>
        </p:spPr>
      </p:pic>
      <p:pic>
        <p:nvPicPr>
          <p:cNvPr id="4098" name="Picture 2">
            <a:extLst>
              <a:ext uri="{FF2B5EF4-FFF2-40B4-BE49-F238E27FC236}">
                <a16:creationId xmlns:a16="http://schemas.microsoft.com/office/drawing/2014/main" id="{D6C3EE32-32C5-34E0-1DB2-941D0CF0E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19" y="2205791"/>
            <a:ext cx="3587180" cy="270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a:extLst>
              <a:ext uri="{FF2B5EF4-FFF2-40B4-BE49-F238E27FC236}">
                <a16:creationId xmlns:a16="http://schemas.microsoft.com/office/drawing/2014/main" id="{9E1F972E-97F5-AC2A-5454-8DC97079D2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4069" y="2205791"/>
            <a:ext cx="4057100" cy="269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8303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7A3A-BD64-45E1-BA93-871F29EFE016}"/>
              </a:ext>
            </a:extLst>
          </p:cNvPr>
          <p:cNvSpPr>
            <a:spLocks noGrp="1"/>
          </p:cNvSpPr>
          <p:nvPr>
            <p:ph type="title"/>
          </p:nvPr>
        </p:nvSpPr>
        <p:spPr>
          <a:xfrm>
            <a:off x="628650" y="999039"/>
            <a:ext cx="7886700" cy="994172"/>
          </a:xfrm>
        </p:spPr>
        <p:txBody>
          <a:bodyPr/>
          <a:lstStyle/>
          <a:p>
            <a:pPr algn="ctr"/>
            <a:r>
              <a:rPr lang="en-US" b="1" dirty="0"/>
              <a:t>Waterloo Regional Airport</a:t>
            </a:r>
            <a:br>
              <a:rPr lang="en-US" b="1" dirty="0"/>
            </a:br>
            <a:r>
              <a:rPr lang="en-US" sz="2100" b="1" dirty="0">
                <a:solidFill>
                  <a:srgbClr val="000000"/>
                </a:solidFill>
                <a:latin typeface="Calibri" panose="020F0502020204030204" pitchFamily="34" charset="0"/>
              </a:rPr>
              <a:t>$2,197,573 </a:t>
            </a:r>
            <a:endParaRPr lang="en-US" b="1" dirty="0"/>
          </a:p>
        </p:txBody>
      </p:sp>
      <p:pic>
        <p:nvPicPr>
          <p:cNvPr id="14" name="Picture 13" descr="A car parked in a parking lot&#10;&#10;Description automatically generated with low confidence">
            <a:extLst>
              <a:ext uri="{FF2B5EF4-FFF2-40B4-BE49-F238E27FC236}">
                <a16:creationId xmlns:a16="http://schemas.microsoft.com/office/drawing/2014/main" id="{C8F773E5-AB4D-409D-9FE6-84D63EB09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076" y="2192325"/>
            <a:ext cx="2262190" cy="1028700"/>
          </a:xfrm>
          <a:prstGeom prst="rect">
            <a:avLst/>
          </a:prstGeom>
        </p:spPr>
      </p:pic>
      <p:pic>
        <p:nvPicPr>
          <p:cNvPr id="16" name="Picture 15" descr="A picture containing sky, road, outdoor, sign&#10;&#10;Description automatically generated">
            <a:extLst>
              <a:ext uri="{FF2B5EF4-FFF2-40B4-BE49-F238E27FC236}">
                <a16:creationId xmlns:a16="http://schemas.microsoft.com/office/drawing/2014/main" id="{DD1D26A1-E771-43BF-89EA-A9837E8A8A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2073" y="3420147"/>
            <a:ext cx="2263140" cy="1097755"/>
          </a:xfrm>
          <a:prstGeom prst="rect">
            <a:avLst/>
          </a:prstGeom>
        </p:spPr>
      </p:pic>
      <p:pic>
        <p:nvPicPr>
          <p:cNvPr id="11" name="Picture 10" descr="A picture containing calendar&#10;&#10;Description automatically generated">
            <a:extLst>
              <a:ext uri="{FF2B5EF4-FFF2-40B4-BE49-F238E27FC236}">
                <a16:creationId xmlns:a16="http://schemas.microsoft.com/office/drawing/2014/main" id="{750ED506-ACCF-456F-BD19-0DC2AA69ED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974" y="2278984"/>
            <a:ext cx="3536196" cy="2217689"/>
          </a:xfrm>
          <a:prstGeom prst="rect">
            <a:avLst/>
          </a:prstGeom>
        </p:spPr>
      </p:pic>
      <p:cxnSp>
        <p:nvCxnSpPr>
          <p:cNvPr id="17" name="Straight Arrow Connector 16">
            <a:extLst>
              <a:ext uri="{FF2B5EF4-FFF2-40B4-BE49-F238E27FC236}">
                <a16:creationId xmlns:a16="http://schemas.microsoft.com/office/drawing/2014/main" id="{D2A534D0-7571-439D-94C4-FA88C5CCCF8B}"/>
              </a:ext>
            </a:extLst>
          </p:cNvPr>
          <p:cNvCxnSpPr>
            <a:cxnSpLocks/>
          </p:cNvCxnSpPr>
          <p:nvPr/>
        </p:nvCxnSpPr>
        <p:spPr>
          <a:xfrm flipH="1">
            <a:off x="3240632" y="3969020"/>
            <a:ext cx="2356803"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D33545A-9945-4770-A1F0-E1C3A30F3BF7}"/>
              </a:ext>
            </a:extLst>
          </p:cNvPr>
          <p:cNvCxnSpPr>
            <a:cxnSpLocks/>
          </p:cNvCxnSpPr>
          <p:nvPr/>
        </p:nvCxnSpPr>
        <p:spPr>
          <a:xfrm flipH="1">
            <a:off x="2814898" y="2672274"/>
            <a:ext cx="2782541" cy="60498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91D253F-6D61-47E7-A3B5-DDD4327A683F}"/>
              </a:ext>
            </a:extLst>
          </p:cNvPr>
          <p:cNvSpPr txBox="1"/>
          <p:nvPr/>
        </p:nvSpPr>
        <p:spPr>
          <a:xfrm>
            <a:off x="832601" y="4992174"/>
            <a:ext cx="7323138" cy="1169551"/>
          </a:xfrm>
          <a:prstGeom prst="rect">
            <a:avLst/>
          </a:prstGeom>
          <a:noFill/>
        </p:spPr>
        <p:txBody>
          <a:bodyPr wrap="square">
            <a:spAutoFit/>
          </a:bodyPr>
          <a:lstStyle/>
          <a:p>
            <a:r>
              <a:rPr lang="en-US" sz="1400" b="1" dirty="0">
                <a:solidFill>
                  <a:srgbClr val="000000"/>
                </a:solidFill>
                <a:latin typeface="Calibri" panose="020F0502020204030204" pitchFamily="34" charset="0"/>
              </a:rPr>
              <a:t>Construct parking lot canopy system with LED lighting to provide cover for parking lot ticketing lane, pay station lanes, as well as parking structure for disabled and high-use parking spaces. Canopies will be one component of an airport terminal landside modernization program that include the city's rehabilitation of the airport entry road, new wayfinding signs, and resurfacing of the front part of the parking lot. </a:t>
            </a:r>
            <a:endParaRPr lang="en-US" sz="1400" b="1" dirty="0"/>
          </a:p>
        </p:txBody>
      </p:sp>
      <p:pic>
        <p:nvPicPr>
          <p:cNvPr id="3" name="Picture 2" descr="Logo&#10;&#10;Description automatically generated">
            <a:extLst>
              <a:ext uri="{FF2B5EF4-FFF2-40B4-BE49-F238E27FC236}">
                <a16:creationId xmlns:a16="http://schemas.microsoft.com/office/drawing/2014/main" id="{C99C80CA-B94E-FD26-A393-2AC08F6249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013" y="319976"/>
            <a:ext cx="1387922" cy="348137"/>
          </a:xfrm>
          <a:prstGeom prst="rect">
            <a:avLst/>
          </a:prstGeom>
        </p:spPr>
      </p:pic>
    </p:spTree>
    <p:extLst>
      <p:ext uri="{BB962C8B-B14F-4D97-AF65-F5344CB8AC3E}">
        <p14:creationId xmlns:p14="http://schemas.microsoft.com/office/powerpoint/2010/main" val="1090021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7A3A-BD64-45E1-BA93-871F29EFE016}"/>
              </a:ext>
            </a:extLst>
          </p:cNvPr>
          <p:cNvSpPr>
            <a:spLocks noGrp="1"/>
          </p:cNvSpPr>
          <p:nvPr>
            <p:ph type="title"/>
          </p:nvPr>
        </p:nvSpPr>
        <p:spPr>
          <a:xfrm>
            <a:off x="628650" y="1077693"/>
            <a:ext cx="7886700" cy="994172"/>
          </a:xfrm>
        </p:spPr>
        <p:txBody>
          <a:bodyPr/>
          <a:lstStyle/>
          <a:p>
            <a:pPr algn="ctr"/>
            <a:r>
              <a:rPr lang="en-US" b="1" dirty="0"/>
              <a:t>Waterloo Regional Airport</a:t>
            </a:r>
            <a:br>
              <a:rPr lang="en-US" b="1" dirty="0"/>
            </a:br>
            <a:r>
              <a:rPr lang="en-US" sz="2100" b="1" dirty="0">
                <a:solidFill>
                  <a:srgbClr val="000000"/>
                </a:solidFill>
                <a:latin typeface="Calibri" panose="020F0502020204030204" pitchFamily="34" charset="0"/>
              </a:rPr>
              <a:t>Update – December 2024</a:t>
            </a:r>
            <a:endParaRPr lang="en-US" b="1" dirty="0"/>
          </a:p>
        </p:txBody>
      </p:sp>
      <p:sp>
        <p:nvSpPr>
          <p:cNvPr id="3" name="TextBox 2">
            <a:extLst>
              <a:ext uri="{FF2B5EF4-FFF2-40B4-BE49-F238E27FC236}">
                <a16:creationId xmlns:a16="http://schemas.microsoft.com/office/drawing/2014/main" id="{16A9BD39-367B-49EE-B501-DFD227EF1B18}"/>
              </a:ext>
            </a:extLst>
          </p:cNvPr>
          <p:cNvSpPr txBox="1"/>
          <p:nvPr/>
        </p:nvSpPr>
        <p:spPr>
          <a:xfrm>
            <a:off x="1114687" y="5391496"/>
            <a:ext cx="6914626" cy="584775"/>
          </a:xfrm>
          <a:prstGeom prst="rect">
            <a:avLst/>
          </a:prstGeom>
          <a:noFill/>
          <a:ln>
            <a:solidFill>
              <a:schemeClr val="tx1"/>
            </a:solidFill>
          </a:ln>
        </p:spPr>
        <p:txBody>
          <a:bodyPr wrap="square" rtlCol="0">
            <a:spAutoFit/>
          </a:bodyPr>
          <a:lstStyle/>
          <a:p>
            <a:r>
              <a:rPr lang="en-US" sz="1600" b="1" dirty="0"/>
              <a:t>The project is starting construction and is expected to be completed well ahead of deadline.</a:t>
            </a:r>
          </a:p>
        </p:txBody>
      </p:sp>
      <p:pic>
        <p:nvPicPr>
          <p:cNvPr id="6" name="Picture 5" descr="Logo&#10;&#10;Description automatically generated">
            <a:extLst>
              <a:ext uri="{FF2B5EF4-FFF2-40B4-BE49-F238E27FC236}">
                <a16:creationId xmlns:a16="http://schemas.microsoft.com/office/drawing/2014/main" id="{0F03DD3C-66A6-A742-A9FF-CDEAE3BE6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08" y="326425"/>
            <a:ext cx="1387922" cy="348137"/>
          </a:xfrm>
          <a:prstGeom prst="rect">
            <a:avLst/>
          </a:prstGeom>
        </p:spPr>
      </p:pic>
      <p:pic>
        <p:nvPicPr>
          <p:cNvPr id="8" name="Picture 7">
            <a:extLst>
              <a:ext uri="{FF2B5EF4-FFF2-40B4-BE49-F238E27FC236}">
                <a16:creationId xmlns:a16="http://schemas.microsoft.com/office/drawing/2014/main" id="{34916A00-027C-7BA6-5790-FD961A7BD209}"/>
              </a:ext>
            </a:extLst>
          </p:cNvPr>
          <p:cNvPicPr>
            <a:picLocks noChangeAspect="1"/>
          </p:cNvPicPr>
          <p:nvPr/>
        </p:nvPicPr>
        <p:blipFill>
          <a:blip r:embed="rId4"/>
          <a:stretch>
            <a:fillRect/>
          </a:stretch>
        </p:blipFill>
        <p:spPr>
          <a:xfrm>
            <a:off x="885269" y="2247717"/>
            <a:ext cx="3727503" cy="2392038"/>
          </a:xfrm>
          <a:prstGeom prst="rect">
            <a:avLst/>
          </a:prstGeom>
        </p:spPr>
      </p:pic>
      <p:pic>
        <p:nvPicPr>
          <p:cNvPr id="10" name="Picture 9">
            <a:extLst>
              <a:ext uri="{FF2B5EF4-FFF2-40B4-BE49-F238E27FC236}">
                <a16:creationId xmlns:a16="http://schemas.microsoft.com/office/drawing/2014/main" id="{A3EBEBEB-A4D8-2D70-6AFE-C7F3933C3301}"/>
              </a:ext>
            </a:extLst>
          </p:cNvPr>
          <p:cNvPicPr>
            <a:picLocks noChangeAspect="1"/>
          </p:cNvPicPr>
          <p:nvPr/>
        </p:nvPicPr>
        <p:blipFill>
          <a:blip r:embed="rId5"/>
          <a:stretch>
            <a:fillRect/>
          </a:stretch>
        </p:blipFill>
        <p:spPr>
          <a:xfrm>
            <a:off x="5021079" y="2247717"/>
            <a:ext cx="3237656" cy="2392038"/>
          </a:xfrm>
          <a:prstGeom prst="rect">
            <a:avLst/>
          </a:prstGeom>
        </p:spPr>
      </p:pic>
    </p:spTree>
    <p:extLst>
      <p:ext uri="{BB962C8B-B14F-4D97-AF65-F5344CB8AC3E}">
        <p14:creationId xmlns:p14="http://schemas.microsoft.com/office/powerpoint/2010/main" val="2407208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7A3A-BD64-45E1-BA93-871F29EFE016}"/>
              </a:ext>
            </a:extLst>
          </p:cNvPr>
          <p:cNvSpPr>
            <a:spLocks noGrp="1"/>
          </p:cNvSpPr>
          <p:nvPr>
            <p:ph type="title"/>
          </p:nvPr>
        </p:nvSpPr>
        <p:spPr>
          <a:xfrm>
            <a:off x="640681" y="850866"/>
            <a:ext cx="7886700" cy="1325563"/>
          </a:xfrm>
        </p:spPr>
        <p:txBody>
          <a:bodyPr/>
          <a:lstStyle/>
          <a:p>
            <a:pPr algn="ctr"/>
            <a:r>
              <a:rPr lang="en-US" b="1" dirty="0"/>
              <a:t>Fort Dodge Regional Airport</a:t>
            </a:r>
            <a:br>
              <a:rPr lang="en-US" b="1" dirty="0"/>
            </a:br>
            <a:r>
              <a:rPr lang="en-US" sz="2400" b="1" dirty="0">
                <a:solidFill>
                  <a:srgbClr val="000000"/>
                </a:solidFill>
                <a:latin typeface="Calibri" panose="020F0502020204030204" pitchFamily="34" charset="0"/>
              </a:rPr>
              <a:t>$1,585,761 </a:t>
            </a:r>
            <a:endParaRPr lang="en-US" b="1" dirty="0"/>
          </a:p>
        </p:txBody>
      </p:sp>
      <p:pic>
        <p:nvPicPr>
          <p:cNvPr id="1026" name="Picture 1">
            <a:extLst>
              <a:ext uri="{FF2B5EF4-FFF2-40B4-BE49-F238E27FC236}">
                <a16:creationId xmlns:a16="http://schemas.microsoft.com/office/drawing/2014/main" id="{8852329A-6CDC-4855-A5AC-2ED0AAB3F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161" y="2248637"/>
            <a:ext cx="2743201"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map of a city&#10;&#10;Description automatically generated with low confidence">
            <a:extLst>
              <a:ext uri="{FF2B5EF4-FFF2-40B4-BE49-F238E27FC236}">
                <a16:creationId xmlns:a16="http://schemas.microsoft.com/office/drawing/2014/main" id="{5F34083E-4D76-41AA-A7D1-3F1174AB7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190" y="2248638"/>
            <a:ext cx="1836709" cy="2057400"/>
          </a:xfrm>
          <a:prstGeom prst="rect">
            <a:avLst/>
          </a:prstGeom>
        </p:spPr>
      </p:pic>
      <p:pic>
        <p:nvPicPr>
          <p:cNvPr id="7" name="Picture 6" descr="Diagram&#10;&#10;Description automatically generated">
            <a:extLst>
              <a:ext uri="{FF2B5EF4-FFF2-40B4-BE49-F238E27FC236}">
                <a16:creationId xmlns:a16="http://schemas.microsoft.com/office/drawing/2014/main" id="{A4DAD546-B5A9-4CF6-9086-68B13CAB9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380698" y="2818137"/>
            <a:ext cx="2057400" cy="918402"/>
          </a:xfrm>
          <a:prstGeom prst="rect">
            <a:avLst/>
          </a:prstGeom>
          <a:ln>
            <a:solidFill>
              <a:schemeClr val="tx1"/>
            </a:solidFill>
          </a:ln>
        </p:spPr>
      </p:pic>
      <p:cxnSp>
        <p:nvCxnSpPr>
          <p:cNvPr id="9" name="Straight Arrow Connector 8">
            <a:extLst>
              <a:ext uri="{FF2B5EF4-FFF2-40B4-BE49-F238E27FC236}">
                <a16:creationId xmlns:a16="http://schemas.microsoft.com/office/drawing/2014/main" id="{254929A5-E010-4888-A0C0-024B19947FCB}"/>
              </a:ext>
            </a:extLst>
          </p:cNvPr>
          <p:cNvCxnSpPr>
            <a:cxnSpLocks/>
          </p:cNvCxnSpPr>
          <p:nvPr/>
        </p:nvCxnSpPr>
        <p:spPr>
          <a:xfrm flipH="1">
            <a:off x="2957199" y="3188974"/>
            <a:ext cx="882474" cy="86815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C8FB961-4CCA-497B-8C8C-4B5450FA98E7}"/>
              </a:ext>
            </a:extLst>
          </p:cNvPr>
          <p:cNvSpPr/>
          <p:nvPr/>
        </p:nvSpPr>
        <p:spPr>
          <a:xfrm rot="16200000">
            <a:off x="2550074" y="3923856"/>
            <a:ext cx="483519" cy="28085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87D36875-D8DC-4D45-B763-2B8C6FFCC5DA}"/>
              </a:ext>
            </a:extLst>
          </p:cNvPr>
          <p:cNvSpPr txBox="1"/>
          <p:nvPr/>
        </p:nvSpPr>
        <p:spPr>
          <a:xfrm>
            <a:off x="1361563" y="5229523"/>
            <a:ext cx="6890657" cy="584775"/>
          </a:xfrm>
          <a:prstGeom prst="rect">
            <a:avLst/>
          </a:prstGeom>
          <a:noFill/>
          <a:ln>
            <a:noFill/>
          </a:ln>
        </p:spPr>
        <p:txBody>
          <a:bodyPr wrap="square">
            <a:spAutoFit/>
          </a:bodyPr>
          <a:lstStyle/>
          <a:p>
            <a:r>
              <a:rPr lang="en-US" sz="1600" b="1" dirty="0">
                <a:solidFill>
                  <a:srgbClr val="000000"/>
                </a:solidFill>
                <a:latin typeface="Calibri" panose="020F0502020204030204" pitchFamily="34" charset="0"/>
              </a:rPr>
              <a:t>Construct three modern box hangars with associated site prep, paving, and utilities. A waiting list exist for hangars. </a:t>
            </a:r>
            <a:endParaRPr lang="en-US" sz="1600" b="1" dirty="0"/>
          </a:p>
        </p:txBody>
      </p:sp>
      <p:sp>
        <p:nvSpPr>
          <p:cNvPr id="8" name="Freeform: Shape 7">
            <a:extLst>
              <a:ext uri="{FF2B5EF4-FFF2-40B4-BE49-F238E27FC236}">
                <a16:creationId xmlns:a16="http://schemas.microsoft.com/office/drawing/2014/main" id="{1F1B50C9-B05B-4D49-B17C-78967ECBA75C}"/>
              </a:ext>
            </a:extLst>
          </p:cNvPr>
          <p:cNvSpPr/>
          <p:nvPr/>
        </p:nvSpPr>
        <p:spPr>
          <a:xfrm>
            <a:off x="6096449" y="3421029"/>
            <a:ext cx="470491" cy="199361"/>
          </a:xfrm>
          <a:custGeom>
            <a:avLst/>
            <a:gdLst>
              <a:gd name="connsiteX0" fmla="*/ 0 w 627321"/>
              <a:gd name="connsiteY0" fmla="*/ 26582 h 265814"/>
              <a:gd name="connsiteX1" fmla="*/ 340242 w 627321"/>
              <a:gd name="connsiteY1" fmla="*/ 0 h 265814"/>
              <a:gd name="connsiteX2" fmla="*/ 600739 w 627321"/>
              <a:gd name="connsiteY2" fmla="*/ 5317 h 265814"/>
              <a:gd name="connsiteX3" fmla="*/ 627321 w 627321"/>
              <a:gd name="connsiteY3" fmla="*/ 79745 h 265814"/>
              <a:gd name="connsiteX4" fmla="*/ 430618 w 627321"/>
              <a:gd name="connsiteY4" fmla="*/ 265814 h 265814"/>
              <a:gd name="connsiteX5" fmla="*/ 207335 w 627321"/>
              <a:gd name="connsiteY5" fmla="*/ 255182 h 265814"/>
              <a:gd name="connsiteX6" fmla="*/ 207335 w 627321"/>
              <a:gd name="connsiteY6" fmla="*/ 58480 h 265814"/>
              <a:gd name="connsiteX7" fmla="*/ 0 w 627321"/>
              <a:gd name="connsiteY7" fmla="*/ 26582 h 265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321" h="265814">
                <a:moveTo>
                  <a:pt x="0" y="26582"/>
                </a:moveTo>
                <a:lnTo>
                  <a:pt x="340242" y="0"/>
                </a:lnTo>
                <a:lnTo>
                  <a:pt x="600739" y="5317"/>
                </a:lnTo>
                <a:lnTo>
                  <a:pt x="627321" y="79745"/>
                </a:lnTo>
                <a:lnTo>
                  <a:pt x="430618" y="265814"/>
                </a:lnTo>
                <a:lnTo>
                  <a:pt x="207335" y="255182"/>
                </a:lnTo>
                <a:lnTo>
                  <a:pt x="207335" y="58480"/>
                </a:lnTo>
                <a:lnTo>
                  <a:pt x="0" y="26582"/>
                </a:lnTo>
                <a:close/>
              </a:path>
            </a:pathLst>
          </a:custGeom>
          <a:pattFill prst="smGrid">
            <a:fgClr>
              <a:srgbClr val="FF0000"/>
            </a:fgClr>
            <a:bgClr>
              <a:srgbClr val="FFD9D9"/>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 name="Picture 2" descr="Logo&#10;&#10;Description automatically generated">
            <a:extLst>
              <a:ext uri="{FF2B5EF4-FFF2-40B4-BE49-F238E27FC236}">
                <a16:creationId xmlns:a16="http://schemas.microsoft.com/office/drawing/2014/main" id="{35DFE6AB-A616-0AEB-94F8-EBB4B0E6BB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586" y="292556"/>
            <a:ext cx="1387922" cy="348137"/>
          </a:xfrm>
          <a:prstGeom prst="rect">
            <a:avLst/>
          </a:prstGeom>
        </p:spPr>
      </p:pic>
    </p:spTree>
    <p:extLst>
      <p:ext uri="{BB962C8B-B14F-4D97-AF65-F5344CB8AC3E}">
        <p14:creationId xmlns:p14="http://schemas.microsoft.com/office/powerpoint/2010/main" val="3735049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7A3A-BD64-45E1-BA93-871F29EFE016}"/>
              </a:ext>
            </a:extLst>
          </p:cNvPr>
          <p:cNvSpPr>
            <a:spLocks noGrp="1"/>
          </p:cNvSpPr>
          <p:nvPr>
            <p:ph type="title"/>
          </p:nvPr>
        </p:nvSpPr>
        <p:spPr>
          <a:xfrm>
            <a:off x="628650" y="1077693"/>
            <a:ext cx="7886700" cy="994172"/>
          </a:xfrm>
        </p:spPr>
        <p:txBody>
          <a:bodyPr/>
          <a:lstStyle/>
          <a:p>
            <a:pPr algn="ctr"/>
            <a:r>
              <a:rPr lang="en-US" b="1" dirty="0"/>
              <a:t>Fort Dodge Regional Airport</a:t>
            </a:r>
            <a:br>
              <a:rPr lang="en-US" b="1" dirty="0"/>
            </a:br>
            <a:r>
              <a:rPr lang="en-US" sz="2100" b="1" dirty="0">
                <a:solidFill>
                  <a:srgbClr val="000000"/>
                </a:solidFill>
                <a:latin typeface="Calibri" panose="020F0502020204030204" pitchFamily="34" charset="0"/>
              </a:rPr>
              <a:t>Update – December 2024</a:t>
            </a:r>
            <a:endParaRPr lang="en-US" b="1" dirty="0"/>
          </a:p>
        </p:txBody>
      </p:sp>
      <p:sp>
        <p:nvSpPr>
          <p:cNvPr id="3" name="TextBox 2">
            <a:extLst>
              <a:ext uri="{FF2B5EF4-FFF2-40B4-BE49-F238E27FC236}">
                <a16:creationId xmlns:a16="http://schemas.microsoft.com/office/drawing/2014/main" id="{16A9BD39-367B-49EE-B501-DFD227EF1B18}"/>
              </a:ext>
            </a:extLst>
          </p:cNvPr>
          <p:cNvSpPr txBox="1"/>
          <p:nvPr/>
        </p:nvSpPr>
        <p:spPr>
          <a:xfrm>
            <a:off x="975117" y="5322108"/>
            <a:ext cx="6996629" cy="584775"/>
          </a:xfrm>
          <a:prstGeom prst="rect">
            <a:avLst/>
          </a:prstGeom>
          <a:noFill/>
          <a:ln>
            <a:solidFill>
              <a:schemeClr val="tx1"/>
            </a:solidFill>
          </a:ln>
        </p:spPr>
        <p:txBody>
          <a:bodyPr wrap="square" rtlCol="0">
            <a:spAutoFit/>
          </a:bodyPr>
          <a:lstStyle/>
          <a:p>
            <a:r>
              <a:rPr lang="en-US" sz="1600" b="1" dirty="0"/>
              <a:t>Construction is complete and the hangars are occupied, one of them with LifeFlight-2, which is now able to provide faster response times. </a:t>
            </a:r>
          </a:p>
        </p:txBody>
      </p:sp>
      <p:pic>
        <p:nvPicPr>
          <p:cNvPr id="5" name="Picture 4" descr="Logo&#10;&#10;Description automatically generated">
            <a:extLst>
              <a:ext uri="{FF2B5EF4-FFF2-40B4-BE49-F238E27FC236}">
                <a16:creationId xmlns:a16="http://schemas.microsoft.com/office/drawing/2014/main" id="{71FA3AFD-7FF1-BF27-864E-068049319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19" y="323724"/>
            <a:ext cx="1387922" cy="348137"/>
          </a:xfrm>
          <a:prstGeom prst="rect">
            <a:avLst/>
          </a:prstGeom>
        </p:spPr>
      </p:pic>
      <p:pic>
        <p:nvPicPr>
          <p:cNvPr id="5123" name="Picture 3">
            <a:extLst>
              <a:ext uri="{FF2B5EF4-FFF2-40B4-BE49-F238E27FC236}">
                <a16:creationId xmlns:a16="http://schemas.microsoft.com/office/drawing/2014/main" id="{F9F15B4B-589E-DBC2-B5D8-2968F0004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6821" y="2385139"/>
            <a:ext cx="3468529" cy="240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a:extLst>
              <a:ext uri="{FF2B5EF4-FFF2-40B4-BE49-F238E27FC236}">
                <a16:creationId xmlns:a16="http://schemas.microsoft.com/office/drawing/2014/main" id="{EE0E41B4-F853-134D-AE71-683ADCF20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173" y="2385139"/>
            <a:ext cx="4339507" cy="240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524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7A3A-BD64-45E1-BA93-871F29EFE016}"/>
              </a:ext>
            </a:extLst>
          </p:cNvPr>
          <p:cNvSpPr>
            <a:spLocks noGrp="1"/>
          </p:cNvSpPr>
          <p:nvPr>
            <p:ph type="title"/>
          </p:nvPr>
        </p:nvSpPr>
        <p:spPr>
          <a:xfrm>
            <a:off x="384730" y="1119109"/>
            <a:ext cx="7886700" cy="994172"/>
          </a:xfrm>
        </p:spPr>
        <p:txBody>
          <a:bodyPr>
            <a:noAutofit/>
          </a:bodyPr>
          <a:lstStyle/>
          <a:p>
            <a:pPr algn="ctr"/>
            <a:r>
              <a:rPr lang="en-US" dirty="0">
                <a:latin typeface="+mn-lt"/>
              </a:rPr>
              <a:t>Mason City Municipal Airport</a:t>
            </a:r>
            <a:br>
              <a:rPr lang="en-US" dirty="0">
                <a:latin typeface="+mn-lt"/>
              </a:rPr>
            </a:br>
            <a:r>
              <a:rPr lang="en-US" sz="2100" b="1" dirty="0">
                <a:latin typeface="+mn-lt"/>
              </a:rPr>
              <a:t>$1,574,795 </a:t>
            </a:r>
          </a:p>
        </p:txBody>
      </p:sp>
      <p:pic>
        <p:nvPicPr>
          <p:cNvPr id="11" name="Picture 10" descr="A picture containing apartment building&#10;&#10;Description automatically generated">
            <a:extLst>
              <a:ext uri="{FF2B5EF4-FFF2-40B4-BE49-F238E27FC236}">
                <a16:creationId xmlns:a16="http://schemas.microsoft.com/office/drawing/2014/main" id="{244D3993-777A-481C-8DAE-DD7CF4992832}"/>
              </a:ext>
            </a:extLst>
          </p:cNvPr>
          <p:cNvPicPr>
            <a:picLocks noChangeAspect="1"/>
          </p:cNvPicPr>
          <p:nvPr/>
        </p:nvPicPr>
        <p:blipFill rotWithShape="1">
          <a:blip r:embed="rId2">
            <a:extLst>
              <a:ext uri="{28A0092B-C50C-407E-A947-70E740481C1C}">
                <a14:useLocalDpi xmlns:a14="http://schemas.microsoft.com/office/drawing/2010/main" val="0"/>
              </a:ext>
            </a:extLst>
          </a:blip>
          <a:srcRect l="16551"/>
          <a:stretch/>
        </p:blipFill>
        <p:spPr>
          <a:xfrm>
            <a:off x="2547261" y="2225788"/>
            <a:ext cx="2547515" cy="2263140"/>
          </a:xfrm>
          <a:prstGeom prst="rect">
            <a:avLst/>
          </a:prstGeom>
        </p:spPr>
      </p:pic>
      <p:cxnSp>
        <p:nvCxnSpPr>
          <p:cNvPr id="8" name="Straight Arrow Connector 7">
            <a:extLst>
              <a:ext uri="{FF2B5EF4-FFF2-40B4-BE49-F238E27FC236}">
                <a16:creationId xmlns:a16="http://schemas.microsoft.com/office/drawing/2014/main" id="{D01440A4-AFA6-4635-A0F7-7F1C017DF9F2}"/>
              </a:ext>
            </a:extLst>
          </p:cNvPr>
          <p:cNvCxnSpPr>
            <a:cxnSpLocks/>
          </p:cNvCxnSpPr>
          <p:nvPr/>
        </p:nvCxnSpPr>
        <p:spPr>
          <a:xfrm flipH="1">
            <a:off x="4194702" y="3356237"/>
            <a:ext cx="1539896" cy="47312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AF5659C7-F02B-4BDD-BE89-EB5EF06CE9C5}"/>
              </a:ext>
            </a:extLst>
          </p:cNvPr>
          <p:cNvSpPr/>
          <p:nvPr/>
        </p:nvSpPr>
        <p:spPr>
          <a:xfrm rot="16200000">
            <a:off x="3752306" y="3735877"/>
            <a:ext cx="529149" cy="26135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2D3AF58D-7BCD-4177-96D2-913B25DA6B44}"/>
              </a:ext>
            </a:extLst>
          </p:cNvPr>
          <p:cNvSpPr txBox="1"/>
          <p:nvPr/>
        </p:nvSpPr>
        <p:spPr>
          <a:xfrm>
            <a:off x="1011104" y="5484975"/>
            <a:ext cx="7184940" cy="830997"/>
          </a:xfrm>
          <a:prstGeom prst="rect">
            <a:avLst/>
          </a:prstGeom>
          <a:noFill/>
        </p:spPr>
        <p:txBody>
          <a:bodyPr wrap="square">
            <a:spAutoFit/>
          </a:bodyPr>
          <a:lstStyle/>
          <a:p>
            <a:r>
              <a:rPr lang="en-US" sz="1600" b="1" dirty="0">
                <a:solidFill>
                  <a:srgbClr val="000000"/>
                </a:solidFill>
                <a:latin typeface="Calibri" panose="020F0502020204030204" pitchFamily="34" charset="0"/>
              </a:rPr>
              <a:t>Construct a hangar building with 8 T-hangar units and a larger end unit. All taxi lanes and utility work to support the project were already complete and the project was shovel ready. </a:t>
            </a:r>
            <a:endParaRPr lang="en-US" sz="1600" b="1" dirty="0"/>
          </a:p>
        </p:txBody>
      </p:sp>
      <p:pic>
        <p:nvPicPr>
          <p:cNvPr id="5" name="Picture 4" descr="Diagram, schematic&#10;&#10;Description automatically generated">
            <a:extLst>
              <a:ext uri="{FF2B5EF4-FFF2-40B4-BE49-F238E27FC236}">
                <a16:creationId xmlns:a16="http://schemas.microsoft.com/office/drawing/2014/main" id="{F8A32D2B-1117-4F47-9147-93B0C9B9B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987215" y="2996188"/>
            <a:ext cx="2428616" cy="722406"/>
          </a:xfrm>
          <a:prstGeom prst="rect">
            <a:avLst/>
          </a:prstGeom>
        </p:spPr>
      </p:pic>
      <p:pic>
        <p:nvPicPr>
          <p:cNvPr id="3" name="Picture 2" descr="Logo&#10;&#10;Description automatically generated">
            <a:extLst>
              <a:ext uri="{FF2B5EF4-FFF2-40B4-BE49-F238E27FC236}">
                <a16:creationId xmlns:a16="http://schemas.microsoft.com/office/drawing/2014/main" id="{E9F112FF-70E9-626E-7F66-ADCEEF7431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143" y="455478"/>
            <a:ext cx="1387922" cy="348137"/>
          </a:xfrm>
          <a:prstGeom prst="rect">
            <a:avLst/>
          </a:prstGeom>
        </p:spPr>
      </p:pic>
    </p:spTree>
    <p:extLst>
      <p:ext uri="{BB962C8B-B14F-4D97-AF65-F5344CB8AC3E}">
        <p14:creationId xmlns:p14="http://schemas.microsoft.com/office/powerpoint/2010/main" val="3201087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7A3A-BD64-45E1-BA93-871F29EFE016}"/>
              </a:ext>
            </a:extLst>
          </p:cNvPr>
          <p:cNvSpPr>
            <a:spLocks noGrp="1"/>
          </p:cNvSpPr>
          <p:nvPr>
            <p:ph type="title"/>
          </p:nvPr>
        </p:nvSpPr>
        <p:spPr>
          <a:xfrm>
            <a:off x="628650" y="1077693"/>
            <a:ext cx="7886700" cy="994172"/>
          </a:xfrm>
        </p:spPr>
        <p:txBody>
          <a:bodyPr/>
          <a:lstStyle/>
          <a:p>
            <a:pPr algn="ctr"/>
            <a:r>
              <a:rPr lang="en-US" b="1" dirty="0"/>
              <a:t>Mason City Municipal Airport</a:t>
            </a:r>
            <a:br>
              <a:rPr lang="en-US" b="1" dirty="0"/>
            </a:br>
            <a:r>
              <a:rPr lang="en-US" sz="2100" b="1" dirty="0">
                <a:solidFill>
                  <a:srgbClr val="000000"/>
                </a:solidFill>
                <a:latin typeface="Calibri" panose="020F0502020204030204" pitchFamily="34" charset="0"/>
              </a:rPr>
              <a:t>Update – December 2024</a:t>
            </a:r>
            <a:endParaRPr lang="en-US" b="1" dirty="0"/>
          </a:p>
        </p:txBody>
      </p:sp>
      <p:sp>
        <p:nvSpPr>
          <p:cNvPr id="3" name="TextBox 2">
            <a:extLst>
              <a:ext uri="{FF2B5EF4-FFF2-40B4-BE49-F238E27FC236}">
                <a16:creationId xmlns:a16="http://schemas.microsoft.com/office/drawing/2014/main" id="{16A9BD39-367B-49EE-B501-DFD227EF1B18}"/>
              </a:ext>
            </a:extLst>
          </p:cNvPr>
          <p:cNvSpPr txBox="1"/>
          <p:nvPr/>
        </p:nvSpPr>
        <p:spPr>
          <a:xfrm>
            <a:off x="767592" y="5576881"/>
            <a:ext cx="7608815" cy="584775"/>
          </a:xfrm>
          <a:prstGeom prst="rect">
            <a:avLst/>
          </a:prstGeom>
          <a:noFill/>
          <a:ln>
            <a:solidFill>
              <a:schemeClr val="tx1"/>
            </a:solidFill>
          </a:ln>
        </p:spPr>
        <p:txBody>
          <a:bodyPr wrap="square" rtlCol="0">
            <a:spAutoFit/>
          </a:bodyPr>
          <a:lstStyle/>
          <a:p>
            <a:r>
              <a:rPr lang="en-US" sz="1600" b="1" dirty="0"/>
              <a:t>Construction of the T-hangar building is complete, and the building is fully occupied. The airport still has an active waiting list of 16 interested parties for additional hangars.</a:t>
            </a:r>
          </a:p>
        </p:txBody>
      </p:sp>
      <p:pic>
        <p:nvPicPr>
          <p:cNvPr id="5" name="Picture 4" descr="Logo&#10;&#10;Description automatically generated">
            <a:extLst>
              <a:ext uri="{FF2B5EF4-FFF2-40B4-BE49-F238E27FC236}">
                <a16:creationId xmlns:a16="http://schemas.microsoft.com/office/drawing/2014/main" id="{A7F7E17C-6DD1-D327-C4AE-4CE59805C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86" y="397118"/>
            <a:ext cx="1387922" cy="348137"/>
          </a:xfrm>
          <a:prstGeom prst="rect">
            <a:avLst/>
          </a:prstGeom>
        </p:spPr>
      </p:pic>
      <p:pic>
        <p:nvPicPr>
          <p:cNvPr id="7" name="Picture 6">
            <a:extLst>
              <a:ext uri="{FF2B5EF4-FFF2-40B4-BE49-F238E27FC236}">
                <a16:creationId xmlns:a16="http://schemas.microsoft.com/office/drawing/2014/main" id="{923C70BD-54D8-1E41-CB2B-5995A8DA8CD5}"/>
              </a:ext>
            </a:extLst>
          </p:cNvPr>
          <p:cNvPicPr>
            <a:picLocks noChangeAspect="1"/>
          </p:cNvPicPr>
          <p:nvPr/>
        </p:nvPicPr>
        <p:blipFill>
          <a:blip r:embed="rId3"/>
          <a:stretch>
            <a:fillRect/>
          </a:stretch>
        </p:blipFill>
        <p:spPr>
          <a:xfrm>
            <a:off x="465430" y="2404303"/>
            <a:ext cx="4325828" cy="2510739"/>
          </a:xfrm>
          <a:prstGeom prst="rect">
            <a:avLst/>
          </a:prstGeom>
        </p:spPr>
      </p:pic>
      <p:pic>
        <p:nvPicPr>
          <p:cNvPr id="10" name="Picture 9">
            <a:extLst>
              <a:ext uri="{FF2B5EF4-FFF2-40B4-BE49-F238E27FC236}">
                <a16:creationId xmlns:a16="http://schemas.microsoft.com/office/drawing/2014/main" id="{19C47075-68CD-220A-C768-9D48ED07E171}"/>
              </a:ext>
            </a:extLst>
          </p:cNvPr>
          <p:cNvPicPr>
            <a:picLocks noChangeAspect="1"/>
          </p:cNvPicPr>
          <p:nvPr/>
        </p:nvPicPr>
        <p:blipFill>
          <a:blip r:embed="rId4"/>
          <a:stretch>
            <a:fillRect/>
          </a:stretch>
        </p:blipFill>
        <p:spPr>
          <a:xfrm>
            <a:off x="4933269" y="2404302"/>
            <a:ext cx="3745301" cy="2510739"/>
          </a:xfrm>
          <a:prstGeom prst="rect">
            <a:avLst/>
          </a:prstGeom>
        </p:spPr>
      </p:pic>
    </p:spTree>
    <p:extLst>
      <p:ext uri="{BB962C8B-B14F-4D97-AF65-F5344CB8AC3E}">
        <p14:creationId xmlns:p14="http://schemas.microsoft.com/office/powerpoint/2010/main" val="2063945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7A3A-BD64-45E1-BA93-871F29EFE016}"/>
              </a:ext>
            </a:extLst>
          </p:cNvPr>
          <p:cNvSpPr>
            <a:spLocks noGrp="1"/>
          </p:cNvSpPr>
          <p:nvPr>
            <p:ph type="title"/>
          </p:nvPr>
        </p:nvSpPr>
        <p:spPr>
          <a:xfrm>
            <a:off x="385894" y="1246705"/>
            <a:ext cx="8313489" cy="994172"/>
          </a:xfrm>
        </p:spPr>
        <p:txBody>
          <a:bodyPr>
            <a:normAutofit fontScale="90000"/>
          </a:bodyPr>
          <a:lstStyle/>
          <a:p>
            <a:pPr algn="ctr"/>
            <a:r>
              <a:rPr lang="en-US" b="1" dirty="0"/>
              <a:t>Southeast Iowa Regional Airport (Burlington)</a:t>
            </a:r>
            <a:br>
              <a:rPr lang="en-US" b="1" dirty="0"/>
            </a:br>
            <a:r>
              <a:rPr lang="en-US" sz="2100" b="1" dirty="0">
                <a:solidFill>
                  <a:srgbClr val="000000"/>
                </a:solidFill>
                <a:latin typeface="Calibri" panose="020F0502020204030204" pitchFamily="34" charset="0"/>
              </a:rPr>
              <a:t>$1,573,948 </a:t>
            </a:r>
            <a:endParaRPr lang="en-US" b="1" dirty="0"/>
          </a:p>
        </p:txBody>
      </p:sp>
      <p:pic>
        <p:nvPicPr>
          <p:cNvPr id="5" name="Picture 4" descr="Diagram, map&#10;&#10;Description automatically generated">
            <a:extLst>
              <a:ext uri="{FF2B5EF4-FFF2-40B4-BE49-F238E27FC236}">
                <a16:creationId xmlns:a16="http://schemas.microsoft.com/office/drawing/2014/main" id="{764542AE-EEBE-4D05-BAEA-478E14516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62845" y="2484558"/>
            <a:ext cx="1833729" cy="1851660"/>
          </a:xfrm>
          <a:prstGeom prst="rect">
            <a:avLst/>
          </a:prstGeom>
        </p:spPr>
      </p:pic>
      <p:pic>
        <p:nvPicPr>
          <p:cNvPr id="7" name="Picture 6" descr="A picture containing athletic game, sport, runway, tarmac&#10;&#10;Description automatically generated">
            <a:extLst>
              <a:ext uri="{FF2B5EF4-FFF2-40B4-BE49-F238E27FC236}">
                <a16:creationId xmlns:a16="http://schemas.microsoft.com/office/drawing/2014/main" id="{80A70179-CA9D-4A11-A20E-11D27CF1747C}"/>
              </a:ext>
            </a:extLst>
          </p:cNvPr>
          <p:cNvPicPr>
            <a:picLocks noChangeAspect="1"/>
          </p:cNvPicPr>
          <p:nvPr/>
        </p:nvPicPr>
        <p:blipFill rotWithShape="1">
          <a:blip r:embed="rId3">
            <a:extLst>
              <a:ext uri="{28A0092B-C50C-407E-A947-70E740481C1C}">
                <a14:useLocalDpi xmlns:a14="http://schemas.microsoft.com/office/drawing/2010/main" val="0"/>
              </a:ext>
            </a:extLst>
          </a:blip>
          <a:srcRect r="33365"/>
          <a:stretch/>
        </p:blipFill>
        <p:spPr>
          <a:xfrm>
            <a:off x="3671241" y="2493524"/>
            <a:ext cx="4118882" cy="1851660"/>
          </a:xfrm>
          <a:prstGeom prst="rect">
            <a:avLst/>
          </a:prstGeom>
        </p:spPr>
      </p:pic>
      <p:sp>
        <p:nvSpPr>
          <p:cNvPr id="8" name="Oval 7">
            <a:extLst>
              <a:ext uri="{FF2B5EF4-FFF2-40B4-BE49-F238E27FC236}">
                <a16:creationId xmlns:a16="http://schemas.microsoft.com/office/drawing/2014/main" id="{C9F9AAAB-0E92-45D5-B0CC-0F3DF3203552}"/>
              </a:ext>
            </a:extLst>
          </p:cNvPr>
          <p:cNvSpPr/>
          <p:nvPr/>
        </p:nvSpPr>
        <p:spPr>
          <a:xfrm>
            <a:off x="3963766" y="2757899"/>
            <a:ext cx="1470388" cy="74989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Arrow Connector 8">
            <a:extLst>
              <a:ext uri="{FF2B5EF4-FFF2-40B4-BE49-F238E27FC236}">
                <a16:creationId xmlns:a16="http://schemas.microsoft.com/office/drawing/2014/main" id="{BB0C3E38-45DF-4D42-BACB-AECA9B983C9F}"/>
              </a:ext>
            </a:extLst>
          </p:cNvPr>
          <p:cNvCxnSpPr>
            <a:cxnSpLocks/>
          </p:cNvCxnSpPr>
          <p:nvPr/>
        </p:nvCxnSpPr>
        <p:spPr>
          <a:xfrm flipH="1">
            <a:off x="2005151" y="3143250"/>
            <a:ext cx="1887584" cy="50292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1E18EE-B7DC-4C99-A35D-0D91C0D0425D}"/>
              </a:ext>
            </a:extLst>
          </p:cNvPr>
          <p:cNvSpPr txBox="1"/>
          <p:nvPr/>
        </p:nvSpPr>
        <p:spPr>
          <a:xfrm>
            <a:off x="1158926" y="5229626"/>
            <a:ext cx="7080068" cy="584775"/>
          </a:xfrm>
          <a:prstGeom prst="rect">
            <a:avLst/>
          </a:prstGeom>
          <a:noFill/>
        </p:spPr>
        <p:txBody>
          <a:bodyPr wrap="square">
            <a:spAutoFit/>
          </a:bodyPr>
          <a:lstStyle/>
          <a:p>
            <a:r>
              <a:rPr lang="en-US" sz="1600" b="1" dirty="0">
                <a:solidFill>
                  <a:srgbClr val="000000"/>
                </a:solidFill>
                <a:latin typeface="Calibri" panose="020F0502020204030204" pitchFamily="34" charset="0"/>
              </a:rPr>
              <a:t>Construct a large box hangar for storing larger business aircraft, general aviation aircraft, and the aircraft providing commercial air service at the airport. </a:t>
            </a:r>
            <a:endParaRPr lang="en-US" sz="1600" b="1" dirty="0"/>
          </a:p>
        </p:txBody>
      </p:sp>
      <p:pic>
        <p:nvPicPr>
          <p:cNvPr id="3" name="Picture 2" descr="Logo&#10;&#10;Description automatically generated">
            <a:extLst>
              <a:ext uri="{FF2B5EF4-FFF2-40B4-BE49-F238E27FC236}">
                <a16:creationId xmlns:a16="http://schemas.microsoft.com/office/drawing/2014/main" id="{D764B5B4-D1A9-48C4-E625-1A8F1F4A0E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253" y="349051"/>
            <a:ext cx="1387922" cy="348137"/>
          </a:xfrm>
          <a:prstGeom prst="rect">
            <a:avLst/>
          </a:prstGeom>
        </p:spPr>
      </p:pic>
    </p:spTree>
    <p:extLst>
      <p:ext uri="{BB962C8B-B14F-4D97-AF65-F5344CB8AC3E}">
        <p14:creationId xmlns:p14="http://schemas.microsoft.com/office/powerpoint/2010/main" val="2348754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7A3A-BD64-45E1-BA93-871F29EFE016}"/>
              </a:ext>
            </a:extLst>
          </p:cNvPr>
          <p:cNvSpPr>
            <a:spLocks noGrp="1"/>
          </p:cNvSpPr>
          <p:nvPr>
            <p:ph type="title"/>
          </p:nvPr>
        </p:nvSpPr>
        <p:spPr>
          <a:xfrm>
            <a:off x="628650" y="1077693"/>
            <a:ext cx="7886700" cy="994172"/>
          </a:xfrm>
        </p:spPr>
        <p:txBody>
          <a:bodyPr/>
          <a:lstStyle/>
          <a:p>
            <a:pPr algn="ctr"/>
            <a:r>
              <a:rPr lang="en-US" b="1" dirty="0"/>
              <a:t>Southeast Iowa Regional Airport</a:t>
            </a:r>
            <a:br>
              <a:rPr lang="en-US" b="1" dirty="0"/>
            </a:br>
            <a:r>
              <a:rPr lang="en-US" sz="2100" b="1" dirty="0">
                <a:solidFill>
                  <a:srgbClr val="000000"/>
                </a:solidFill>
                <a:latin typeface="Calibri" panose="020F0502020204030204" pitchFamily="34" charset="0"/>
              </a:rPr>
              <a:t>Update – December 2024</a:t>
            </a:r>
            <a:endParaRPr lang="en-US" b="1" dirty="0"/>
          </a:p>
        </p:txBody>
      </p:sp>
      <p:sp>
        <p:nvSpPr>
          <p:cNvPr id="3" name="TextBox 2">
            <a:extLst>
              <a:ext uri="{FF2B5EF4-FFF2-40B4-BE49-F238E27FC236}">
                <a16:creationId xmlns:a16="http://schemas.microsoft.com/office/drawing/2014/main" id="{16A9BD39-367B-49EE-B501-DFD227EF1B18}"/>
              </a:ext>
            </a:extLst>
          </p:cNvPr>
          <p:cNvSpPr txBox="1"/>
          <p:nvPr/>
        </p:nvSpPr>
        <p:spPr>
          <a:xfrm>
            <a:off x="770845" y="5602347"/>
            <a:ext cx="7602309" cy="584775"/>
          </a:xfrm>
          <a:prstGeom prst="rect">
            <a:avLst/>
          </a:prstGeom>
          <a:noFill/>
          <a:ln>
            <a:solidFill>
              <a:schemeClr val="tx1"/>
            </a:solidFill>
          </a:ln>
        </p:spPr>
        <p:txBody>
          <a:bodyPr wrap="square" rtlCol="0">
            <a:spAutoFit/>
          </a:bodyPr>
          <a:lstStyle/>
          <a:p>
            <a:r>
              <a:rPr lang="en-US" sz="1600" b="1" dirty="0"/>
              <a:t>Construction on the box hangar is mostly complete and is will start being occupied in the coming weeks</a:t>
            </a:r>
            <a:r>
              <a:rPr lang="en-US" sz="1350" dirty="0"/>
              <a:t>.</a:t>
            </a:r>
            <a:endParaRPr lang="en-US" sz="1350" dirty="0">
              <a:highlight>
                <a:srgbClr val="FFFF00"/>
              </a:highlight>
            </a:endParaRPr>
          </a:p>
        </p:txBody>
      </p:sp>
      <p:pic>
        <p:nvPicPr>
          <p:cNvPr id="5" name="Picture 4" descr="Logo&#10;&#10;Description automatically generated">
            <a:extLst>
              <a:ext uri="{FF2B5EF4-FFF2-40B4-BE49-F238E27FC236}">
                <a16:creationId xmlns:a16="http://schemas.microsoft.com/office/drawing/2014/main" id="{3F6C3AAC-ACD1-EEDF-ED99-89F5A3CA7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864" y="294684"/>
            <a:ext cx="1387922" cy="348137"/>
          </a:xfrm>
          <a:prstGeom prst="rect">
            <a:avLst/>
          </a:prstGeom>
        </p:spPr>
      </p:pic>
      <p:pic>
        <p:nvPicPr>
          <p:cNvPr id="6146" name="Picture 2">
            <a:extLst>
              <a:ext uri="{FF2B5EF4-FFF2-40B4-BE49-F238E27FC236}">
                <a16:creationId xmlns:a16="http://schemas.microsoft.com/office/drawing/2014/main" id="{8495CB17-DE77-C310-E2C7-2BCA4CFB8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00" y="2428452"/>
            <a:ext cx="4248089" cy="281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a:extLst>
              <a:ext uri="{FF2B5EF4-FFF2-40B4-BE49-F238E27FC236}">
                <a16:creationId xmlns:a16="http://schemas.microsoft.com/office/drawing/2014/main" id="{0BADBC78-D691-8D83-01F0-6521F99669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743" y="2428452"/>
            <a:ext cx="3736957" cy="279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4745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C813A-A6DE-3672-29DF-D6A0BDA827C9}"/>
              </a:ext>
            </a:extLst>
          </p:cNvPr>
          <p:cNvSpPr>
            <a:spLocks noGrp="1"/>
          </p:cNvSpPr>
          <p:nvPr>
            <p:ph type="ctrTitle"/>
          </p:nvPr>
        </p:nvSpPr>
        <p:spPr/>
        <p:txBody>
          <a:bodyPr/>
          <a:lstStyle/>
          <a:p>
            <a:r>
              <a:rPr lang="en-US" b="1" dirty="0"/>
              <a:t>Thank you!</a:t>
            </a:r>
          </a:p>
        </p:txBody>
      </p:sp>
      <p:sp>
        <p:nvSpPr>
          <p:cNvPr id="3" name="Subtitle 2">
            <a:extLst>
              <a:ext uri="{FF2B5EF4-FFF2-40B4-BE49-F238E27FC236}">
                <a16:creationId xmlns:a16="http://schemas.microsoft.com/office/drawing/2014/main" id="{944E9AE9-A5FD-DBA1-17A1-0EAE6ABFCD07}"/>
              </a:ext>
            </a:extLst>
          </p:cNvPr>
          <p:cNvSpPr>
            <a:spLocks noGrp="1"/>
          </p:cNvSpPr>
          <p:nvPr>
            <p:ph type="subTitle" idx="1"/>
          </p:nvPr>
        </p:nvSpPr>
        <p:spPr/>
        <p:txBody>
          <a:bodyPr>
            <a:normAutofit/>
          </a:bodyPr>
          <a:lstStyle/>
          <a:p>
            <a:r>
              <a:rPr lang="en-US" sz="2400" b="1" dirty="0"/>
              <a:t>Questions?</a:t>
            </a:r>
          </a:p>
        </p:txBody>
      </p:sp>
      <p:pic>
        <p:nvPicPr>
          <p:cNvPr id="4" name="Picture 3" descr="Logo&#10;&#10;Description automatically generated">
            <a:extLst>
              <a:ext uri="{FF2B5EF4-FFF2-40B4-BE49-F238E27FC236}">
                <a16:creationId xmlns:a16="http://schemas.microsoft.com/office/drawing/2014/main" id="{57E16DE2-33F3-6514-A285-325D411A9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20" y="423351"/>
            <a:ext cx="1387922" cy="348137"/>
          </a:xfrm>
          <a:prstGeom prst="rect">
            <a:avLst/>
          </a:prstGeom>
        </p:spPr>
      </p:pic>
    </p:spTree>
    <p:extLst>
      <p:ext uri="{BB962C8B-B14F-4D97-AF65-F5344CB8AC3E}">
        <p14:creationId xmlns:p14="http://schemas.microsoft.com/office/powerpoint/2010/main" val="16370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n aerial view of an airport&#10;&#10;Description automatically generated with low confidence">
            <a:extLst>
              <a:ext uri="{FF2B5EF4-FFF2-40B4-BE49-F238E27FC236}">
                <a16:creationId xmlns:a16="http://schemas.microsoft.com/office/drawing/2014/main" id="{71992040-04F9-4C43-8728-05D68DCD0034}"/>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561" t="23402" r="-561" b="1905"/>
          <a:stretch/>
        </p:blipFill>
        <p:spPr>
          <a:xfrm>
            <a:off x="3" y="847190"/>
            <a:ext cx="9194669" cy="5153563"/>
          </a:xfrm>
          <a:prstGeom prst="rect">
            <a:avLst/>
          </a:prstGeom>
        </p:spPr>
      </p:pic>
      <p:sp>
        <p:nvSpPr>
          <p:cNvPr id="2" name="Title 1">
            <a:extLst>
              <a:ext uri="{FF2B5EF4-FFF2-40B4-BE49-F238E27FC236}">
                <a16:creationId xmlns:a16="http://schemas.microsoft.com/office/drawing/2014/main" id="{2261A5D6-19B0-4E93-8438-917D45B02429}"/>
              </a:ext>
            </a:extLst>
          </p:cNvPr>
          <p:cNvSpPr>
            <a:spLocks noGrp="1"/>
          </p:cNvSpPr>
          <p:nvPr>
            <p:ph type="title"/>
          </p:nvPr>
        </p:nvSpPr>
        <p:spPr>
          <a:xfrm>
            <a:off x="568555" y="1170757"/>
            <a:ext cx="7886700" cy="994172"/>
          </a:xfrm>
        </p:spPr>
        <p:txBody>
          <a:bodyPr>
            <a:normAutofit/>
          </a:bodyPr>
          <a:lstStyle/>
          <a:p>
            <a:pPr algn="ctr"/>
            <a:r>
              <a:rPr lang="en-US" b="1" dirty="0"/>
              <a:t>ICAIF Project Update Summary</a:t>
            </a:r>
          </a:p>
        </p:txBody>
      </p:sp>
      <p:pic>
        <p:nvPicPr>
          <p:cNvPr id="3" name="Picture 2" descr="Logo&#10;&#10;Description automatically generated">
            <a:extLst>
              <a:ext uri="{FF2B5EF4-FFF2-40B4-BE49-F238E27FC236}">
                <a16:creationId xmlns:a16="http://schemas.microsoft.com/office/drawing/2014/main" id="{3F2F8B9A-050E-A587-3D0C-21DDF29CB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879" y="244032"/>
            <a:ext cx="1387922" cy="348137"/>
          </a:xfrm>
          <a:prstGeom prst="rect">
            <a:avLst/>
          </a:prstGeom>
        </p:spPr>
      </p:pic>
      <p:graphicFrame>
        <p:nvGraphicFramePr>
          <p:cNvPr id="7" name="Table 6">
            <a:extLst>
              <a:ext uri="{FF2B5EF4-FFF2-40B4-BE49-F238E27FC236}">
                <a16:creationId xmlns:a16="http://schemas.microsoft.com/office/drawing/2014/main" id="{4B76ACA7-84F5-C966-A7AD-2810495C3D82}"/>
              </a:ext>
            </a:extLst>
          </p:cNvPr>
          <p:cNvGraphicFramePr>
            <a:graphicFrameLocks noGrp="1"/>
          </p:cNvGraphicFramePr>
          <p:nvPr>
            <p:extLst>
              <p:ext uri="{D42A27DB-BD31-4B8C-83A1-F6EECF244321}">
                <p14:modId xmlns:p14="http://schemas.microsoft.com/office/powerpoint/2010/main" val="1739198086"/>
              </p:ext>
            </p:extLst>
          </p:nvPr>
        </p:nvGraphicFramePr>
        <p:xfrm>
          <a:off x="94736" y="2199503"/>
          <a:ext cx="8950412" cy="2965624"/>
        </p:xfrm>
        <a:graphic>
          <a:graphicData uri="http://schemas.openxmlformats.org/drawingml/2006/table">
            <a:tbl>
              <a:tblPr/>
              <a:tblGrid>
                <a:gridCol w="2906251">
                  <a:extLst>
                    <a:ext uri="{9D8B030D-6E8A-4147-A177-3AD203B41FA5}">
                      <a16:colId xmlns:a16="http://schemas.microsoft.com/office/drawing/2014/main" val="581956762"/>
                    </a:ext>
                  </a:extLst>
                </a:gridCol>
                <a:gridCol w="1421536">
                  <a:extLst>
                    <a:ext uri="{9D8B030D-6E8A-4147-A177-3AD203B41FA5}">
                      <a16:colId xmlns:a16="http://schemas.microsoft.com/office/drawing/2014/main" val="1849638373"/>
                    </a:ext>
                  </a:extLst>
                </a:gridCol>
                <a:gridCol w="2590354">
                  <a:extLst>
                    <a:ext uri="{9D8B030D-6E8A-4147-A177-3AD203B41FA5}">
                      <a16:colId xmlns:a16="http://schemas.microsoft.com/office/drawing/2014/main" val="2908994109"/>
                    </a:ext>
                  </a:extLst>
                </a:gridCol>
                <a:gridCol w="1052990">
                  <a:extLst>
                    <a:ext uri="{9D8B030D-6E8A-4147-A177-3AD203B41FA5}">
                      <a16:colId xmlns:a16="http://schemas.microsoft.com/office/drawing/2014/main" val="3157539991"/>
                    </a:ext>
                  </a:extLst>
                </a:gridCol>
                <a:gridCol w="979281">
                  <a:extLst>
                    <a:ext uri="{9D8B030D-6E8A-4147-A177-3AD203B41FA5}">
                      <a16:colId xmlns:a16="http://schemas.microsoft.com/office/drawing/2014/main" val="944275320"/>
                    </a:ext>
                  </a:extLst>
                </a:gridCol>
              </a:tblGrid>
              <a:tr h="269602">
                <a:tc>
                  <a:txBody>
                    <a:bodyPr/>
                    <a:lstStyle/>
                    <a:p>
                      <a:pPr algn="ctr" fontAlgn="b"/>
                      <a:r>
                        <a:rPr lang="en-US" sz="1200" b="1" i="0" u="none" strike="noStrike" dirty="0">
                          <a:solidFill>
                            <a:srgbClr val="FFFFFF"/>
                          </a:solidFill>
                          <a:effectLst/>
                          <a:latin typeface="Calibri" panose="020F0502020204030204" pitchFamily="34" charset="0"/>
                        </a:rPr>
                        <a:t>Airport</a:t>
                      </a:r>
                    </a:p>
                  </a:txBody>
                  <a:tcPr marL="3480" marR="3480" marT="34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C2529"/>
                    </a:solidFill>
                  </a:tcPr>
                </a:tc>
                <a:tc>
                  <a:txBody>
                    <a:bodyPr/>
                    <a:lstStyle/>
                    <a:p>
                      <a:pPr algn="ctr" fontAlgn="b"/>
                      <a:r>
                        <a:rPr lang="en-US" sz="1200" b="1" i="0" u="none" strike="noStrike" dirty="0">
                          <a:solidFill>
                            <a:srgbClr val="FFFFFF"/>
                          </a:solidFill>
                          <a:effectLst/>
                          <a:latin typeface="Calibri" panose="020F0502020204030204" pitchFamily="34" charset="0"/>
                        </a:rPr>
                        <a:t>Project</a:t>
                      </a:r>
                    </a:p>
                  </a:txBody>
                  <a:tcPr marL="3480" marR="3480" marT="34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C2529"/>
                    </a:solidFill>
                  </a:tcPr>
                </a:tc>
                <a:tc>
                  <a:txBody>
                    <a:bodyPr/>
                    <a:lstStyle/>
                    <a:p>
                      <a:pPr algn="ctr" fontAlgn="b"/>
                      <a:r>
                        <a:rPr lang="en-US" sz="1200" b="1" i="0" u="none" strike="noStrike" dirty="0">
                          <a:solidFill>
                            <a:srgbClr val="FFFFFF"/>
                          </a:solidFill>
                          <a:effectLst/>
                          <a:latin typeface="Calibri" panose="020F0502020204030204" pitchFamily="34" charset="0"/>
                        </a:rPr>
                        <a:t>Status</a:t>
                      </a:r>
                    </a:p>
                  </a:txBody>
                  <a:tcPr marL="3480" marR="3480" marT="34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C2529"/>
                    </a:solidFill>
                  </a:tcPr>
                </a:tc>
                <a:tc>
                  <a:txBody>
                    <a:bodyPr/>
                    <a:lstStyle/>
                    <a:p>
                      <a:pPr algn="ctr" fontAlgn="b"/>
                      <a:r>
                        <a:rPr lang="en-US" sz="1200" b="1" i="0" u="none" strike="noStrike" dirty="0">
                          <a:solidFill>
                            <a:srgbClr val="FFFFFF"/>
                          </a:solidFill>
                          <a:effectLst/>
                          <a:latin typeface="Calibri" panose="020F0502020204030204" pitchFamily="34" charset="0"/>
                        </a:rPr>
                        <a:t>Grant Amount</a:t>
                      </a:r>
                    </a:p>
                  </a:txBody>
                  <a:tcPr marL="3480" marR="3480" marT="34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C2529"/>
                    </a:solidFill>
                  </a:tcPr>
                </a:tc>
                <a:tc>
                  <a:txBody>
                    <a:bodyPr/>
                    <a:lstStyle/>
                    <a:p>
                      <a:pPr algn="ctr" fontAlgn="b"/>
                      <a:r>
                        <a:rPr lang="en-US" sz="1200" b="1" i="0" u="none" strike="noStrike" dirty="0">
                          <a:solidFill>
                            <a:srgbClr val="FFFFFF"/>
                          </a:solidFill>
                          <a:effectLst/>
                          <a:latin typeface="Calibri" panose="020F0502020204030204" pitchFamily="34" charset="0"/>
                        </a:rPr>
                        <a:t>Reimbursed</a:t>
                      </a:r>
                    </a:p>
                  </a:txBody>
                  <a:tcPr marL="3480" marR="3480" marT="34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C2529"/>
                    </a:solidFill>
                  </a:tcPr>
                </a:tc>
                <a:extLst>
                  <a:ext uri="{0D108BD9-81ED-4DB2-BD59-A6C34878D82A}">
                    <a16:rowId xmlns:a16="http://schemas.microsoft.com/office/drawing/2014/main" val="2778553097"/>
                  </a:ext>
                </a:extLst>
              </a:tr>
              <a:tr h="539206">
                <a:tc>
                  <a:txBody>
                    <a:bodyPr/>
                    <a:lstStyle/>
                    <a:p>
                      <a:pPr algn="l" fontAlgn="ctr"/>
                      <a:r>
                        <a:rPr lang="en-US" sz="1000" b="1" i="0" u="none" strike="noStrike">
                          <a:solidFill>
                            <a:srgbClr val="000000"/>
                          </a:solidFill>
                          <a:effectLst/>
                          <a:latin typeface="Calibri" panose="020F0502020204030204" pitchFamily="34" charset="0"/>
                        </a:rPr>
                        <a:t>Des Moines International Airport</a:t>
                      </a:r>
                    </a:p>
                  </a:txBody>
                  <a:tcPr marL="3480" marR="3480" marT="34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1" i="0" u="none" strike="noStrike">
                          <a:solidFill>
                            <a:srgbClr val="000000"/>
                          </a:solidFill>
                          <a:effectLst/>
                          <a:latin typeface="Calibri" panose="020F0502020204030204" pitchFamily="34" charset="0"/>
                        </a:rPr>
                        <a:t>Parking structure &amp; terminal design</a:t>
                      </a:r>
                    </a:p>
                  </a:txBody>
                  <a:tcPr marL="3480" marR="3480" marT="34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1" i="0" u="none" strike="noStrike">
                          <a:solidFill>
                            <a:srgbClr val="000000"/>
                          </a:solidFill>
                          <a:effectLst/>
                          <a:latin typeface="Calibri" panose="020F0502020204030204" pitchFamily="34" charset="0"/>
                        </a:rPr>
                        <a:t>Under construction- 70% complete</a:t>
                      </a:r>
                    </a:p>
                  </a:txBody>
                  <a:tcPr marL="3480" marR="3480" marT="34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000" b="1" i="0" u="none" strike="noStrike">
                          <a:solidFill>
                            <a:srgbClr val="000000"/>
                          </a:solidFill>
                          <a:effectLst/>
                          <a:latin typeface="Calibri" panose="020F0502020204030204" pitchFamily="34" charset="0"/>
                        </a:rPr>
                        <a:t>$58,783,949 </a:t>
                      </a:r>
                    </a:p>
                  </a:txBody>
                  <a:tcPr marL="3480" marR="3480" marT="34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1" i="0" u="none" strike="noStrike">
                          <a:solidFill>
                            <a:srgbClr val="000000"/>
                          </a:solidFill>
                          <a:effectLst/>
                          <a:latin typeface="Calibri" panose="020F0502020204030204" pitchFamily="34" charset="0"/>
                        </a:rPr>
                        <a:t>$34,651,193 </a:t>
                      </a:r>
                    </a:p>
                  </a:txBody>
                  <a:tcPr marL="3480" marR="3480" marT="348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0638062"/>
                  </a:ext>
                </a:extLst>
              </a:tr>
              <a:tr h="269602">
                <a:tc>
                  <a:txBody>
                    <a:bodyPr/>
                    <a:lstStyle/>
                    <a:p>
                      <a:pPr algn="l" fontAlgn="t"/>
                      <a:r>
                        <a:rPr lang="en-US" sz="1000" b="1" i="0" u="none" strike="noStrike">
                          <a:solidFill>
                            <a:srgbClr val="000000"/>
                          </a:solidFill>
                          <a:effectLst/>
                          <a:latin typeface="Calibri" panose="020F0502020204030204" pitchFamily="34" charset="0"/>
                        </a:rPr>
                        <a:t>The Eastern Iowa Airport (Cedar Rapids)</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B3B3"/>
                    </a:solidFill>
                  </a:tcPr>
                </a:tc>
                <a:tc>
                  <a:txBody>
                    <a:bodyPr/>
                    <a:lstStyle/>
                    <a:p>
                      <a:pPr algn="ctr" fontAlgn="t"/>
                      <a:r>
                        <a:rPr lang="en-US" sz="1000" b="1" i="0" u="none" strike="noStrike">
                          <a:solidFill>
                            <a:srgbClr val="000000"/>
                          </a:solidFill>
                          <a:effectLst/>
                          <a:latin typeface="Calibri" panose="020F0502020204030204" pitchFamily="34" charset="0"/>
                        </a:rPr>
                        <a:t>Terminal addition</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B3B3"/>
                    </a:solidFill>
                  </a:tcPr>
                </a:tc>
                <a:tc>
                  <a:txBody>
                    <a:bodyPr/>
                    <a:lstStyle/>
                    <a:p>
                      <a:pPr algn="ctr" fontAlgn="t"/>
                      <a:r>
                        <a:rPr lang="en-US" sz="1000" b="1" i="0" u="none" strike="noStrike">
                          <a:solidFill>
                            <a:srgbClr val="000000"/>
                          </a:solidFill>
                          <a:effectLst/>
                          <a:latin typeface="Calibri" panose="020F0502020204030204" pitchFamily="34" charset="0"/>
                        </a:rPr>
                        <a:t>Under construction- 70% complete</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B3B3"/>
                    </a:solidFill>
                  </a:tcPr>
                </a:tc>
                <a:tc>
                  <a:txBody>
                    <a:bodyPr/>
                    <a:lstStyle/>
                    <a:p>
                      <a:pPr algn="r" fontAlgn="t"/>
                      <a:r>
                        <a:rPr lang="en-US" sz="1000" b="1" i="0" u="none" strike="noStrike">
                          <a:solidFill>
                            <a:srgbClr val="000000"/>
                          </a:solidFill>
                          <a:effectLst/>
                          <a:latin typeface="Calibri" panose="020F0502020204030204" pitchFamily="34" charset="0"/>
                        </a:rPr>
                        <a:t>$28,350,890</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B3B3"/>
                    </a:solidFill>
                  </a:tcPr>
                </a:tc>
                <a:tc>
                  <a:txBody>
                    <a:bodyPr/>
                    <a:lstStyle/>
                    <a:p>
                      <a:pPr algn="ctr" fontAlgn="t"/>
                      <a:r>
                        <a:rPr lang="en-US" sz="1000" b="1" i="0" u="none" strike="noStrike">
                          <a:solidFill>
                            <a:srgbClr val="000000"/>
                          </a:solidFill>
                          <a:effectLst/>
                          <a:latin typeface="Calibri" panose="020F0502020204030204" pitchFamily="34" charset="0"/>
                        </a:rPr>
                        <a:t>$14,770,092 </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B3B3"/>
                    </a:solidFill>
                  </a:tcPr>
                </a:tc>
                <a:extLst>
                  <a:ext uri="{0D108BD9-81ED-4DB2-BD59-A6C34878D82A}">
                    <a16:rowId xmlns:a16="http://schemas.microsoft.com/office/drawing/2014/main" val="1743227406"/>
                  </a:ext>
                </a:extLst>
              </a:tr>
              <a:tr h="269602">
                <a:tc>
                  <a:txBody>
                    <a:bodyPr/>
                    <a:lstStyle/>
                    <a:p>
                      <a:pPr algn="l" fontAlgn="t"/>
                      <a:r>
                        <a:rPr lang="en-US" sz="1000" b="1" i="0" u="none" strike="noStrike">
                          <a:solidFill>
                            <a:srgbClr val="000000"/>
                          </a:solidFill>
                          <a:effectLst/>
                          <a:latin typeface="Calibri" panose="020F0502020204030204" pitchFamily="34" charset="0"/>
                        </a:rPr>
                        <a:t>Sioux Gateway Airport</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000" b="1" i="0" u="none" strike="noStrike">
                          <a:solidFill>
                            <a:srgbClr val="000000"/>
                          </a:solidFill>
                          <a:effectLst/>
                          <a:latin typeface="Calibri" panose="020F0502020204030204" pitchFamily="34" charset="0"/>
                        </a:rPr>
                        <a:t>Hangar development</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000" b="1" i="0" u="none" strike="noStrike">
                          <a:solidFill>
                            <a:srgbClr val="000000"/>
                          </a:solidFill>
                          <a:effectLst/>
                          <a:latin typeface="Calibri" panose="020F0502020204030204" pitchFamily="34" charset="0"/>
                        </a:rPr>
                        <a:t>Construction Complete- 90% complete</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t"/>
                      <a:r>
                        <a:rPr lang="en-US" sz="1000" b="1" i="0" u="none" strike="noStrike">
                          <a:solidFill>
                            <a:srgbClr val="000000"/>
                          </a:solidFill>
                          <a:effectLst/>
                          <a:latin typeface="Calibri" panose="020F0502020204030204" pitchFamily="34" charset="0"/>
                        </a:rPr>
                        <a:t>$3,149,582 </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000" b="1" i="0" u="none" strike="noStrike">
                          <a:solidFill>
                            <a:srgbClr val="000000"/>
                          </a:solidFill>
                          <a:effectLst/>
                          <a:latin typeface="Calibri" panose="020F0502020204030204" pitchFamily="34" charset="0"/>
                        </a:rPr>
                        <a:t>$1,827,551 </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2294890"/>
                  </a:ext>
                </a:extLst>
              </a:tr>
              <a:tr h="269602">
                <a:tc>
                  <a:txBody>
                    <a:bodyPr/>
                    <a:lstStyle/>
                    <a:p>
                      <a:pPr algn="l" fontAlgn="t"/>
                      <a:r>
                        <a:rPr lang="en-US" sz="1000" b="1" i="0" u="none" strike="noStrike">
                          <a:solidFill>
                            <a:srgbClr val="000000"/>
                          </a:solidFill>
                          <a:effectLst/>
                          <a:latin typeface="Calibri" panose="020F0502020204030204" pitchFamily="34" charset="0"/>
                        </a:rPr>
                        <a:t>Dubuque Regional Airport</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B3B3"/>
                    </a:solidFill>
                  </a:tcPr>
                </a:tc>
                <a:tc>
                  <a:txBody>
                    <a:bodyPr/>
                    <a:lstStyle/>
                    <a:p>
                      <a:pPr algn="ctr" fontAlgn="t"/>
                      <a:r>
                        <a:rPr lang="en-US" sz="1000" b="1" i="0" u="none" strike="noStrike">
                          <a:solidFill>
                            <a:srgbClr val="000000"/>
                          </a:solidFill>
                          <a:effectLst/>
                          <a:latin typeface="Calibri" panose="020F0502020204030204" pitchFamily="34" charset="0"/>
                        </a:rPr>
                        <a:t>Hangar development</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B3B3"/>
                    </a:solidFill>
                  </a:tcPr>
                </a:tc>
                <a:tc>
                  <a:txBody>
                    <a:bodyPr/>
                    <a:lstStyle/>
                    <a:p>
                      <a:pPr algn="ctr" fontAlgn="t"/>
                      <a:r>
                        <a:rPr lang="en-US" sz="1000" b="1" i="0" u="none" strike="noStrike">
                          <a:solidFill>
                            <a:srgbClr val="000000"/>
                          </a:solidFill>
                          <a:effectLst/>
                          <a:latin typeface="Calibri" panose="020F0502020204030204" pitchFamily="34" charset="0"/>
                        </a:rPr>
                        <a:t>Construction Complete- 90% complete</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B3B3"/>
                    </a:solidFill>
                  </a:tcPr>
                </a:tc>
                <a:tc>
                  <a:txBody>
                    <a:bodyPr/>
                    <a:lstStyle/>
                    <a:p>
                      <a:pPr algn="r" fontAlgn="t"/>
                      <a:r>
                        <a:rPr lang="en-US" sz="1000" b="1" i="0" u="none" strike="noStrike">
                          <a:solidFill>
                            <a:srgbClr val="000000"/>
                          </a:solidFill>
                          <a:effectLst/>
                          <a:latin typeface="Calibri" panose="020F0502020204030204" pitchFamily="34" charset="0"/>
                        </a:rPr>
                        <a:t>$2,783,502</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B3B3"/>
                    </a:solidFill>
                  </a:tcPr>
                </a:tc>
                <a:tc>
                  <a:txBody>
                    <a:bodyPr/>
                    <a:lstStyle/>
                    <a:p>
                      <a:pPr algn="ctr" fontAlgn="t"/>
                      <a:r>
                        <a:rPr lang="en-US" sz="1000" b="1" i="0" u="none" strike="noStrike">
                          <a:solidFill>
                            <a:srgbClr val="000000"/>
                          </a:solidFill>
                          <a:effectLst/>
                          <a:latin typeface="Calibri" panose="020F0502020204030204" pitchFamily="34" charset="0"/>
                        </a:rPr>
                        <a:t>$2,602,177 </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B3B3"/>
                    </a:solidFill>
                  </a:tcPr>
                </a:tc>
                <a:extLst>
                  <a:ext uri="{0D108BD9-81ED-4DB2-BD59-A6C34878D82A}">
                    <a16:rowId xmlns:a16="http://schemas.microsoft.com/office/drawing/2014/main" val="1365546004"/>
                  </a:ext>
                </a:extLst>
              </a:tr>
              <a:tr h="269602">
                <a:tc>
                  <a:txBody>
                    <a:bodyPr/>
                    <a:lstStyle/>
                    <a:p>
                      <a:pPr algn="l" fontAlgn="t"/>
                      <a:r>
                        <a:rPr lang="en-US" sz="1000" b="1" i="0" u="none" strike="noStrike">
                          <a:solidFill>
                            <a:srgbClr val="000000"/>
                          </a:solidFill>
                          <a:effectLst/>
                          <a:latin typeface="Calibri" panose="020F0502020204030204" pitchFamily="34" charset="0"/>
                        </a:rPr>
                        <a:t>Waterloo Regional Airport</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000" b="1" i="0" u="none" strike="noStrike">
                          <a:solidFill>
                            <a:srgbClr val="000000"/>
                          </a:solidFill>
                          <a:effectLst/>
                          <a:latin typeface="Calibri" panose="020F0502020204030204" pitchFamily="34" charset="0"/>
                        </a:rPr>
                        <a:t>Parking structure</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000" b="1" i="0" u="none" strike="noStrike">
                          <a:solidFill>
                            <a:srgbClr val="000000"/>
                          </a:solidFill>
                          <a:effectLst/>
                          <a:latin typeface="Calibri" panose="020F0502020204030204" pitchFamily="34" charset="0"/>
                        </a:rPr>
                        <a:t>Under Construction- 50% complete</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t"/>
                      <a:r>
                        <a:rPr lang="en-US" sz="1000" b="1" i="0" u="none" strike="noStrike">
                          <a:solidFill>
                            <a:srgbClr val="000000"/>
                          </a:solidFill>
                          <a:effectLst/>
                          <a:latin typeface="Calibri" panose="020F0502020204030204" pitchFamily="34" charset="0"/>
                        </a:rPr>
                        <a:t>$2,197,573 </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000" b="1" i="0" u="none" strike="noStrike">
                          <a:solidFill>
                            <a:srgbClr val="000000"/>
                          </a:solidFill>
                          <a:effectLst/>
                          <a:latin typeface="Calibri" panose="020F0502020204030204" pitchFamily="34" charset="0"/>
                        </a:rPr>
                        <a:t>$998,933 </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5682573"/>
                  </a:ext>
                </a:extLst>
              </a:tr>
              <a:tr h="269602">
                <a:tc>
                  <a:txBody>
                    <a:bodyPr/>
                    <a:lstStyle/>
                    <a:p>
                      <a:pPr algn="l" fontAlgn="t"/>
                      <a:r>
                        <a:rPr lang="en-US" sz="1000" b="1" i="0" u="none" strike="noStrike">
                          <a:solidFill>
                            <a:srgbClr val="000000"/>
                          </a:solidFill>
                          <a:effectLst/>
                          <a:latin typeface="Calibri" panose="020F0502020204030204" pitchFamily="34" charset="0"/>
                        </a:rPr>
                        <a:t>Fort Dodge Regional Airport</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B3B3"/>
                    </a:solidFill>
                  </a:tcPr>
                </a:tc>
                <a:tc>
                  <a:txBody>
                    <a:bodyPr/>
                    <a:lstStyle/>
                    <a:p>
                      <a:pPr algn="ctr" fontAlgn="t"/>
                      <a:r>
                        <a:rPr lang="en-US" sz="1000" b="1" i="0" u="none" strike="noStrike">
                          <a:solidFill>
                            <a:srgbClr val="000000"/>
                          </a:solidFill>
                          <a:effectLst/>
                          <a:latin typeface="Calibri" panose="020F0502020204030204" pitchFamily="34" charset="0"/>
                        </a:rPr>
                        <a:t>Hangar development</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B3B3"/>
                    </a:solidFill>
                  </a:tcPr>
                </a:tc>
                <a:tc>
                  <a:txBody>
                    <a:bodyPr/>
                    <a:lstStyle/>
                    <a:p>
                      <a:pPr algn="ctr" fontAlgn="t"/>
                      <a:r>
                        <a:rPr lang="en-US" sz="1000" b="1" i="0" u="none" strike="noStrike">
                          <a:solidFill>
                            <a:srgbClr val="000000"/>
                          </a:solidFill>
                          <a:effectLst/>
                          <a:latin typeface="Calibri" panose="020F0502020204030204" pitchFamily="34" charset="0"/>
                        </a:rPr>
                        <a:t>Closeout</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B3B3"/>
                    </a:solidFill>
                  </a:tcPr>
                </a:tc>
                <a:tc>
                  <a:txBody>
                    <a:bodyPr/>
                    <a:lstStyle/>
                    <a:p>
                      <a:pPr algn="r" fontAlgn="t"/>
                      <a:r>
                        <a:rPr lang="en-US" sz="1000" b="1" i="0" u="none" strike="noStrike">
                          <a:solidFill>
                            <a:srgbClr val="000000"/>
                          </a:solidFill>
                          <a:effectLst/>
                          <a:latin typeface="Calibri" panose="020F0502020204030204" pitchFamily="34" charset="0"/>
                        </a:rPr>
                        <a:t>$1,585,761 </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B3B3"/>
                    </a:solidFill>
                  </a:tcPr>
                </a:tc>
                <a:tc>
                  <a:txBody>
                    <a:bodyPr/>
                    <a:lstStyle/>
                    <a:p>
                      <a:pPr algn="ctr" fontAlgn="t"/>
                      <a:r>
                        <a:rPr lang="en-US" sz="1000" b="1" i="0" u="none" strike="noStrike">
                          <a:solidFill>
                            <a:srgbClr val="000000"/>
                          </a:solidFill>
                          <a:effectLst/>
                          <a:latin typeface="Calibri" panose="020F0502020204030204" pitchFamily="34" charset="0"/>
                        </a:rPr>
                        <a:t>$1,585,761 </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B3B3"/>
                    </a:solidFill>
                  </a:tcPr>
                </a:tc>
                <a:extLst>
                  <a:ext uri="{0D108BD9-81ED-4DB2-BD59-A6C34878D82A}">
                    <a16:rowId xmlns:a16="http://schemas.microsoft.com/office/drawing/2014/main" val="3007072136"/>
                  </a:ext>
                </a:extLst>
              </a:tr>
              <a:tr h="269602">
                <a:tc>
                  <a:txBody>
                    <a:bodyPr/>
                    <a:lstStyle/>
                    <a:p>
                      <a:pPr algn="l" fontAlgn="t"/>
                      <a:r>
                        <a:rPr lang="en-US" sz="1000" b="1" i="0" u="none" strike="noStrike">
                          <a:solidFill>
                            <a:srgbClr val="000000"/>
                          </a:solidFill>
                          <a:effectLst/>
                          <a:latin typeface="Calibri" panose="020F0502020204030204" pitchFamily="34" charset="0"/>
                        </a:rPr>
                        <a:t>Mason City Municipal Airport</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000" b="1" i="0" u="none" strike="noStrike">
                          <a:solidFill>
                            <a:srgbClr val="000000"/>
                          </a:solidFill>
                          <a:effectLst/>
                          <a:latin typeface="Calibri" panose="020F0502020204030204" pitchFamily="34" charset="0"/>
                        </a:rPr>
                        <a:t>Hangar development</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000" b="1" i="0" u="none" strike="noStrike">
                          <a:solidFill>
                            <a:srgbClr val="000000"/>
                          </a:solidFill>
                          <a:effectLst/>
                          <a:latin typeface="Calibri" panose="020F0502020204030204" pitchFamily="34" charset="0"/>
                        </a:rPr>
                        <a:t>Construction Complete- 90% complete</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t"/>
                      <a:r>
                        <a:rPr lang="en-US" sz="1000" b="1" i="0" u="none" strike="noStrike">
                          <a:solidFill>
                            <a:srgbClr val="000000"/>
                          </a:solidFill>
                          <a:effectLst/>
                          <a:latin typeface="Calibri" panose="020F0502020204030204" pitchFamily="34" charset="0"/>
                        </a:rPr>
                        <a:t>$1,574,795</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sz="1000" b="1" i="0" u="none" strike="noStrike">
                          <a:solidFill>
                            <a:srgbClr val="000000"/>
                          </a:solidFill>
                          <a:effectLst/>
                          <a:latin typeface="Calibri" panose="020F0502020204030204" pitchFamily="34" charset="0"/>
                        </a:rPr>
                        <a:t>$1,482,752 </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3583970"/>
                  </a:ext>
                </a:extLst>
              </a:tr>
              <a:tr h="269602">
                <a:tc>
                  <a:txBody>
                    <a:bodyPr/>
                    <a:lstStyle/>
                    <a:p>
                      <a:pPr algn="l" fontAlgn="t"/>
                      <a:r>
                        <a:rPr lang="en-US" sz="1000" b="1" i="0" u="none" strike="noStrike">
                          <a:solidFill>
                            <a:srgbClr val="000000"/>
                          </a:solidFill>
                          <a:effectLst/>
                          <a:latin typeface="Calibri" panose="020F0502020204030204" pitchFamily="34" charset="0"/>
                        </a:rPr>
                        <a:t>Southeast Iowa Regional Airport (Burlington)</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B3B3"/>
                    </a:solidFill>
                  </a:tcPr>
                </a:tc>
                <a:tc>
                  <a:txBody>
                    <a:bodyPr/>
                    <a:lstStyle/>
                    <a:p>
                      <a:pPr algn="ctr" fontAlgn="t"/>
                      <a:r>
                        <a:rPr lang="en-US" sz="1000" b="1" i="0" u="none" strike="noStrike">
                          <a:solidFill>
                            <a:srgbClr val="000000"/>
                          </a:solidFill>
                          <a:effectLst/>
                          <a:latin typeface="Calibri" panose="020F0502020204030204" pitchFamily="34" charset="0"/>
                        </a:rPr>
                        <a:t>Hangar development</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B3B3"/>
                    </a:solidFill>
                  </a:tcPr>
                </a:tc>
                <a:tc>
                  <a:txBody>
                    <a:bodyPr/>
                    <a:lstStyle/>
                    <a:p>
                      <a:pPr algn="ctr" fontAlgn="t"/>
                      <a:r>
                        <a:rPr lang="en-US" sz="1000" b="1" i="0" u="none" strike="noStrike">
                          <a:solidFill>
                            <a:srgbClr val="000000"/>
                          </a:solidFill>
                          <a:effectLst/>
                          <a:latin typeface="Calibri" panose="020F0502020204030204" pitchFamily="34" charset="0"/>
                        </a:rPr>
                        <a:t>Under construction- 70% complete</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B3B3"/>
                    </a:solidFill>
                  </a:tcPr>
                </a:tc>
                <a:tc>
                  <a:txBody>
                    <a:bodyPr/>
                    <a:lstStyle/>
                    <a:p>
                      <a:pPr algn="r" fontAlgn="t"/>
                      <a:r>
                        <a:rPr lang="en-US" sz="1000" b="1" i="0" u="none" strike="noStrike">
                          <a:solidFill>
                            <a:srgbClr val="000000"/>
                          </a:solidFill>
                          <a:effectLst/>
                          <a:latin typeface="Calibri" panose="020F0502020204030204" pitchFamily="34" charset="0"/>
                        </a:rPr>
                        <a:t>$1,573,948 </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B3B3"/>
                    </a:solidFill>
                  </a:tcPr>
                </a:tc>
                <a:tc>
                  <a:txBody>
                    <a:bodyPr/>
                    <a:lstStyle/>
                    <a:p>
                      <a:pPr algn="ctr" fontAlgn="t"/>
                      <a:r>
                        <a:rPr lang="en-US" sz="1000" b="1" i="0" u="none" strike="noStrike">
                          <a:solidFill>
                            <a:srgbClr val="000000"/>
                          </a:solidFill>
                          <a:effectLst/>
                          <a:latin typeface="Calibri" panose="020F0502020204030204" pitchFamily="34" charset="0"/>
                        </a:rPr>
                        <a:t>$1,325,157 </a:t>
                      </a:r>
                    </a:p>
                  </a:txBody>
                  <a:tcPr marL="3480" marR="3480" marT="348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B3B3"/>
                    </a:solidFill>
                  </a:tcPr>
                </a:tc>
                <a:extLst>
                  <a:ext uri="{0D108BD9-81ED-4DB2-BD59-A6C34878D82A}">
                    <a16:rowId xmlns:a16="http://schemas.microsoft.com/office/drawing/2014/main" val="3905089450"/>
                  </a:ext>
                </a:extLst>
              </a:tr>
              <a:tr h="269602">
                <a:tc>
                  <a:txBody>
                    <a:bodyPr/>
                    <a:lstStyle/>
                    <a:p>
                      <a:pPr algn="l" fontAlgn="b"/>
                      <a:endParaRPr lang="en-US" sz="1000" b="1" i="0" u="none" strike="noStrike">
                        <a:solidFill>
                          <a:srgbClr val="000000"/>
                        </a:solidFill>
                        <a:effectLst/>
                        <a:latin typeface="Calibri" panose="020F0502020204030204" pitchFamily="34" charset="0"/>
                      </a:endParaRPr>
                    </a:p>
                  </a:txBody>
                  <a:tcPr marL="3480" marR="3480" marT="348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3480" marR="3480" marT="348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endParaRPr lang="en-US" sz="1000" b="1" i="0" u="none" strike="noStrike">
                        <a:solidFill>
                          <a:srgbClr val="000000"/>
                        </a:solidFill>
                        <a:effectLst/>
                        <a:latin typeface="Calibri" panose="020F0502020204030204" pitchFamily="34" charset="0"/>
                      </a:endParaRPr>
                    </a:p>
                  </a:txBody>
                  <a:tcPr marL="3480" marR="3480" marT="348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t"/>
                      <a:r>
                        <a:rPr lang="en-US" sz="1000" b="1" i="0" u="none" strike="noStrike">
                          <a:solidFill>
                            <a:srgbClr val="000000"/>
                          </a:solidFill>
                          <a:effectLst/>
                          <a:latin typeface="Calibri" panose="020F0502020204030204" pitchFamily="34" charset="0"/>
                        </a:rPr>
                        <a:t>$100,000,000 </a:t>
                      </a:r>
                    </a:p>
                  </a:txBody>
                  <a:tcPr marL="3480" marR="3480" marT="3480" marB="0">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1000" b="1" i="0" u="none" strike="noStrike" dirty="0">
                          <a:solidFill>
                            <a:srgbClr val="000000"/>
                          </a:solidFill>
                          <a:effectLst/>
                          <a:latin typeface="Calibri" panose="020F0502020204030204" pitchFamily="34" charset="0"/>
                        </a:rPr>
                        <a:t>$59,243,616</a:t>
                      </a:r>
                    </a:p>
                  </a:txBody>
                  <a:tcPr marL="3480" marR="3480" marT="3480" marB="0">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371130998"/>
                  </a:ext>
                </a:extLst>
              </a:tr>
            </a:tbl>
          </a:graphicData>
        </a:graphic>
      </p:graphicFrame>
    </p:spTree>
    <p:extLst>
      <p:ext uri="{BB962C8B-B14F-4D97-AF65-F5344CB8AC3E}">
        <p14:creationId xmlns:p14="http://schemas.microsoft.com/office/powerpoint/2010/main" val="172932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7A3A-BD64-45E1-BA93-871F29EFE016}"/>
              </a:ext>
            </a:extLst>
          </p:cNvPr>
          <p:cNvSpPr>
            <a:spLocks noGrp="1"/>
          </p:cNvSpPr>
          <p:nvPr>
            <p:ph type="title"/>
          </p:nvPr>
        </p:nvSpPr>
        <p:spPr>
          <a:xfrm>
            <a:off x="628650" y="1077693"/>
            <a:ext cx="7886700" cy="994172"/>
          </a:xfrm>
        </p:spPr>
        <p:txBody>
          <a:bodyPr/>
          <a:lstStyle/>
          <a:p>
            <a:pPr algn="ctr"/>
            <a:r>
              <a:rPr lang="en-US" sz="3600" b="1" dirty="0"/>
              <a:t>Des Moines International Airport</a:t>
            </a:r>
            <a:br>
              <a:rPr lang="en-US" b="1" dirty="0"/>
            </a:br>
            <a:r>
              <a:rPr lang="en-US" sz="2100" b="1" dirty="0">
                <a:solidFill>
                  <a:srgbClr val="000000"/>
                </a:solidFill>
                <a:latin typeface="Calibri" panose="020F0502020204030204" pitchFamily="34" charset="0"/>
              </a:rPr>
              <a:t>$58,783,949</a:t>
            </a:r>
            <a:endParaRPr lang="en-US" b="1" dirty="0"/>
          </a:p>
        </p:txBody>
      </p:sp>
      <p:sp>
        <p:nvSpPr>
          <p:cNvPr id="3" name="TextBox 2">
            <a:extLst>
              <a:ext uri="{FF2B5EF4-FFF2-40B4-BE49-F238E27FC236}">
                <a16:creationId xmlns:a16="http://schemas.microsoft.com/office/drawing/2014/main" id="{16A9BD39-367B-49EE-B501-DFD227EF1B18}"/>
              </a:ext>
            </a:extLst>
          </p:cNvPr>
          <p:cNvSpPr txBox="1"/>
          <p:nvPr/>
        </p:nvSpPr>
        <p:spPr>
          <a:xfrm>
            <a:off x="946807" y="5339367"/>
            <a:ext cx="7250391" cy="523220"/>
          </a:xfrm>
          <a:prstGeom prst="rect">
            <a:avLst/>
          </a:prstGeom>
          <a:noFill/>
        </p:spPr>
        <p:txBody>
          <a:bodyPr wrap="square" rtlCol="0">
            <a:spAutoFit/>
          </a:bodyPr>
          <a:lstStyle/>
          <a:p>
            <a:r>
              <a:rPr lang="en-US" sz="1400" b="1" dirty="0"/>
              <a:t>Complete the 30% design phase for the new airport terminal project and construct a 5-story parking garage providing 1,150 new parking spaces.</a:t>
            </a:r>
          </a:p>
        </p:txBody>
      </p:sp>
      <p:grpSp>
        <p:nvGrpSpPr>
          <p:cNvPr id="6" name="Group 5">
            <a:extLst>
              <a:ext uri="{FF2B5EF4-FFF2-40B4-BE49-F238E27FC236}">
                <a16:creationId xmlns:a16="http://schemas.microsoft.com/office/drawing/2014/main" id="{8FFD1E5D-0761-4355-B7D4-52EA33C69A51}"/>
              </a:ext>
            </a:extLst>
          </p:cNvPr>
          <p:cNvGrpSpPr/>
          <p:nvPr/>
        </p:nvGrpSpPr>
        <p:grpSpPr>
          <a:xfrm>
            <a:off x="946807" y="2525418"/>
            <a:ext cx="2371298" cy="1907298"/>
            <a:chOff x="1262406" y="1464363"/>
            <a:chExt cx="4171185" cy="3193710"/>
          </a:xfrm>
        </p:grpSpPr>
        <p:pic>
          <p:nvPicPr>
            <p:cNvPr id="8" name="Picture 7">
              <a:extLst>
                <a:ext uri="{FF2B5EF4-FFF2-40B4-BE49-F238E27FC236}">
                  <a16:creationId xmlns:a16="http://schemas.microsoft.com/office/drawing/2014/main" id="{DA4B182D-5D16-47DC-BE2B-B1BCD9A48546}"/>
                </a:ext>
              </a:extLst>
            </p:cNvPr>
            <p:cNvPicPr>
              <a:picLocks noChangeAspect="1"/>
            </p:cNvPicPr>
            <p:nvPr/>
          </p:nvPicPr>
          <p:blipFill rotWithShape="1">
            <a:blip r:embed="rId3"/>
            <a:srcRect l="7459" t="35628" r="21960" b="20795"/>
            <a:stretch/>
          </p:blipFill>
          <p:spPr>
            <a:xfrm>
              <a:off x="1262406" y="1464363"/>
              <a:ext cx="4171185" cy="1716873"/>
            </a:xfrm>
            <a:prstGeom prst="rect">
              <a:avLst/>
            </a:prstGeom>
          </p:spPr>
        </p:pic>
        <p:pic>
          <p:nvPicPr>
            <p:cNvPr id="9" name="Picture 8">
              <a:extLst>
                <a:ext uri="{FF2B5EF4-FFF2-40B4-BE49-F238E27FC236}">
                  <a16:creationId xmlns:a16="http://schemas.microsoft.com/office/drawing/2014/main" id="{50DF5478-C70A-4B43-8BE2-CC84E177D898}"/>
                </a:ext>
              </a:extLst>
            </p:cNvPr>
            <p:cNvPicPr>
              <a:picLocks noChangeAspect="1"/>
            </p:cNvPicPr>
            <p:nvPr/>
          </p:nvPicPr>
          <p:blipFill rotWithShape="1">
            <a:blip r:embed="rId4"/>
            <a:srcRect l="9873" t="31487" r="20488" b="31286"/>
            <a:stretch/>
          </p:blipFill>
          <p:spPr>
            <a:xfrm>
              <a:off x="1262406" y="3171501"/>
              <a:ext cx="4171185" cy="1486572"/>
            </a:xfrm>
            <a:prstGeom prst="rect">
              <a:avLst/>
            </a:prstGeom>
          </p:spPr>
        </p:pic>
      </p:grpSp>
      <p:pic>
        <p:nvPicPr>
          <p:cNvPr id="10" name="Picture 9">
            <a:extLst>
              <a:ext uri="{FF2B5EF4-FFF2-40B4-BE49-F238E27FC236}">
                <a16:creationId xmlns:a16="http://schemas.microsoft.com/office/drawing/2014/main" id="{B7B57102-DA3E-C580-ADF8-BBD4FCD32660}"/>
              </a:ext>
            </a:extLst>
          </p:cNvPr>
          <p:cNvPicPr>
            <a:picLocks noChangeAspect="1"/>
          </p:cNvPicPr>
          <p:nvPr/>
        </p:nvPicPr>
        <p:blipFill rotWithShape="1">
          <a:blip r:embed="rId5"/>
          <a:srcRect l="3327" t="22705" r="48195" b="18308"/>
          <a:stretch/>
        </p:blipFill>
        <p:spPr>
          <a:xfrm>
            <a:off x="3547090" y="2525418"/>
            <a:ext cx="4346693" cy="2360396"/>
          </a:xfrm>
          <a:prstGeom prst="rect">
            <a:avLst/>
          </a:prstGeom>
        </p:spPr>
      </p:pic>
      <p:pic>
        <p:nvPicPr>
          <p:cNvPr id="5" name="Picture 4" descr="Logo&#10;&#10;Description automatically generated">
            <a:extLst>
              <a:ext uri="{FF2B5EF4-FFF2-40B4-BE49-F238E27FC236}">
                <a16:creationId xmlns:a16="http://schemas.microsoft.com/office/drawing/2014/main" id="{9AF8EDDD-17F9-599F-818B-299061353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974" y="302316"/>
            <a:ext cx="1387922" cy="348137"/>
          </a:xfrm>
          <a:prstGeom prst="rect">
            <a:avLst/>
          </a:prstGeom>
        </p:spPr>
      </p:pic>
    </p:spTree>
    <p:extLst>
      <p:ext uri="{BB962C8B-B14F-4D97-AF65-F5344CB8AC3E}">
        <p14:creationId xmlns:p14="http://schemas.microsoft.com/office/powerpoint/2010/main" val="3233792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7A3A-BD64-45E1-BA93-871F29EFE016}"/>
              </a:ext>
            </a:extLst>
          </p:cNvPr>
          <p:cNvSpPr>
            <a:spLocks noGrp="1"/>
          </p:cNvSpPr>
          <p:nvPr>
            <p:ph type="title"/>
          </p:nvPr>
        </p:nvSpPr>
        <p:spPr>
          <a:xfrm>
            <a:off x="628650" y="1077693"/>
            <a:ext cx="7886700" cy="994172"/>
          </a:xfrm>
        </p:spPr>
        <p:txBody>
          <a:bodyPr/>
          <a:lstStyle/>
          <a:p>
            <a:pPr algn="ctr"/>
            <a:r>
              <a:rPr lang="en-US" sz="3600" b="1" dirty="0"/>
              <a:t>Des Moines International Airport</a:t>
            </a:r>
            <a:br>
              <a:rPr lang="en-US" b="1" dirty="0"/>
            </a:br>
            <a:r>
              <a:rPr lang="en-US" sz="2100" b="1" dirty="0">
                <a:solidFill>
                  <a:srgbClr val="000000"/>
                </a:solidFill>
                <a:latin typeface="Calibri" panose="020F0502020204030204" pitchFamily="34" charset="0"/>
              </a:rPr>
              <a:t>Update – December 2024</a:t>
            </a:r>
            <a:endParaRPr lang="en-US" b="1" dirty="0"/>
          </a:p>
        </p:txBody>
      </p:sp>
      <p:sp>
        <p:nvSpPr>
          <p:cNvPr id="3" name="TextBox 2">
            <a:extLst>
              <a:ext uri="{FF2B5EF4-FFF2-40B4-BE49-F238E27FC236}">
                <a16:creationId xmlns:a16="http://schemas.microsoft.com/office/drawing/2014/main" id="{16A9BD39-367B-49EE-B501-DFD227EF1B18}"/>
              </a:ext>
            </a:extLst>
          </p:cNvPr>
          <p:cNvSpPr txBox="1"/>
          <p:nvPr/>
        </p:nvSpPr>
        <p:spPr>
          <a:xfrm>
            <a:off x="628650" y="5293529"/>
            <a:ext cx="7804383" cy="738664"/>
          </a:xfrm>
          <a:prstGeom prst="rect">
            <a:avLst/>
          </a:prstGeom>
          <a:noFill/>
          <a:ln>
            <a:solidFill>
              <a:schemeClr val="tx1"/>
            </a:solidFill>
          </a:ln>
        </p:spPr>
        <p:txBody>
          <a:bodyPr wrap="square" rtlCol="0">
            <a:spAutoFit/>
          </a:bodyPr>
          <a:lstStyle/>
          <a:p>
            <a:r>
              <a:rPr lang="en-US" sz="1400" b="1" dirty="0"/>
              <a:t>Terminal construction is underway and expected to be completed in the second half of 2026. The new parking structure is standing, and the airport is targeting spring break 2025 to start using part of the structure.</a:t>
            </a:r>
          </a:p>
        </p:txBody>
      </p:sp>
      <p:pic>
        <p:nvPicPr>
          <p:cNvPr id="11" name="Picture 10" descr="Logo&#10;&#10;Description automatically generated">
            <a:extLst>
              <a:ext uri="{FF2B5EF4-FFF2-40B4-BE49-F238E27FC236}">
                <a16:creationId xmlns:a16="http://schemas.microsoft.com/office/drawing/2014/main" id="{6215AD24-ABD0-997D-5E6F-8EE5E6ED2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97" y="263960"/>
            <a:ext cx="1387922" cy="348137"/>
          </a:xfrm>
          <a:prstGeom prst="rect">
            <a:avLst/>
          </a:prstGeom>
        </p:spPr>
      </p:pic>
      <p:pic>
        <p:nvPicPr>
          <p:cNvPr id="1026" name="Picture 2">
            <a:extLst>
              <a:ext uri="{FF2B5EF4-FFF2-40B4-BE49-F238E27FC236}">
                <a16:creationId xmlns:a16="http://schemas.microsoft.com/office/drawing/2014/main" id="{ED171418-6D7B-950D-230E-4158B3C0E4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025" y="2199243"/>
            <a:ext cx="3946667" cy="259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sky, outdoor, shore, sandy&#10;&#10;Description automatically generated">
            <a:extLst>
              <a:ext uri="{FF2B5EF4-FFF2-40B4-BE49-F238E27FC236}">
                <a16:creationId xmlns:a16="http://schemas.microsoft.com/office/drawing/2014/main" id="{1598D48A-4BD2-DF07-78C7-E9D6FD4C355E}"/>
              </a:ext>
            </a:extLst>
          </p:cNvPr>
          <p:cNvPicPr>
            <a:picLocks noChangeAspect="1"/>
          </p:cNvPicPr>
          <p:nvPr/>
        </p:nvPicPr>
        <p:blipFill rotWithShape="1">
          <a:blip r:embed="rId5">
            <a:extLst>
              <a:ext uri="{28A0092B-C50C-407E-A947-70E740481C1C}">
                <a14:useLocalDpi xmlns:a14="http://schemas.microsoft.com/office/drawing/2010/main" val="0"/>
              </a:ext>
            </a:extLst>
          </a:blip>
          <a:srcRect t="15768"/>
          <a:stretch/>
        </p:blipFill>
        <p:spPr>
          <a:xfrm>
            <a:off x="419236" y="2199241"/>
            <a:ext cx="4108952" cy="2595791"/>
          </a:xfrm>
          <a:prstGeom prst="rect">
            <a:avLst/>
          </a:prstGeom>
        </p:spPr>
      </p:pic>
    </p:spTree>
    <p:extLst>
      <p:ext uri="{BB962C8B-B14F-4D97-AF65-F5344CB8AC3E}">
        <p14:creationId xmlns:p14="http://schemas.microsoft.com/office/powerpoint/2010/main" val="758405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7A3A-BD64-45E1-BA93-871F29EFE016}"/>
              </a:ext>
            </a:extLst>
          </p:cNvPr>
          <p:cNvSpPr>
            <a:spLocks noGrp="1"/>
          </p:cNvSpPr>
          <p:nvPr>
            <p:ph type="title"/>
          </p:nvPr>
        </p:nvSpPr>
        <p:spPr>
          <a:xfrm>
            <a:off x="512002" y="1114606"/>
            <a:ext cx="7886700" cy="994172"/>
          </a:xfrm>
        </p:spPr>
        <p:txBody>
          <a:bodyPr>
            <a:normAutofit fontScale="90000"/>
          </a:bodyPr>
          <a:lstStyle/>
          <a:p>
            <a:pPr algn="ctr"/>
            <a:r>
              <a:rPr lang="en-US" sz="4000" b="1" dirty="0"/>
              <a:t>The Eastern Iowa Airport (Cedar Rapids)</a:t>
            </a:r>
            <a:br>
              <a:rPr lang="en-US" b="1" dirty="0"/>
            </a:br>
            <a:r>
              <a:rPr lang="en-US" sz="2100" b="1" dirty="0">
                <a:solidFill>
                  <a:srgbClr val="000000"/>
                </a:solidFill>
                <a:latin typeface="Calibri" panose="020F0502020204030204" pitchFamily="34" charset="0"/>
              </a:rPr>
              <a:t>$28,350,890</a:t>
            </a:r>
            <a:r>
              <a:rPr lang="en-US" sz="2100" b="1" dirty="0"/>
              <a:t> </a:t>
            </a:r>
          </a:p>
        </p:txBody>
      </p:sp>
      <p:pic>
        <p:nvPicPr>
          <p:cNvPr id="5" name="Picture 4">
            <a:extLst>
              <a:ext uri="{FF2B5EF4-FFF2-40B4-BE49-F238E27FC236}">
                <a16:creationId xmlns:a16="http://schemas.microsoft.com/office/drawing/2014/main" id="{BE19BFBA-3C0D-42C8-A99A-B3D4467A8119}"/>
              </a:ext>
            </a:extLst>
          </p:cNvPr>
          <p:cNvPicPr>
            <a:picLocks noChangeAspect="1"/>
          </p:cNvPicPr>
          <p:nvPr/>
        </p:nvPicPr>
        <p:blipFill rotWithShape="1">
          <a:blip r:embed="rId3"/>
          <a:srcRect b="24602"/>
          <a:stretch/>
        </p:blipFill>
        <p:spPr>
          <a:xfrm>
            <a:off x="1025153" y="2108776"/>
            <a:ext cx="3041874" cy="1500858"/>
          </a:xfrm>
          <a:prstGeom prst="rect">
            <a:avLst/>
          </a:prstGeom>
        </p:spPr>
      </p:pic>
      <p:sp>
        <p:nvSpPr>
          <p:cNvPr id="3" name="TextBox 2">
            <a:extLst>
              <a:ext uri="{FF2B5EF4-FFF2-40B4-BE49-F238E27FC236}">
                <a16:creationId xmlns:a16="http://schemas.microsoft.com/office/drawing/2014/main" id="{B93D0660-6176-4C88-81F5-BD1034F00127}"/>
              </a:ext>
            </a:extLst>
          </p:cNvPr>
          <p:cNvSpPr txBox="1"/>
          <p:nvPr/>
        </p:nvSpPr>
        <p:spPr>
          <a:xfrm>
            <a:off x="697882" y="5328090"/>
            <a:ext cx="7700820" cy="523220"/>
          </a:xfrm>
          <a:prstGeom prst="rect">
            <a:avLst/>
          </a:prstGeom>
          <a:noFill/>
        </p:spPr>
        <p:txBody>
          <a:bodyPr wrap="square" rtlCol="0">
            <a:spAutoFit/>
          </a:bodyPr>
          <a:lstStyle/>
          <a:p>
            <a:r>
              <a:rPr lang="en-US" sz="1400" b="1" dirty="0"/>
              <a:t>Complete the final phase (Phase 4) of the Terminal Modernization that began in 2014. The project adds capacity with four new boarding bridges and includes new administrative offices.</a:t>
            </a:r>
          </a:p>
        </p:txBody>
      </p:sp>
      <p:pic>
        <p:nvPicPr>
          <p:cNvPr id="6" name="Picture 5">
            <a:extLst>
              <a:ext uri="{FF2B5EF4-FFF2-40B4-BE49-F238E27FC236}">
                <a16:creationId xmlns:a16="http://schemas.microsoft.com/office/drawing/2014/main" id="{68AE7C5E-9A0E-46A9-8469-D8042D8B0B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5818" y="2108776"/>
            <a:ext cx="3133001" cy="2486754"/>
          </a:xfrm>
          <a:prstGeom prst="rect">
            <a:avLst/>
          </a:prstGeom>
        </p:spPr>
      </p:pic>
      <p:pic>
        <p:nvPicPr>
          <p:cNvPr id="7" name="Picture 6">
            <a:extLst>
              <a:ext uri="{FF2B5EF4-FFF2-40B4-BE49-F238E27FC236}">
                <a16:creationId xmlns:a16="http://schemas.microsoft.com/office/drawing/2014/main" id="{D0414D70-9C5D-47C7-8C15-A4969E9FB2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153" y="3206062"/>
            <a:ext cx="3041874" cy="1389470"/>
          </a:xfrm>
          <a:prstGeom prst="rect">
            <a:avLst/>
          </a:prstGeom>
        </p:spPr>
      </p:pic>
      <p:pic>
        <p:nvPicPr>
          <p:cNvPr id="8" name="Picture 7" descr="Logo&#10;&#10;Description automatically generated">
            <a:extLst>
              <a:ext uri="{FF2B5EF4-FFF2-40B4-BE49-F238E27FC236}">
                <a16:creationId xmlns:a16="http://schemas.microsoft.com/office/drawing/2014/main" id="{B92376C1-23C6-4CB4-1C7E-C855A643BA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057" y="245192"/>
            <a:ext cx="1387922" cy="348137"/>
          </a:xfrm>
          <a:prstGeom prst="rect">
            <a:avLst/>
          </a:prstGeom>
        </p:spPr>
      </p:pic>
    </p:spTree>
    <p:extLst>
      <p:ext uri="{BB962C8B-B14F-4D97-AF65-F5344CB8AC3E}">
        <p14:creationId xmlns:p14="http://schemas.microsoft.com/office/powerpoint/2010/main" val="3610705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7A3A-BD64-45E1-BA93-871F29EFE016}"/>
              </a:ext>
            </a:extLst>
          </p:cNvPr>
          <p:cNvSpPr>
            <a:spLocks noGrp="1"/>
          </p:cNvSpPr>
          <p:nvPr>
            <p:ph type="title"/>
          </p:nvPr>
        </p:nvSpPr>
        <p:spPr>
          <a:xfrm>
            <a:off x="628650" y="1077693"/>
            <a:ext cx="7886700" cy="994172"/>
          </a:xfrm>
        </p:spPr>
        <p:txBody>
          <a:bodyPr>
            <a:normAutofit/>
          </a:bodyPr>
          <a:lstStyle/>
          <a:p>
            <a:pPr algn="ctr"/>
            <a:r>
              <a:rPr lang="en-US" b="1" dirty="0"/>
              <a:t>The Eastern Iowa Airport</a:t>
            </a:r>
            <a:br>
              <a:rPr lang="en-US" b="1" dirty="0"/>
            </a:br>
            <a:r>
              <a:rPr lang="en-US" sz="2100" b="1" dirty="0">
                <a:solidFill>
                  <a:srgbClr val="000000"/>
                </a:solidFill>
                <a:latin typeface="Calibri" panose="020F0502020204030204" pitchFamily="34" charset="0"/>
              </a:rPr>
              <a:t>Update – December 2024</a:t>
            </a:r>
            <a:endParaRPr lang="en-US" b="1" dirty="0"/>
          </a:p>
        </p:txBody>
      </p:sp>
      <p:sp>
        <p:nvSpPr>
          <p:cNvPr id="3" name="TextBox 2">
            <a:extLst>
              <a:ext uri="{FF2B5EF4-FFF2-40B4-BE49-F238E27FC236}">
                <a16:creationId xmlns:a16="http://schemas.microsoft.com/office/drawing/2014/main" id="{16A9BD39-367B-49EE-B501-DFD227EF1B18}"/>
              </a:ext>
            </a:extLst>
          </p:cNvPr>
          <p:cNvSpPr txBox="1"/>
          <p:nvPr/>
        </p:nvSpPr>
        <p:spPr>
          <a:xfrm>
            <a:off x="790663" y="5552882"/>
            <a:ext cx="7072896" cy="523220"/>
          </a:xfrm>
          <a:prstGeom prst="rect">
            <a:avLst/>
          </a:prstGeom>
          <a:noFill/>
          <a:ln>
            <a:solidFill>
              <a:schemeClr val="tx1"/>
            </a:solidFill>
          </a:ln>
        </p:spPr>
        <p:txBody>
          <a:bodyPr wrap="square" rtlCol="0">
            <a:spAutoFit/>
          </a:bodyPr>
          <a:lstStyle/>
          <a:p>
            <a:r>
              <a:rPr lang="en-US" sz="1400" b="1" dirty="0"/>
              <a:t>Loading bridges have been attached to the expanded terminal, and inside construction work is underway. Completion is estimated for June of 2025. </a:t>
            </a:r>
          </a:p>
        </p:txBody>
      </p:sp>
      <p:pic>
        <p:nvPicPr>
          <p:cNvPr id="17" name="Picture 16" descr="Logo&#10;&#10;Description automatically generated">
            <a:extLst>
              <a:ext uri="{FF2B5EF4-FFF2-40B4-BE49-F238E27FC236}">
                <a16:creationId xmlns:a16="http://schemas.microsoft.com/office/drawing/2014/main" id="{F715BC69-6545-E818-072E-C0A39D5E6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75" y="232472"/>
            <a:ext cx="1387922" cy="348137"/>
          </a:xfrm>
          <a:prstGeom prst="rect">
            <a:avLst/>
          </a:prstGeom>
        </p:spPr>
      </p:pic>
      <p:pic>
        <p:nvPicPr>
          <p:cNvPr id="2050" name="Picture 2">
            <a:extLst>
              <a:ext uri="{FF2B5EF4-FFF2-40B4-BE49-F238E27FC236}">
                <a16:creationId xmlns:a16="http://schemas.microsoft.com/office/drawing/2014/main" id="{C3A4B689-CCE7-7D7E-9481-9197A40582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239" y="2273196"/>
            <a:ext cx="3790488" cy="284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AA67E134-5F73-25D6-EC8A-200C4BACA3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273195"/>
            <a:ext cx="3795233" cy="284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1713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7A3A-BD64-45E1-BA93-871F29EFE016}"/>
              </a:ext>
            </a:extLst>
          </p:cNvPr>
          <p:cNvSpPr>
            <a:spLocks noGrp="1"/>
          </p:cNvSpPr>
          <p:nvPr>
            <p:ph type="title"/>
          </p:nvPr>
        </p:nvSpPr>
        <p:spPr>
          <a:xfrm>
            <a:off x="398864" y="1131094"/>
            <a:ext cx="7886700" cy="994172"/>
          </a:xfrm>
        </p:spPr>
        <p:txBody>
          <a:bodyPr/>
          <a:lstStyle/>
          <a:p>
            <a:pPr algn="ctr"/>
            <a:r>
              <a:rPr lang="en-US" b="1" dirty="0"/>
              <a:t>Sioux Gateway Airport (Sioux City)</a:t>
            </a:r>
            <a:br>
              <a:rPr lang="en-US" b="1" dirty="0"/>
            </a:br>
            <a:r>
              <a:rPr lang="en-US" sz="2100" b="1" dirty="0">
                <a:solidFill>
                  <a:srgbClr val="000000"/>
                </a:solidFill>
                <a:latin typeface="Calibri" panose="020F0502020204030204" pitchFamily="34" charset="0"/>
              </a:rPr>
              <a:t>$3,149,582 </a:t>
            </a:r>
            <a:endParaRPr lang="en-US" sz="2100" b="1" dirty="0"/>
          </a:p>
        </p:txBody>
      </p:sp>
      <p:pic>
        <p:nvPicPr>
          <p:cNvPr id="5" name="Picture 4">
            <a:extLst>
              <a:ext uri="{FF2B5EF4-FFF2-40B4-BE49-F238E27FC236}">
                <a16:creationId xmlns:a16="http://schemas.microsoft.com/office/drawing/2014/main" id="{0730CA3E-DBD2-4B9F-848C-0D55F295BFEB}"/>
              </a:ext>
            </a:extLst>
          </p:cNvPr>
          <p:cNvPicPr>
            <a:picLocks noChangeAspect="1"/>
          </p:cNvPicPr>
          <p:nvPr/>
        </p:nvPicPr>
        <p:blipFill>
          <a:blip r:embed="rId3"/>
          <a:stretch>
            <a:fillRect/>
          </a:stretch>
        </p:blipFill>
        <p:spPr>
          <a:xfrm>
            <a:off x="4687436" y="2472003"/>
            <a:ext cx="2790538" cy="1986191"/>
          </a:xfrm>
          <a:prstGeom prst="rect">
            <a:avLst/>
          </a:prstGeom>
          <a:ln>
            <a:solidFill>
              <a:schemeClr val="tx1"/>
            </a:solidFill>
          </a:ln>
        </p:spPr>
      </p:pic>
      <p:pic>
        <p:nvPicPr>
          <p:cNvPr id="7" name="Picture 6">
            <a:extLst>
              <a:ext uri="{FF2B5EF4-FFF2-40B4-BE49-F238E27FC236}">
                <a16:creationId xmlns:a16="http://schemas.microsoft.com/office/drawing/2014/main" id="{A1E84E50-3653-4027-9F75-15B3D7753932}"/>
              </a:ext>
            </a:extLst>
          </p:cNvPr>
          <p:cNvPicPr>
            <a:picLocks noChangeAspect="1"/>
          </p:cNvPicPr>
          <p:nvPr/>
        </p:nvPicPr>
        <p:blipFill rotWithShape="1">
          <a:blip r:embed="rId4"/>
          <a:srcRect l="15389" t="15050"/>
          <a:stretch/>
        </p:blipFill>
        <p:spPr>
          <a:xfrm>
            <a:off x="1185796" y="2471998"/>
            <a:ext cx="3270779" cy="2044068"/>
          </a:xfrm>
          <a:prstGeom prst="rect">
            <a:avLst/>
          </a:prstGeom>
        </p:spPr>
      </p:pic>
      <p:sp>
        <p:nvSpPr>
          <p:cNvPr id="3" name="TextBox 2">
            <a:extLst>
              <a:ext uri="{FF2B5EF4-FFF2-40B4-BE49-F238E27FC236}">
                <a16:creationId xmlns:a16="http://schemas.microsoft.com/office/drawing/2014/main" id="{6B094569-3D1C-40E2-B79F-0D181831EF55}"/>
              </a:ext>
            </a:extLst>
          </p:cNvPr>
          <p:cNvSpPr txBox="1"/>
          <p:nvPr/>
        </p:nvSpPr>
        <p:spPr>
          <a:xfrm>
            <a:off x="1156069" y="4954713"/>
            <a:ext cx="6890657" cy="523220"/>
          </a:xfrm>
          <a:prstGeom prst="rect">
            <a:avLst/>
          </a:prstGeom>
          <a:noFill/>
        </p:spPr>
        <p:txBody>
          <a:bodyPr wrap="square" rtlCol="0">
            <a:spAutoFit/>
          </a:bodyPr>
          <a:lstStyle/>
          <a:p>
            <a:r>
              <a:rPr lang="en-US" sz="1400" b="1" dirty="0"/>
              <a:t>Begin Phase 1 of the North T-hangar Development project. Construct two, 10-unit T-hangar buildings with associated site prep, paving, and utilities. A wait list exist for these hangars</a:t>
            </a:r>
            <a:r>
              <a:rPr lang="en-US" sz="1350" dirty="0"/>
              <a:t>. </a:t>
            </a:r>
          </a:p>
        </p:txBody>
      </p:sp>
      <p:pic>
        <p:nvPicPr>
          <p:cNvPr id="6" name="Picture 5" descr="Logo&#10;&#10;Description automatically generated">
            <a:extLst>
              <a:ext uri="{FF2B5EF4-FFF2-40B4-BE49-F238E27FC236}">
                <a16:creationId xmlns:a16="http://schemas.microsoft.com/office/drawing/2014/main" id="{E51E0069-E904-156B-8F0E-3460B568C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643" y="276544"/>
            <a:ext cx="1387922" cy="348137"/>
          </a:xfrm>
          <a:prstGeom prst="rect">
            <a:avLst/>
          </a:prstGeom>
        </p:spPr>
      </p:pic>
    </p:spTree>
    <p:extLst>
      <p:ext uri="{BB962C8B-B14F-4D97-AF65-F5344CB8AC3E}">
        <p14:creationId xmlns:p14="http://schemas.microsoft.com/office/powerpoint/2010/main" val="2261947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7A3A-BD64-45E1-BA93-871F29EFE016}"/>
              </a:ext>
            </a:extLst>
          </p:cNvPr>
          <p:cNvSpPr>
            <a:spLocks noGrp="1"/>
          </p:cNvSpPr>
          <p:nvPr>
            <p:ph type="title"/>
          </p:nvPr>
        </p:nvSpPr>
        <p:spPr>
          <a:xfrm>
            <a:off x="628650" y="1077693"/>
            <a:ext cx="7886700" cy="994172"/>
          </a:xfrm>
        </p:spPr>
        <p:txBody>
          <a:bodyPr>
            <a:normAutofit/>
          </a:bodyPr>
          <a:lstStyle/>
          <a:p>
            <a:pPr algn="ctr"/>
            <a:r>
              <a:rPr lang="en-US" b="1" dirty="0"/>
              <a:t>Sioux Gateway Airport</a:t>
            </a:r>
            <a:br>
              <a:rPr lang="en-US" b="1" dirty="0"/>
            </a:br>
            <a:r>
              <a:rPr lang="en-US" sz="2100" b="1" dirty="0">
                <a:solidFill>
                  <a:srgbClr val="000000"/>
                </a:solidFill>
                <a:latin typeface="Calibri" panose="020F0502020204030204" pitchFamily="34" charset="0"/>
              </a:rPr>
              <a:t>Update – December 2024</a:t>
            </a:r>
            <a:endParaRPr lang="en-US" b="1" dirty="0"/>
          </a:p>
        </p:txBody>
      </p:sp>
      <p:sp>
        <p:nvSpPr>
          <p:cNvPr id="3" name="TextBox 2">
            <a:extLst>
              <a:ext uri="{FF2B5EF4-FFF2-40B4-BE49-F238E27FC236}">
                <a16:creationId xmlns:a16="http://schemas.microsoft.com/office/drawing/2014/main" id="{16A9BD39-367B-49EE-B501-DFD227EF1B18}"/>
              </a:ext>
            </a:extLst>
          </p:cNvPr>
          <p:cNvSpPr txBox="1"/>
          <p:nvPr/>
        </p:nvSpPr>
        <p:spPr>
          <a:xfrm>
            <a:off x="1031846" y="5429998"/>
            <a:ext cx="7155809" cy="523220"/>
          </a:xfrm>
          <a:prstGeom prst="rect">
            <a:avLst/>
          </a:prstGeom>
          <a:noFill/>
          <a:ln>
            <a:solidFill>
              <a:schemeClr val="tx1"/>
            </a:solidFill>
          </a:ln>
        </p:spPr>
        <p:txBody>
          <a:bodyPr wrap="square" rtlCol="0">
            <a:spAutoFit/>
          </a:bodyPr>
          <a:lstStyle/>
          <a:p>
            <a:r>
              <a:rPr lang="en-US" sz="1400" b="1" dirty="0"/>
              <a:t>Construction of the twenty T-hangars is complete. All the hangars have been leased except for two. Those two hangars have several interested parties. The grant will be closed out soon.</a:t>
            </a:r>
          </a:p>
        </p:txBody>
      </p:sp>
      <p:pic>
        <p:nvPicPr>
          <p:cNvPr id="5" name="Picture 4" descr="Logo&#10;&#10;Description automatically generated">
            <a:extLst>
              <a:ext uri="{FF2B5EF4-FFF2-40B4-BE49-F238E27FC236}">
                <a16:creationId xmlns:a16="http://schemas.microsoft.com/office/drawing/2014/main" id="{6773128A-059E-B59E-0B72-6CAEB0D78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253" y="339165"/>
            <a:ext cx="1387922" cy="348137"/>
          </a:xfrm>
          <a:prstGeom prst="rect">
            <a:avLst/>
          </a:prstGeom>
        </p:spPr>
      </p:pic>
      <p:pic>
        <p:nvPicPr>
          <p:cNvPr id="3074" name="Picture 2">
            <a:extLst>
              <a:ext uri="{FF2B5EF4-FFF2-40B4-BE49-F238E27FC236}">
                <a16:creationId xmlns:a16="http://schemas.microsoft.com/office/drawing/2014/main" id="{730AC0D4-9537-B97A-266D-7210F714D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417" y="2430482"/>
            <a:ext cx="4345286" cy="23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FF93358-DB86-CC69-D1D0-7EB4D009B8B5}"/>
              </a:ext>
            </a:extLst>
          </p:cNvPr>
          <p:cNvPicPr>
            <a:picLocks noChangeAspect="1"/>
          </p:cNvPicPr>
          <p:nvPr/>
        </p:nvPicPr>
        <p:blipFill>
          <a:blip r:embed="rId5"/>
          <a:stretch>
            <a:fillRect/>
          </a:stretch>
        </p:blipFill>
        <p:spPr>
          <a:xfrm>
            <a:off x="5037571" y="2428686"/>
            <a:ext cx="3550012" cy="2357450"/>
          </a:xfrm>
          <a:prstGeom prst="rect">
            <a:avLst/>
          </a:prstGeom>
        </p:spPr>
      </p:pic>
    </p:spTree>
    <p:extLst>
      <p:ext uri="{BB962C8B-B14F-4D97-AF65-F5344CB8AC3E}">
        <p14:creationId xmlns:p14="http://schemas.microsoft.com/office/powerpoint/2010/main" val="2458315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7A3A-BD64-45E1-BA93-871F29EFE016}"/>
              </a:ext>
            </a:extLst>
          </p:cNvPr>
          <p:cNvSpPr>
            <a:spLocks noGrp="1"/>
          </p:cNvSpPr>
          <p:nvPr>
            <p:ph type="title"/>
          </p:nvPr>
        </p:nvSpPr>
        <p:spPr>
          <a:xfrm>
            <a:off x="691568" y="977193"/>
            <a:ext cx="7886700" cy="1325563"/>
          </a:xfrm>
        </p:spPr>
        <p:txBody>
          <a:bodyPr/>
          <a:lstStyle/>
          <a:p>
            <a:pPr algn="ctr"/>
            <a:r>
              <a:rPr lang="en-US" b="1" dirty="0"/>
              <a:t>Dubuque Regional Airport</a:t>
            </a:r>
            <a:br>
              <a:rPr lang="en-US" b="1" dirty="0"/>
            </a:br>
            <a:r>
              <a:rPr lang="en-US" sz="2100" b="1" dirty="0">
                <a:solidFill>
                  <a:srgbClr val="000000"/>
                </a:solidFill>
                <a:latin typeface="Calibri" panose="020F0502020204030204" pitchFamily="34" charset="0"/>
              </a:rPr>
              <a:t>$2,783,502</a:t>
            </a:r>
            <a:r>
              <a:rPr lang="en-US" sz="2100" b="1" dirty="0"/>
              <a:t> </a:t>
            </a:r>
          </a:p>
        </p:txBody>
      </p:sp>
      <p:pic>
        <p:nvPicPr>
          <p:cNvPr id="5" name="Picture 4">
            <a:extLst>
              <a:ext uri="{FF2B5EF4-FFF2-40B4-BE49-F238E27FC236}">
                <a16:creationId xmlns:a16="http://schemas.microsoft.com/office/drawing/2014/main" id="{D95816C6-7321-4B23-904E-1C65CDEB9FAB}"/>
              </a:ext>
            </a:extLst>
          </p:cNvPr>
          <p:cNvPicPr>
            <a:picLocks noChangeAspect="1"/>
          </p:cNvPicPr>
          <p:nvPr/>
        </p:nvPicPr>
        <p:blipFill>
          <a:blip r:embed="rId3"/>
          <a:stretch>
            <a:fillRect/>
          </a:stretch>
        </p:blipFill>
        <p:spPr>
          <a:xfrm>
            <a:off x="1680099" y="2352826"/>
            <a:ext cx="1531631" cy="2057400"/>
          </a:xfrm>
          <a:prstGeom prst="rect">
            <a:avLst/>
          </a:prstGeom>
        </p:spPr>
      </p:pic>
      <p:pic>
        <p:nvPicPr>
          <p:cNvPr id="7" name="Picture 6">
            <a:extLst>
              <a:ext uri="{FF2B5EF4-FFF2-40B4-BE49-F238E27FC236}">
                <a16:creationId xmlns:a16="http://schemas.microsoft.com/office/drawing/2014/main" id="{F1C143CF-FDC2-4898-A4D9-07D703D849ED}"/>
              </a:ext>
            </a:extLst>
          </p:cNvPr>
          <p:cNvPicPr>
            <a:picLocks noChangeAspect="1"/>
          </p:cNvPicPr>
          <p:nvPr/>
        </p:nvPicPr>
        <p:blipFill>
          <a:blip r:embed="rId4"/>
          <a:stretch>
            <a:fillRect/>
          </a:stretch>
        </p:blipFill>
        <p:spPr>
          <a:xfrm rot="5400000">
            <a:off x="5281179" y="1392706"/>
            <a:ext cx="1553450" cy="3977640"/>
          </a:xfrm>
          <a:prstGeom prst="rect">
            <a:avLst/>
          </a:prstGeom>
        </p:spPr>
      </p:pic>
      <p:cxnSp>
        <p:nvCxnSpPr>
          <p:cNvPr id="9" name="Straight Arrow Connector 8">
            <a:extLst>
              <a:ext uri="{FF2B5EF4-FFF2-40B4-BE49-F238E27FC236}">
                <a16:creationId xmlns:a16="http://schemas.microsoft.com/office/drawing/2014/main" id="{25C85E8F-0A9F-4763-B47B-38213D534B2A}"/>
              </a:ext>
            </a:extLst>
          </p:cNvPr>
          <p:cNvCxnSpPr>
            <a:cxnSpLocks/>
          </p:cNvCxnSpPr>
          <p:nvPr/>
        </p:nvCxnSpPr>
        <p:spPr>
          <a:xfrm flipH="1" flipV="1">
            <a:off x="2044343" y="3053022"/>
            <a:ext cx="2096588" cy="30205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2E5D25B-B636-4026-A370-BBA8BF17AB7C}"/>
              </a:ext>
            </a:extLst>
          </p:cNvPr>
          <p:cNvSpPr txBox="1"/>
          <p:nvPr/>
        </p:nvSpPr>
        <p:spPr>
          <a:xfrm>
            <a:off x="906011" y="5252834"/>
            <a:ext cx="7457814" cy="523220"/>
          </a:xfrm>
          <a:prstGeom prst="rect">
            <a:avLst/>
          </a:prstGeom>
          <a:noFill/>
        </p:spPr>
        <p:txBody>
          <a:bodyPr wrap="square">
            <a:spAutoFit/>
          </a:bodyPr>
          <a:lstStyle/>
          <a:p>
            <a:r>
              <a:rPr lang="en-US" sz="1400" b="1" dirty="0">
                <a:solidFill>
                  <a:srgbClr val="000000"/>
                </a:solidFill>
                <a:latin typeface="Calibri" panose="020F0502020204030204" pitchFamily="34" charset="0"/>
              </a:rPr>
              <a:t>Construct a box hangar for tenants needing larger hangar space. The hangar is being built adjacent to an existing aircraft apron and parking lot next to the University of Dubuque Aviation Program.</a:t>
            </a:r>
            <a:r>
              <a:rPr lang="en-US" sz="1400" b="1" dirty="0"/>
              <a:t> </a:t>
            </a:r>
          </a:p>
        </p:txBody>
      </p:sp>
      <p:pic>
        <p:nvPicPr>
          <p:cNvPr id="3" name="Picture 2" descr="Logo&#10;&#10;Description automatically generated">
            <a:extLst>
              <a:ext uri="{FF2B5EF4-FFF2-40B4-BE49-F238E27FC236}">
                <a16:creationId xmlns:a16="http://schemas.microsoft.com/office/drawing/2014/main" id="{1A9E57FE-1BA0-3A2D-4661-A18DAD1B3A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177" y="342959"/>
            <a:ext cx="1387922" cy="348137"/>
          </a:xfrm>
          <a:prstGeom prst="rect">
            <a:avLst/>
          </a:prstGeom>
        </p:spPr>
      </p:pic>
    </p:spTree>
    <p:extLst>
      <p:ext uri="{BB962C8B-B14F-4D97-AF65-F5344CB8AC3E}">
        <p14:creationId xmlns:p14="http://schemas.microsoft.com/office/powerpoint/2010/main" val="12730880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8445</TotalTime>
  <Words>1078</Words>
  <Application>Microsoft Office PowerPoint</Application>
  <PresentationFormat>On-screen Show (4:3)</PresentationFormat>
  <Paragraphs>131</Paragraphs>
  <Slides>19</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Iowa Commercial Aviation Infrastructure Fund (ICAIF)</vt:lpstr>
      <vt:lpstr>ICAIF Project Update Summary</vt:lpstr>
      <vt:lpstr>Des Moines International Airport $58,783,949</vt:lpstr>
      <vt:lpstr>Des Moines International Airport Update – December 2024</vt:lpstr>
      <vt:lpstr>The Eastern Iowa Airport (Cedar Rapids) $28,350,890 </vt:lpstr>
      <vt:lpstr>The Eastern Iowa Airport Update – December 2024</vt:lpstr>
      <vt:lpstr>Sioux Gateway Airport (Sioux City) $3,149,582 </vt:lpstr>
      <vt:lpstr>Sioux Gateway Airport Update – December 2024</vt:lpstr>
      <vt:lpstr>Dubuque Regional Airport $2,783,502 </vt:lpstr>
      <vt:lpstr>Dubuque Regional Airport Update – December 2024</vt:lpstr>
      <vt:lpstr>Waterloo Regional Airport $2,197,573 </vt:lpstr>
      <vt:lpstr>Waterloo Regional Airport Update – December 2024</vt:lpstr>
      <vt:lpstr>Fort Dodge Regional Airport $1,585,761 </vt:lpstr>
      <vt:lpstr>Fort Dodge Regional Airport Update – December 2024</vt:lpstr>
      <vt:lpstr>Mason City Municipal Airport $1,574,795 </vt:lpstr>
      <vt:lpstr>Mason City Municipal Airport Update – December 2024</vt:lpstr>
      <vt:lpstr>Southeast Iowa Regional Airport (Burlington) $1,573,948 </vt:lpstr>
      <vt:lpstr>Southeast Iowa Regional Airport Update – December 2024</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 Moines International Airport</dc:title>
  <dc:creator>McClung, Tim</dc:creator>
  <cp:lastModifiedBy>Anderson, Stuart</cp:lastModifiedBy>
  <cp:revision>140</cp:revision>
  <dcterms:created xsi:type="dcterms:W3CDTF">2022-05-26T17:40:27Z</dcterms:created>
  <dcterms:modified xsi:type="dcterms:W3CDTF">2024-12-04T12:59:36Z</dcterms:modified>
</cp:coreProperties>
</file>