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29"/>
  </p:notesMasterIdLst>
  <p:sldIdLst>
    <p:sldId id="280" r:id="rId3"/>
    <p:sldId id="283" r:id="rId4"/>
    <p:sldId id="284" r:id="rId5"/>
    <p:sldId id="333" r:id="rId6"/>
    <p:sldId id="285" r:id="rId7"/>
    <p:sldId id="330" r:id="rId8"/>
    <p:sldId id="297" r:id="rId9"/>
    <p:sldId id="286" r:id="rId10"/>
    <p:sldId id="334" r:id="rId11"/>
    <p:sldId id="288" r:id="rId12"/>
    <p:sldId id="324" r:id="rId13"/>
    <p:sldId id="290" r:id="rId14"/>
    <p:sldId id="291" r:id="rId15"/>
    <p:sldId id="264" r:id="rId16"/>
    <p:sldId id="271" r:id="rId17"/>
    <p:sldId id="272" r:id="rId18"/>
    <p:sldId id="273" r:id="rId19"/>
    <p:sldId id="277" r:id="rId20"/>
    <p:sldId id="278" r:id="rId21"/>
    <p:sldId id="279" r:id="rId22"/>
    <p:sldId id="275" r:id="rId23"/>
    <p:sldId id="261" r:id="rId24"/>
    <p:sldId id="318" r:id="rId25"/>
    <p:sldId id="319" r:id="rId26"/>
    <p:sldId id="299" r:id="rId27"/>
    <p:sldId id="317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6514" autoAdjust="0"/>
  </p:normalViewPr>
  <p:slideViewPr>
    <p:cSldViewPr snapToGrid="0">
      <p:cViewPr varScale="1">
        <p:scale>
          <a:sx n="95" d="100"/>
          <a:sy n="95" d="100"/>
        </p:scale>
        <p:origin x="158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34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-my.sharepoint.com/personal/matthew_haubrich_iowadot_us/Documents/AssetMgmt/I3P-2040/Copy%20of%20Interstate%20Project%20Li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.sharepoint.com/sites/ext_I3P2040/Organizing%20Workspace/Historical%20Interstate%20Spend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Project</a:t>
            </a:r>
            <a:r>
              <a:rPr lang="en-US" baseline="0"/>
              <a:t> Total vs Budget</a:t>
            </a:r>
          </a:p>
          <a:p>
            <a:pPr>
              <a:defRPr/>
            </a:pPr>
            <a:r>
              <a:rPr lang="en-US" baseline="0"/>
              <a:t>Through Interstate Plan Year 2040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 Chart'!$D$3</c:f>
              <c:strCache>
                <c:ptCount val="1"/>
                <c:pt idx="0">
                  <c:v>Project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0F-44A0-A212-E4A73D34942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0F-44A0-A212-E4A73D34942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0F-44A0-A212-E4A73D34942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F0F-44A0-A212-E4A73D34942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F0F-44A0-A212-E4A73D34942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F0F-44A0-A212-E4A73D3494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'Bar Chart'!$B$4:$B$36</c:f>
              <c:numCache>
                <c:formatCode>General</c:formatCode>
                <c:ptCount val="3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</c:numCache>
            </c:numRef>
          </c:cat>
          <c:val>
            <c:numRef>
              <c:f>'Bar Chart'!$D$4:$D$26</c:f>
              <c:numCache>
                <c:formatCode>"$"#,##0,_);\("$"#,##0,\)</c:formatCode>
                <c:ptCount val="23"/>
                <c:pt idx="0">
                  <c:v>349000000</c:v>
                </c:pt>
                <c:pt idx="1">
                  <c:v>422400000</c:v>
                </c:pt>
                <c:pt idx="2">
                  <c:v>339600000</c:v>
                </c:pt>
                <c:pt idx="3">
                  <c:v>382400000</c:v>
                </c:pt>
                <c:pt idx="4">
                  <c:v>324900000</c:v>
                </c:pt>
                <c:pt idx="5">
                  <c:v>237300000</c:v>
                </c:pt>
                <c:pt idx="6">
                  <c:v>302875642.77999997</c:v>
                </c:pt>
                <c:pt idx="7">
                  <c:v>376958627.94</c:v>
                </c:pt>
                <c:pt idx="8">
                  <c:v>265924713.74000001</c:v>
                </c:pt>
                <c:pt idx="9">
                  <c:v>286677024.35000002</c:v>
                </c:pt>
                <c:pt idx="10">
                  <c:v>289305467.06999999</c:v>
                </c:pt>
                <c:pt idx="11">
                  <c:v>310762120.44</c:v>
                </c:pt>
                <c:pt idx="12">
                  <c:v>325097533.02999997</c:v>
                </c:pt>
                <c:pt idx="13">
                  <c:v>301760657.05000001</c:v>
                </c:pt>
                <c:pt idx="14">
                  <c:v>496243735.27999997</c:v>
                </c:pt>
                <c:pt idx="15">
                  <c:v>493416351.16000003</c:v>
                </c:pt>
                <c:pt idx="16">
                  <c:v>590095614.30999994</c:v>
                </c:pt>
                <c:pt idx="17">
                  <c:v>494747613.21000004</c:v>
                </c:pt>
                <c:pt idx="18">
                  <c:v>418562355.51999998</c:v>
                </c:pt>
                <c:pt idx="19">
                  <c:v>500749680.48000002</c:v>
                </c:pt>
                <c:pt idx="20">
                  <c:v>227550000</c:v>
                </c:pt>
                <c:pt idx="21">
                  <c:v>423661000</c:v>
                </c:pt>
                <c:pt idx="22">
                  <c:v>140030000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0F-44A0-A212-E4A73D349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85354416"/>
        <c:axId val="885358024"/>
      </c:barChart>
      <c:lineChart>
        <c:grouping val="stacked"/>
        <c:varyColors val="0"/>
        <c:ser>
          <c:idx val="1"/>
          <c:order val="1"/>
          <c:tx>
            <c:strRef>
              <c:f>'Bar Chart'!$E$3</c:f>
              <c:strCache>
                <c:ptCount val="1"/>
                <c:pt idx="0">
                  <c:v>Budget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'Bar Chart'!$B$4:$B$26</c:f>
              <c:numCache>
                <c:formatCode>General</c:formatCode>
                <c:ptCount val="2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</c:numCache>
            </c:numRef>
          </c:cat>
          <c:val>
            <c:numRef>
              <c:f>'Bar Chart'!$E$4:$E$26</c:f>
              <c:numCache>
                <c:formatCode>"$"#,##0,_);\("$"#,##0,\)</c:formatCode>
                <c:ptCount val="23"/>
                <c:pt idx="0">
                  <c:v>330000000</c:v>
                </c:pt>
                <c:pt idx="1">
                  <c:v>330000000</c:v>
                </c:pt>
                <c:pt idx="2">
                  <c:v>330000000</c:v>
                </c:pt>
                <c:pt idx="3">
                  <c:v>330000000</c:v>
                </c:pt>
                <c:pt idx="4">
                  <c:v>330000000</c:v>
                </c:pt>
                <c:pt idx="5">
                  <c:v>330000000</c:v>
                </c:pt>
                <c:pt idx="6">
                  <c:v>330000000</c:v>
                </c:pt>
                <c:pt idx="7">
                  <c:v>330000000</c:v>
                </c:pt>
                <c:pt idx="8">
                  <c:v>330000000</c:v>
                </c:pt>
                <c:pt idx="9">
                  <c:v>330000000</c:v>
                </c:pt>
                <c:pt idx="10">
                  <c:v>330000000</c:v>
                </c:pt>
                <c:pt idx="11">
                  <c:v>330000000</c:v>
                </c:pt>
                <c:pt idx="12">
                  <c:v>330000000</c:v>
                </c:pt>
                <c:pt idx="13">
                  <c:v>330000000</c:v>
                </c:pt>
                <c:pt idx="14">
                  <c:v>330000000</c:v>
                </c:pt>
                <c:pt idx="15">
                  <c:v>330000000</c:v>
                </c:pt>
                <c:pt idx="16">
                  <c:v>330000000</c:v>
                </c:pt>
                <c:pt idx="17">
                  <c:v>330000000</c:v>
                </c:pt>
                <c:pt idx="18">
                  <c:v>330000000</c:v>
                </c:pt>
                <c:pt idx="19">
                  <c:v>330000000</c:v>
                </c:pt>
                <c:pt idx="20">
                  <c:v>330000000</c:v>
                </c:pt>
                <c:pt idx="21">
                  <c:v>330000000</c:v>
                </c:pt>
                <c:pt idx="22">
                  <c:v>330000000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F0F-44A0-A212-E4A73D349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354416"/>
        <c:axId val="885358024"/>
      </c:lineChart>
      <c:catAx>
        <c:axId val="88535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358024"/>
        <c:crosses val="autoZero"/>
        <c:auto val="1"/>
        <c:lblAlgn val="ctr"/>
        <c:lblOffset val="100"/>
        <c:noMultiLvlLbl val="0"/>
      </c:catAx>
      <c:valAx>
        <c:axId val="88535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Thousands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,_);\(&quot;$&quot;#,##0,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35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Historical Percent of Program Dollars Invested</a:t>
            </a:r>
            <a:r>
              <a:rPr lang="en-US" baseline="0"/>
              <a:t> in Iowa Interstates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'[Historical Interstate Spending.xlsx]Sheet1'!$F$2</c:f>
              <c:strCache>
                <c:ptCount val="1"/>
                <c:pt idx="0">
                  <c:v>Interstate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'[Historical Interstate Spending.xlsx]Sheet1'!$E$3:$E$22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'[Historical Interstate Spending.xlsx]Sheet1'!$F$3:$F$22</c:f>
              <c:numCache>
                <c:formatCode>0%</c:formatCode>
                <c:ptCount val="20"/>
                <c:pt idx="0">
                  <c:v>0.25</c:v>
                </c:pt>
                <c:pt idx="1">
                  <c:v>0.39</c:v>
                </c:pt>
                <c:pt idx="2">
                  <c:v>0.3</c:v>
                </c:pt>
                <c:pt idx="3">
                  <c:v>0.41</c:v>
                </c:pt>
                <c:pt idx="4">
                  <c:v>0.43</c:v>
                </c:pt>
                <c:pt idx="5">
                  <c:v>0.35</c:v>
                </c:pt>
                <c:pt idx="6">
                  <c:v>0.4</c:v>
                </c:pt>
                <c:pt idx="7">
                  <c:v>0.39</c:v>
                </c:pt>
                <c:pt idx="8">
                  <c:v>0.39</c:v>
                </c:pt>
                <c:pt idx="9">
                  <c:v>0.56000000000000005</c:v>
                </c:pt>
                <c:pt idx="10">
                  <c:v>0.42</c:v>
                </c:pt>
                <c:pt idx="11">
                  <c:v>0.47</c:v>
                </c:pt>
                <c:pt idx="12">
                  <c:v>0.4</c:v>
                </c:pt>
                <c:pt idx="13">
                  <c:v>0.34</c:v>
                </c:pt>
                <c:pt idx="14">
                  <c:v>0.47</c:v>
                </c:pt>
                <c:pt idx="15">
                  <c:v>0.56999999999999995</c:v>
                </c:pt>
                <c:pt idx="16">
                  <c:v>0.51</c:v>
                </c:pt>
                <c:pt idx="17">
                  <c:v>0.56000000000000005</c:v>
                </c:pt>
                <c:pt idx="18">
                  <c:v>0.51</c:v>
                </c:pt>
                <c:pt idx="19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8-43EF-AA92-0F537E24B138}"/>
            </c:ext>
          </c:extLst>
        </c:ser>
        <c:ser>
          <c:idx val="2"/>
          <c:order val="1"/>
          <c:tx>
            <c:strRef>
              <c:f>'[Historical Interstate Spending.xlsx]Sheet1'!$H$2</c:f>
              <c:strCache>
                <c:ptCount val="1"/>
                <c:pt idx="0">
                  <c:v>Non-Interstate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'[Historical Interstate Spending.xlsx]Sheet1'!$E$3:$E$22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'[Historical Interstate Spending.xlsx]Sheet1'!$H$3:$H$22</c:f>
              <c:numCache>
                <c:formatCode>0%</c:formatCode>
                <c:ptCount val="20"/>
                <c:pt idx="0">
                  <c:v>0.75</c:v>
                </c:pt>
                <c:pt idx="1">
                  <c:v>0.61</c:v>
                </c:pt>
                <c:pt idx="2">
                  <c:v>0.7</c:v>
                </c:pt>
                <c:pt idx="3">
                  <c:v>0.59</c:v>
                </c:pt>
                <c:pt idx="4">
                  <c:v>0.56999999999999995</c:v>
                </c:pt>
                <c:pt idx="5">
                  <c:v>0.65</c:v>
                </c:pt>
                <c:pt idx="6">
                  <c:v>0.6</c:v>
                </c:pt>
                <c:pt idx="7">
                  <c:v>0.61</c:v>
                </c:pt>
                <c:pt idx="8">
                  <c:v>0.61</c:v>
                </c:pt>
                <c:pt idx="9">
                  <c:v>0.44</c:v>
                </c:pt>
                <c:pt idx="10">
                  <c:v>0.57999999999999996</c:v>
                </c:pt>
                <c:pt idx="11">
                  <c:v>0.53</c:v>
                </c:pt>
                <c:pt idx="12">
                  <c:v>0.6</c:v>
                </c:pt>
                <c:pt idx="13">
                  <c:v>0.66</c:v>
                </c:pt>
                <c:pt idx="14">
                  <c:v>0.53</c:v>
                </c:pt>
                <c:pt idx="15">
                  <c:v>0.43</c:v>
                </c:pt>
                <c:pt idx="16">
                  <c:v>0.49</c:v>
                </c:pt>
                <c:pt idx="17">
                  <c:v>0.44</c:v>
                </c:pt>
                <c:pt idx="18">
                  <c:v>0.49</c:v>
                </c:pt>
                <c:pt idx="19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C8-43EF-AA92-0F537E24B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7394000"/>
        <c:axId val="517392688"/>
      </c:barChart>
      <c:lineChart>
        <c:grouping val="standard"/>
        <c:varyColors val="0"/>
        <c:ser>
          <c:idx val="0"/>
          <c:order val="2"/>
          <c:tx>
            <c:strRef>
              <c:f>'[Historical Interstate Spending.xlsx]Sheet1'!$G$2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'[Historical Interstate Spending.xlsx]Sheet1'!$G$3:$G$22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C8-43EF-AA92-0F537E24B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394000"/>
        <c:axId val="517392688"/>
      </c:lineChart>
      <c:catAx>
        <c:axId val="51739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92688"/>
        <c:crosses val="autoZero"/>
        <c:auto val="1"/>
        <c:lblAlgn val="ctr"/>
        <c:lblOffset val="100"/>
        <c:noMultiLvlLbl val="0"/>
      </c:catAx>
      <c:valAx>
        <c:axId val="517392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9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0632383887479464"/>
          <c:y val="0.2137116481129514"/>
          <c:w val="0.1595031064442817"/>
          <c:h val="0.14080622680785593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E50EE69-F57E-45C7-9CA5-CFF78C1AB96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821431A-C229-48F7-9A8A-73D449F1D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6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7740" y="4620577"/>
            <a:ext cx="5852160" cy="37804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829B5F52-380A-49CE-8003-7A701B111191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1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0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829B5F52-380A-49CE-8003-7A701B111191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10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4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829B5F52-380A-49CE-8003-7A701B111191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11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83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829B5F52-380A-49CE-8003-7A701B111191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12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8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Budget</a:t>
            </a:r>
            <a:r>
              <a:rPr lang="en-US" b="1" baseline="0" dirty="0"/>
              <a:t>s were set relatively tight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We will expect the project teams to find the best value solutions for each 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/>
              <a:t>But here are some examples of the Cadillac vs Chevy adage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829B5F52-380A-49CE-8003-7A701B111191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13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95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1431A-C229-48F7-9A8A-73D449F1D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98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1431A-C229-48F7-9A8A-73D449F1D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9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1431A-C229-48F7-9A8A-73D449F1D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93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1431A-C229-48F7-9A8A-73D449F1DF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66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1431A-C229-48F7-9A8A-73D449F1DF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42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1431A-C229-48F7-9A8A-73D449F1DF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8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the</a:t>
            </a:r>
            <a:r>
              <a:rPr lang="en-US" baseline="0" dirty="0"/>
              <a:t> end of the workshop, it was evident that the there was ideal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829B5F52-380A-49CE-8003-7A701B111191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91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1431A-C229-48F7-9A8A-73D449F1DF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73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1431A-C229-48F7-9A8A-73D449F1DF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85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Examples- not prescriptive or all inclusive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1431A-C229-48F7-9A8A-73D449F1DF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4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829B5F52-380A-49CE-8003-7A701B111191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25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50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489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829B5F52-380A-49CE-8003-7A701B111191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26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9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829B5F52-380A-49CE-8003-7A701B111191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9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Most important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665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B5F52-380A-49CE-8003-7A701B111191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665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5243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489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829B5F52-380A-49CE-8003-7A701B111191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5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4894">
              <a:defRPr/>
            </a:pPr>
            <a:r>
              <a:rPr lang="en-US" dirty="0"/>
              <a:t>Before we jump into the maps I’d like to talk about the purpose of today’s conversation</a:t>
            </a:r>
          </a:p>
          <a:p>
            <a:pPr marL="628650" lvl="1" indent="-171450" defTabSz="984894">
              <a:buFont typeface="Arial" panose="020B0604020202020204" pitchFamily="34" charset="0"/>
              <a:buChar char="•"/>
              <a:defRPr/>
            </a:pPr>
            <a:r>
              <a:rPr lang="en-US" dirty="0"/>
              <a:t>The maps represent the</a:t>
            </a:r>
            <a:r>
              <a:rPr lang="en-US" baseline="0" dirty="0"/>
              <a:t> amount of capacity expansion we can complete in a year, and a reasonable start for prioritizing based upon traffic volumes and condition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665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B5F52-380A-49CE-8003-7A701B111191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665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5731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829B5F52-380A-49CE-8003-7A701B111191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7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8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829B5F52-380A-49CE-8003-7A701B111191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8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54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829B5F52-380A-49CE-8003-7A701B111191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9</a:t>
            </a:fld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0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ow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9DF-B284-4A87-B956-2B715510058E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2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4DC9-4330-4FD6-8F3D-A5A18804801C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8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4866-6687-4EF0-801F-4B4440F5AF21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4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625-5431-4F08-85BF-DC3E70A72A72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8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DCAD-DE84-49E6-B0DC-51759DF961CA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1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0A05-2989-4650-9F1F-8ECE1EBEDEB3}" type="datetime1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C88E-3B0D-4E1C-99AC-F4ADC66A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07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6F4D-D588-4330-A600-F6AFA18462E9}" type="datetime1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C88E-3B0D-4E1C-99AC-F4ADC66A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4661-6974-48C0-99BC-E7CAE12EDC84}" type="datetime1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C88E-3B0D-4E1C-99AC-F4ADC66A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38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BA1D-A880-4923-96CA-7BF79F9C946D}" type="datetime1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C88E-3B0D-4E1C-99AC-F4ADC66A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3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9E41-9BAF-441B-AA9C-85FC6663C523}" type="datetime1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C88E-3B0D-4E1C-99AC-F4ADC66A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2C10-9011-4020-9CEC-925FBAB1DE36}" type="datetime1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C88E-3B0D-4E1C-99AC-F4ADC66A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B0C6-49C4-4F7E-BEAF-C5B08719D90F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72C7B6-449A-4446-B370-2A5B2FC87ACE}"/>
              </a:ext>
            </a:extLst>
          </p:cNvPr>
          <p:cNvCxnSpPr/>
          <p:nvPr userDrawn="1"/>
        </p:nvCxnSpPr>
        <p:spPr>
          <a:xfrm>
            <a:off x="457200" y="1371600"/>
            <a:ext cx="7543800" cy="0"/>
          </a:xfrm>
          <a:prstGeom prst="line">
            <a:avLst/>
          </a:prstGeom>
          <a:ln w="57150" cap="rnd" cmpd="sng">
            <a:solidFill>
              <a:srgbClr val="98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605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996-D158-483C-AEB7-9530A2CCBB71}" type="datetime1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C88E-3B0D-4E1C-99AC-F4ADC66A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14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01DA-27E2-4B11-9027-70FC6C3362A7}" type="datetime1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C88E-3B0D-4E1C-99AC-F4ADC66A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6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5D5D-7B13-4F7E-805F-A9F657EE10CA}" type="datetime1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C88E-3B0D-4E1C-99AC-F4ADC66A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60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3BD-09ED-432B-9307-B0FCBFB25F28}" type="datetime1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C88E-3B0D-4E1C-99AC-F4ADC66A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29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429F-7A2A-4B41-A173-50F4243024D9}" type="datetime1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C88E-3B0D-4E1C-99AC-F4ADC66A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38A4-8E90-4101-98A9-3190D4D19E93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5FE170-25F2-4A28-8B9F-BE30A0C6D5B1}"/>
              </a:ext>
            </a:extLst>
          </p:cNvPr>
          <p:cNvCxnSpPr/>
          <p:nvPr userDrawn="1"/>
        </p:nvCxnSpPr>
        <p:spPr>
          <a:xfrm>
            <a:off x="457200" y="1371600"/>
            <a:ext cx="7543800" cy="0"/>
          </a:xfrm>
          <a:prstGeom prst="line">
            <a:avLst/>
          </a:prstGeom>
          <a:ln w="57150" cap="rnd" cmpd="sng">
            <a:solidFill>
              <a:srgbClr val="98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32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4"/>
            <a:ext cx="8229600" cy="5516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D349-FDCB-49DD-AA30-5E70EA8A2D82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FC41-1186-4513-B834-413FD2369063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8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spcAft>
                <a:spcPts val="900"/>
              </a:spcAft>
              <a:defRPr sz="2100"/>
            </a:lvl1pPr>
            <a:lvl2pPr>
              <a:spcAft>
                <a:spcPts val="900"/>
              </a:spcAft>
              <a:defRPr sz="1800"/>
            </a:lvl2pPr>
            <a:lvl3pPr>
              <a:spcAft>
                <a:spcPts val="900"/>
              </a:spcAft>
              <a:defRPr sz="1500"/>
            </a:lvl3pPr>
            <a:lvl4pPr>
              <a:spcAft>
                <a:spcPts val="900"/>
              </a:spcAft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spcAft>
                <a:spcPts val="900"/>
              </a:spcAft>
              <a:defRPr sz="2100"/>
            </a:lvl1pPr>
            <a:lvl2pPr>
              <a:spcAft>
                <a:spcPts val="900"/>
              </a:spcAft>
              <a:defRPr sz="1800"/>
            </a:lvl2pPr>
            <a:lvl3pPr>
              <a:spcAft>
                <a:spcPts val="900"/>
              </a:spcAft>
              <a:defRPr sz="1500"/>
            </a:lvl3pPr>
            <a:lvl4pPr>
              <a:spcAft>
                <a:spcPts val="900"/>
              </a:spcAft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682-64B6-4014-8F9B-90401C992065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46478-693A-4CF3-8546-3878CD03DDFD}"/>
              </a:ext>
            </a:extLst>
          </p:cNvPr>
          <p:cNvCxnSpPr/>
          <p:nvPr userDrawn="1"/>
        </p:nvCxnSpPr>
        <p:spPr>
          <a:xfrm>
            <a:off x="457200" y="1371600"/>
            <a:ext cx="7543800" cy="0"/>
          </a:xfrm>
          <a:prstGeom prst="line">
            <a:avLst/>
          </a:prstGeom>
          <a:ln w="57150" cap="rnd" cmpd="sng">
            <a:solidFill>
              <a:srgbClr val="98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40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9800-8097-4A8C-B95C-1BDA2D05271F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22220F-F2BB-4FFC-89D5-00D355BC6AF6}"/>
              </a:ext>
            </a:extLst>
          </p:cNvPr>
          <p:cNvCxnSpPr/>
          <p:nvPr userDrawn="1"/>
        </p:nvCxnSpPr>
        <p:spPr>
          <a:xfrm>
            <a:off x="457200" y="1371600"/>
            <a:ext cx="7543800" cy="0"/>
          </a:xfrm>
          <a:prstGeom prst="line">
            <a:avLst/>
          </a:prstGeom>
          <a:ln w="57150" cap="rnd" cmpd="sng">
            <a:solidFill>
              <a:srgbClr val="98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48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E590-91ED-4667-95E8-8979D501F256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9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D796-7B96-49AA-BF38-9039BC4925C6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7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453B1-3F1B-48F2-9470-212B76C95392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9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0178-EB12-4F99-9E5D-6167E40EDAB4}" type="datetime1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CC88E-3B0D-4E1C-99AC-F4ADC66A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8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5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51C54F-A716-4223-9D32-4CBAA8D2E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2455069"/>
            <a:ext cx="6195923" cy="1091736"/>
          </a:xfrm>
        </p:spPr>
        <p:txBody>
          <a:bodyPr>
            <a:normAutofit fontScale="90000"/>
          </a:bodyPr>
          <a:lstStyle/>
          <a:p>
            <a:r>
              <a:rPr lang="en-US" sz="4500" dirty="0"/>
              <a:t>IOWA INTERSTATE INVESTMENT PLAN 2040</a:t>
            </a:r>
            <a:br>
              <a:rPr lang="en-US" sz="4500" dirty="0"/>
            </a:br>
            <a:r>
              <a:rPr lang="en-US" sz="4500" dirty="0"/>
              <a:t> WORKSHOP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623B89-F4B3-43E2-BDFE-70007218B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3" y="4190282"/>
            <a:ext cx="4782925" cy="1314450"/>
          </a:xfrm>
        </p:spPr>
        <p:txBody>
          <a:bodyPr/>
          <a:lstStyle/>
          <a:p>
            <a:r>
              <a:rPr lang="en-US" dirty="0"/>
              <a:t>Matt Haubrich</a:t>
            </a:r>
          </a:p>
          <a:p>
            <a:r>
              <a:rPr lang="en-US" dirty="0"/>
              <a:t>Deanna Maifield</a:t>
            </a:r>
          </a:p>
        </p:txBody>
      </p:sp>
    </p:spTree>
    <p:extLst>
      <p:ext uri="{BB962C8B-B14F-4D97-AF65-F5344CB8AC3E}">
        <p14:creationId xmlns:p14="http://schemas.microsoft.com/office/powerpoint/2010/main" val="51265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EC8E-E0CE-4F5D-BD71-B220241B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057400"/>
            <a:ext cx="6172200" cy="3829050"/>
          </a:xfrm>
        </p:spPr>
        <p:txBody>
          <a:bodyPr>
            <a:normAutofit/>
          </a:bodyPr>
          <a:lstStyle/>
          <a:p>
            <a:r>
              <a:rPr lang="en-US" dirty="0"/>
              <a:t>Budget was only balanced to 2031</a:t>
            </a:r>
          </a:p>
          <a:p>
            <a:r>
              <a:rPr lang="en-US" dirty="0"/>
              <a:t>Many segments were delayed beyond 2031 and do not fit within the budget</a:t>
            </a:r>
          </a:p>
          <a:p>
            <a:r>
              <a:rPr lang="en-US" dirty="0"/>
              <a:t>Currently recommend holding to the $330m budget for interstate funding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– flat funding and 50% to Interstate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99" y="3742801"/>
            <a:ext cx="8226101" cy="2194795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812304"/>
              </p:ext>
            </p:extLst>
          </p:nvPr>
        </p:nvGraphicFramePr>
        <p:xfrm>
          <a:off x="1714500" y="2024975"/>
          <a:ext cx="5715000" cy="171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03583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EC8E-E0CE-4F5D-BD71-B220241B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057400"/>
            <a:ext cx="6172200" cy="3829050"/>
          </a:xfrm>
        </p:spPr>
        <p:txBody>
          <a:bodyPr>
            <a:normAutofit/>
          </a:bodyPr>
          <a:lstStyle/>
          <a:p>
            <a:r>
              <a:rPr lang="en-US" dirty="0"/>
              <a:t>Budget was only balanced to 2031</a:t>
            </a:r>
          </a:p>
          <a:p>
            <a:r>
              <a:rPr lang="en-US" dirty="0"/>
              <a:t>Many segments were delayed beyond 2031 and do not fit within the budget</a:t>
            </a:r>
          </a:p>
          <a:p>
            <a:r>
              <a:rPr lang="en-US" dirty="0"/>
              <a:t>Currently recommend holding to the $330m budget for interstate funding</a:t>
            </a:r>
          </a:p>
          <a:p>
            <a:r>
              <a:rPr lang="en-US" dirty="0"/>
              <a:t>Establish </a:t>
            </a:r>
            <a:r>
              <a:rPr lang="en-US" b="1" dirty="0">
                <a:solidFill>
                  <a:schemeClr val="tx1"/>
                </a:solidFill>
              </a:rPr>
              <a:t>budgets</a:t>
            </a:r>
            <a:r>
              <a:rPr lang="en-US" dirty="0"/>
              <a:t> for each segment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83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EC8E-E0CE-4F5D-BD71-B220241B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057400"/>
            <a:ext cx="6172200" cy="3829050"/>
          </a:xfrm>
        </p:spPr>
        <p:txBody>
          <a:bodyPr>
            <a:normAutofit/>
          </a:bodyPr>
          <a:lstStyle/>
          <a:p>
            <a:r>
              <a:rPr lang="en-US" dirty="0"/>
              <a:t>Stewardship projects were funded to maintain current condition</a:t>
            </a:r>
          </a:p>
          <a:p>
            <a:r>
              <a:rPr lang="en-US" dirty="0"/>
              <a:t>Budgets do not allow projects to include all of the approaches or features that most include today.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7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49"/>
          <a:stretch/>
        </p:blipFill>
        <p:spPr>
          <a:xfrm>
            <a:off x="314908" y="4357330"/>
            <a:ext cx="8167021" cy="1643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613"/>
          <a:stretch/>
        </p:blipFill>
        <p:spPr>
          <a:xfrm>
            <a:off x="272337" y="2494773"/>
            <a:ext cx="6498956" cy="16249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857250"/>
          </a:xfrm>
        </p:spPr>
        <p:txBody>
          <a:bodyPr/>
          <a:lstStyle/>
          <a:p>
            <a:r>
              <a:rPr lang="en-US" dirty="0"/>
              <a:t>Ideal Interstate Design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 txBox="1">
            <a:spLocks/>
          </p:cNvSpPr>
          <p:nvPr/>
        </p:nvSpPr>
        <p:spPr>
          <a:xfrm>
            <a:off x="6622403" y="4004704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Future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 txBox="1">
            <a:spLocks/>
          </p:cNvSpPr>
          <p:nvPr/>
        </p:nvSpPr>
        <p:spPr>
          <a:xfrm>
            <a:off x="5598367" y="2336857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Existing Roadway</a:t>
            </a:r>
          </a:p>
        </p:txBody>
      </p:sp>
    </p:spTree>
    <p:extLst>
      <p:ext uri="{BB962C8B-B14F-4D97-AF65-F5344CB8AC3E}">
        <p14:creationId xmlns:p14="http://schemas.microsoft.com/office/powerpoint/2010/main" val="1904483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34"/>
          <a:stretch/>
        </p:blipFill>
        <p:spPr>
          <a:xfrm>
            <a:off x="281667" y="2914650"/>
            <a:ext cx="6531613" cy="162498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3230"/>
            <a:ext cx="8229600" cy="13615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Ideal Interstate Construction Sequence </a:t>
            </a:r>
            <a:br>
              <a:rPr lang="en-US" dirty="0"/>
            </a:br>
            <a:r>
              <a:rPr lang="en-US" sz="1500" dirty="0"/>
              <a:t>(animated in next 7 slides)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8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613"/>
          <a:stretch/>
        </p:blipFill>
        <p:spPr>
          <a:xfrm>
            <a:off x="314325" y="2914650"/>
            <a:ext cx="6498956" cy="1624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4386" r="-65821"/>
          <a:stretch/>
        </p:blipFill>
        <p:spPr>
          <a:xfrm>
            <a:off x="5837464" y="2914652"/>
            <a:ext cx="8907236" cy="16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34"/>
          <a:stretch/>
        </p:blipFill>
        <p:spPr>
          <a:xfrm>
            <a:off x="281669" y="2914650"/>
            <a:ext cx="6531612" cy="1624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933" r="20537"/>
          <a:stretch/>
        </p:blipFill>
        <p:spPr>
          <a:xfrm>
            <a:off x="281668" y="2914651"/>
            <a:ext cx="5410472" cy="1680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64386" r="-65821"/>
          <a:stretch/>
        </p:blipFill>
        <p:spPr>
          <a:xfrm>
            <a:off x="5837464" y="2914652"/>
            <a:ext cx="8907236" cy="16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1100" b="-21100"/>
          <a:stretch/>
        </p:blipFill>
        <p:spPr>
          <a:xfrm>
            <a:off x="0" y="3257550"/>
            <a:ext cx="6813281" cy="1624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4479" r="-65819"/>
          <a:stretch/>
        </p:blipFill>
        <p:spPr>
          <a:xfrm>
            <a:off x="5845629" y="2914652"/>
            <a:ext cx="8899072" cy="16894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20409" r="20538" b="-20409"/>
          <a:stretch/>
        </p:blipFill>
        <p:spPr>
          <a:xfrm>
            <a:off x="0" y="3257551"/>
            <a:ext cx="5692140" cy="1680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64" r="66164"/>
          <a:stretch/>
        </p:blipFill>
        <p:spPr>
          <a:xfrm>
            <a:off x="461282" y="2914651"/>
            <a:ext cx="2693398" cy="16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0409" r="20538" b="-20409"/>
          <a:stretch/>
        </p:blipFill>
        <p:spPr>
          <a:xfrm>
            <a:off x="0" y="3257551"/>
            <a:ext cx="5692140" cy="1680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9449" b="-19449"/>
          <a:stretch/>
        </p:blipFill>
        <p:spPr>
          <a:xfrm>
            <a:off x="0" y="3257550"/>
            <a:ext cx="6825568" cy="1763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257" r="66164"/>
          <a:stretch/>
        </p:blipFill>
        <p:spPr>
          <a:xfrm>
            <a:off x="469447" y="2914651"/>
            <a:ext cx="2685233" cy="1689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4478" r="-65818"/>
          <a:stretch/>
        </p:blipFill>
        <p:spPr>
          <a:xfrm>
            <a:off x="5845629" y="2914652"/>
            <a:ext cx="8899072" cy="16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Interstate Needs – as calculated during the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EC8E-E0CE-4F5D-BD71-B220241B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 txBox="1">
            <a:spLocks/>
          </p:cNvSpPr>
          <p:nvPr/>
        </p:nvSpPr>
        <p:spPr>
          <a:xfrm>
            <a:off x="7828384" y="4202858"/>
            <a:ext cx="815082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$330m</a:t>
            </a:r>
          </a:p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</a:p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50% of </a:t>
            </a:r>
          </a:p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pic>
        <p:nvPicPr>
          <p:cNvPr id="2050" name="Chart 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0" y="2182197"/>
            <a:ext cx="7180999" cy="34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7235890" y="4309578"/>
            <a:ext cx="713793" cy="377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 txBox="1">
            <a:spLocks/>
          </p:cNvSpPr>
          <p:nvPr/>
        </p:nvSpPr>
        <p:spPr>
          <a:xfrm>
            <a:off x="2785680" y="2057401"/>
            <a:ext cx="3305370" cy="7112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Interstate Needs by Year </a:t>
            </a:r>
          </a:p>
        </p:txBody>
      </p:sp>
    </p:spTree>
    <p:extLst>
      <p:ext uri="{BB962C8B-B14F-4D97-AF65-F5344CB8AC3E}">
        <p14:creationId xmlns:p14="http://schemas.microsoft.com/office/powerpoint/2010/main" val="890105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88" r="564"/>
          <a:stretch/>
        </p:blipFill>
        <p:spPr>
          <a:xfrm>
            <a:off x="489858" y="2914652"/>
            <a:ext cx="8425543" cy="16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15" r="-5615"/>
          <a:stretch/>
        </p:blipFill>
        <p:spPr>
          <a:xfrm>
            <a:off x="493939" y="2914650"/>
            <a:ext cx="8627201" cy="16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242" b="5351"/>
          <a:stretch/>
        </p:blipFill>
        <p:spPr>
          <a:xfrm>
            <a:off x="73643" y="2708910"/>
            <a:ext cx="7421499" cy="1508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512" r="-5616"/>
          <a:stretch/>
        </p:blipFill>
        <p:spPr>
          <a:xfrm>
            <a:off x="570733" y="4286250"/>
            <a:ext cx="8618987" cy="1643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512"/>
          <a:stretch/>
        </p:blipFill>
        <p:spPr>
          <a:xfrm>
            <a:off x="718019" y="857250"/>
            <a:ext cx="6369582" cy="1624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95144" y="2873229"/>
            <a:ext cx="13307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Preserve Existing Pavement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306" y="857250"/>
            <a:ext cx="2080727" cy="857250"/>
          </a:xfrm>
        </p:spPr>
        <p:txBody>
          <a:bodyPr>
            <a:noAutofit/>
          </a:bodyPr>
          <a:lstStyle/>
          <a:p>
            <a:r>
              <a:rPr lang="en-US" sz="3000" b="1" dirty="0"/>
              <a:t>Cost Saving Examples</a:t>
            </a:r>
          </a:p>
        </p:txBody>
      </p:sp>
    </p:spTree>
    <p:extLst>
      <p:ext uri="{BB962C8B-B14F-4D97-AF65-F5344CB8AC3E}">
        <p14:creationId xmlns:p14="http://schemas.microsoft.com/office/powerpoint/2010/main" val="664366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15"/>
          <a:stretch/>
        </p:blipFill>
        <p:spPr>
          <a:xfrm>
            <a:off x="731826" y="857250"/>
            <a:ext cx="6355774" cy="1624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16"/>
          <a:stretch/>
        </p:blipFill>
        <p:spPr>
          <a:xfrm>
            <a:off x="566130" y="2571750"/>
            <a:ext cx="7160408" cy="1649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512" r="-5616"/>
          <a:stretch/>
        </p:blipFill>
        <p:spPr>
          <a:xfrm>
            <a:off x="570733" y="4286250"/>
            <a:ext cx="8618987" cy="1643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97831" y="1860391"/>
            <a:ext cx="1686966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Narrow Median through Existing Bridges</a:t>
            </a:r>
          </a:p>
          <a:p>
            <a:endParaRPr lang="en-US" sz="1050" dirty="0"/>
          </a:p>
          <a:p>
            <a:r>
              <a:rPr lang="en-US" sz="2100" dirty="0"/>
              <a:t>- Also reduces </a:t>
            </a:r>
            <a:r>
              <a:rPr lang="en-US" sz="2100" dirty="0" err="1"/>
              <a:t>sideroad</a:t>
            </a:r>
            <a:r>
              <a:rPr lang="en-US" sz="2100" dirty="0"/>
              <a:t> and interchange work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 txBox="1">
            <a:spLocks/>
          </p:cNvSpPr>
          <p:nvPr/>
        </p:nvSpPr>
        <p:spPr>
          <a:xfrm>
            <a:off x="7063273" y="884147"/>
            <a:ext cx="2080727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Cost Saving Examples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4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15"/>
          <a:stretch/>
        </p:blipFill>
        <p:spPr>
          <a:xfrm>
            <a:off x="731826" y="857250"/>
            <a:ext cx="6355774" cy="1624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512" r="-5616"/>
          <a:stretch/>
        </p:blipFill>
        <p:spPr>
          <a:xfrm>
            <a:off x="570733" y="4286250"/>
            <a:ext cx="8618987" cy="1643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775"/>
          <a:stretch/>
        </p:blipFill>
        <p:spPr>
          <a:xfrm>
            <a:off x="731827" y="2571750"/>
            <a:ext cx="7464698" cy="1603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3729" y="2435972"/>
            <a:ext cx="2296739" cy="21582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100" dirty="0"/>
              <a:t>Add future lanes by repainting</a:t>
            </a:r>
          </a:p>
          <a:p>
            <a:pPr marL="342900" indent="-342900">
              <a:buFontTx/>
              <a:buChar char="-"/>
            </a:pPr>
            <a:endParaRPr lang="en-US" sz="825" dirty="0"/>
          </a:p>
          <a:p>
            <a:pPr marL="342900" indent="-342900">
              <a:buFontTx/>
              <a:buChar char="-"/>
            </a:pPr>
            <a:r>
              <a:rPr lang="en-US" sz="2100" dirty="0"/>
              <a:t>Don’t flatten existing </a:t>
            </a:r>
            <a:r>
              <a:rPr lang="en-US" sz="2100" dirty="0" err="1"/>
              <a:t>foreslopes</a:t>
            </a:r>
            <a:endParaRPr lang="en-US" sz="21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 txBox="1">
            <a:spLocks/>
          </p:cNvSpPr>
          <p:nvPr/>
        </p:nvSpPr>
        <p:spPr>
          <a:xfrm>
            <a:off x="6951306" y="857250"/>
            <a:ext cx="2080727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/>
              <a:t>Cost Saving Examples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3717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committing to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EC8E-E0CE-4F5D-BD71-B220241B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057400"/>
            <a:ext cx="6172200" cy="3829050"/>
          </a:xfrm>
        </p:spPr>
        <p:txBody>
          <a:bodyPr>
            <a:normAutofit/>
          </a:bodyPr>
          <a:lstStyle/>
          <a:p>
            <a:r>
              <a:rPr lang="en-US" dirty="0"/>
              <a:t>Not the map, but the process</a:t>
            </a:r>
          </a:p>
          <a:p>
            <a:r>
              <a:rPr lang="en-US" dirty="0"/>
              <a:t>Goals are defined</a:t>
            </a:r>
          </a:p>
          <a:p>
            <a:r>
              <a:rPr lang="en-US" dirty="0"/>
              <a:t>Project teams develop projects that align with the goals</a:t>
            </a:r>
          </a:p>
          <a:p>
            <a:r>
              <a:rPr lang="en-US" dirty="0"/>
              <a:t>Goals will be adjusted and communicated as things change</a:t>
            </a:r>
          </a:p>
        </p:txBody>
      </p:sp>
    </p:spTree>
    <p:extLst>
      <p:ext uri="{BB962C8B-B14F-4D97-AF65-F5344CB8AC3E}">
        <p14:creationId xmlns:p14="http://schemas.microsoft.com/office/powerpoint/2010/main" val="4036051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EC09-D60C-4F05-8093-ADDF5F278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2800350"/>
            <a:ext cx="6172200" cy="2114550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080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Since the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EC8E-E0CE-4F5D-BD71-B220241B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057400"/>
            <a:ext cx="6172200" cy="3031283"/>
          </a:xfrm>
        </p:spPr>
        <p:txBody>
          <a:bodyPr>
            <a:normAutofit/>
          </a:bodyPr>
          <a:lstStyle/>
          <a:p>
            <a:r>
              <a:rPr lang="en-US" dirty="0"/>
              <a:t>Quality review of the concepts</a:t>
            </a:r>
          </a:p>
          <a:p>
            <a:r>
              <a:rPr lang="en-US" dirty="0"/>
              <a:t>Refine cost estimates</a:t>
            </a:r>
          </a:p>
          <a:p>
            <a:r>
              <a:rPr lang="en-US" dirty="0"/>
              <a:t>Additional reductions in the scope of work for projects</a:t>
            </a:r>
          </a:p>
          <a:p>
            <a:r>
              <a:rPr lang="en-US" dirty="0"/>
              <a:t>Delayed potential projects to fit within available funding levels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29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884" y="857251"/>
            <a:ext cx="3023117" cy="1998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EC8E-E0CE-4F5D-BD71-B220241B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60" y="2269823"/>
            <a:ext cx="7200902" cy="35842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60000"/>
              </a:lnSpc>
              <a:spcBef>
                <a:spcPts val="0"/>
              </a:spcBef>
              <a:tabLst>
                <a:tab pos="342900" algn="l"/>
              </a:tabLst>
            </a:pPr>
            <a:r>
              <a:rPr lang="en-US" dirty="0"/>
              <a:t>Maintain pavement and bridge conditions 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  <a:tabLst>
                <a:tab pos="342900" algn="l"/>
              </a:tabLst>
            </a:pPr>
            <a:r>
              <a:rPr lang="en-US" dirty="0"/>
              <a:t>	as they are today</a:t>
            </a:r>
          </a:p>
          <a:p>
            <a:r>
              <a:rPr lang="en-US" dirty="0"/>
              <a:t>Provide capacity expansion according to the mapped priorities</a:t>
            </a:r>
          </a:p>
          <a:p>
            <a:r>
              <a:rPr lang="en-US" dirty="0"/>
              <a:t>Look to innovative solutions to maximize the life of our system</a:t>
            </a:r>
          </a:p>
          <a:p>
            <a:r>
              <a:rPr lang="en-US" dirty="0"/>
              <a:t>Limit spending to 50% of our current funding</a:t>
            </a:r>
          </a:p>
          <a:p>
            <a:r>
              <a:rPr lang="en-US" dirty="0"/>
              <a:t>Minimize project costs today by focusing on the immediate issues and keeping a narrow scope of work</a:t>
            </a:r>
          </a:p>
        </p:txBody>
      </p:sp>
    </p:spTree>
    <p:extLst>
      <p:ext uri="{BB962C8B-B14F-4D97-AF65-F5344CB8AC3E}">
        <p14:creationId xmlns:p14="http://schemas.microsoft.com/office/powerpoint/2010/main" val="405805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EC09-D60C-4F05-8093-ADDF5F278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0763"/>
            <a:ext cx="6172200" cy="857250"/>
          </a:xfrm>
        </p:spPr>
        <p:txBody>
          <a:bodyPr>
            <a:noAutofit/>
          </a:bodyPr>
          <a:lstStyle/>
          <a:p>
            <a:r>
              <a:rPr lang="en-US" sz="2700" dirty="0"/>
              <a:t>Where We Are Today- a baseline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35CACB5-EE1C-437F-90D2-0D53DB0AA37A}"/>
              </a:ext>
            </a:extLst>
          </p:cNvPr>
          <p:cNvGraphicFramePr/>
          <p:nvPr>
            <p:extLst/>
          </p:nvPr>
        </p:nvGraphicFramePr>
        <p:xfrm>
          <a:off x="1166813" y="2160746"/>
          <a:ext cx="6810375" cy="253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 2"/>
          <p:cNvSpPr/>
          <p:nvPr/>
        </p:nvSpPr>
        <p:spPr>
          <a:xfrm>
            <a:off x="5549830" y="2833635"/>
            <a:ext cx="1644790" cy="723481"/>
          </a:xfrm>
          <a:prstGeom prst="ellipse">
            <a:avLst/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36926" y="3125351"/>
            <a:ext cx="1529861" cy="582490"/>
          </a:xfrm>
          <a:prstGeom prst="ellipse">
            <a:avLst/>
          </a:prstGeom>
          <a:noFill/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00653" y="4085282"/>
            <a:ext cx="356085" cy="255606"/>
          </a:xfrm>
          <a:prstGeom prst="ellipse">
            <a:avLst/>
          </a:prstGeom>
          <a:noFill/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Today’s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EC8E-E0CE-4F5D-BD71-B220241B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057400"/>
            <a:ext cx="6172200" cy="3829050"/>
          </a:xfrm>
        </p:spPr>
        <p:txBody>
          <a:bodyPr>
            <a:normAutofit/>
          </a:bodyPr>
          <a:lstStyle/>
          <a:p>
            <a:r>
              <a:rPr lang="en-US" dirty="0"/>
              <a:t>Not the map, but the process</a:t>
            </a:r>
          </a:p>
          <a:p>
            <a:r>
              <a:rPr lang="en-US" dirty="0"/>
              <a:t>Goals are defined</a:t>
            </a:r>
          </a:p>
          <a:p>
            <a:r>
              <a:rPr lang="en-US" dirty="0"/>
              <a:t>Project teams develop projects that align with the goals</a:t>
            </a:r>
          </a:p>
          <a:p>
            <a:r>
              <a:rPr lang="en-US" dirty="0"/>
              <a:t>Goals will be adjusted and communicated as things change</a:t>
            </a:r>
          </a:p>
        </p:txBody>
      </p:sp>
    </p:spTree>
    <p:extLst>
      <p:ext uri="{BB962C8B-B14F-4D97-AF65-F5344CB8AC3E}">
        <p14:creationId xmlns:p14="http://schemas.microsoft.com/office/powerpoint/2010/main" val="281384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0000" flipV="1">
            <a:off x="2526847" y="2126797"/>
            <a:ext cx="3657600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/ Monitor / Adjust 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EC8E-E0CE-4F5D-BD71-B220241B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85" y="2041072"/>
            <a:ext cx="6172200" cy="38290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Prioritize</a:t>
            </a:r>
            <a:r>
              <a:rPr lang="en-US" dirty="0"/>
              <a:t> capacity improvement projects and schedule corridors</a:t>
            </a:r>
          </a:p>
          <a:p>
            <a:r>
              <a:rPr lang="en-US" dirty="0"/>
              <a:t>Manage and deliver individual projects to meet the </a:t>
            </a:r>
            <a:r>
              <a:rPr lang="en-US" b="1" dirty="0">
                <a:solidFill>
                  <a:schemeClr val="tx1"/>
                </a:solidFill>
              </a:rPr>
              <a:t>defined goals   </a:t>
            </a:r>
          </a:p>
          <a:p>
            <a:r>
              <a:rPr lang="en-US" dirty="0"/>
              <a:t>Develop dashboards to monitor progress and key assumptions</a:t>
            </a:r>
          </a:p>
          <a:p>
            <a:r>
              <a:rPr lang="en-US" dirty="0"/>
              <a:t>Refresh cost, schedule and condition data and provide updates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7291" y="857251"/>
            <a:ext cx="2136710" cy="14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5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39" y="2051568"/>
            <a:ext cx="5989793" cy="3949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48767" t="28584" r="33451" b="44119"/>
          <a:stretch/>
        </p:blipFill>
        <p:spPr>
          <a:xfrm>
            <a:off x="4091475" y="3144607"/>
            <a:ext cx="1161660" cy="11789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3" y="500521"/>
            <a:ext cx="8229600" cy="857250"/>
          </a:xfrm>
        </p:spPr>
        <p:txBody>
          <a:bodyPr/>
          <a:lstStyle/>
          <a:p>
            <a:r>
              <a:rPr lang="en-US" dirty="0"/>
              <a:t>Proposed Capacity Expansion Priorities</a:t>
            </a:r>
          </a:p>
        </p:txBody>
      </p:sp>
    </p:spTree>
    <p:extLst>
      <p:ext uri="{BB962C8B-B14F-4D97-AF65-F5344CB8AC3E}">
        <p14:creationId xmlns:p14="http://schemas.microsoft.com/office/powerpoint/2010/main" val="2074330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9" t="31198" r="1799" b="31884"/>
          <a:stretch/>
        </p:blipFill>
        <p:spPr>
          <a:xfrm>
            <a:off x="69458" y="2312825"/>
            <a:ext cx="8999897" cy="3587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605" y="5541218"/>
            <a:ext cx="699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DeSoto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1101013" y="3859375"/>
            <a:ext cx="489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3081" y="5119008"/>
            <a:ext cx="489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Colfax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999" y="4811725"/>
            <a:ext cx="6466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Kellogg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0003" y="4653573"/>
            <a:ext cx="632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Marengo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8192" y="5186654"/>
            <a:ext cx="632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Durant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0974" y="4185946"/>
            <a:ext cx="632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US 30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3" t="31198" r="9712" b="43550"/>
          <a:stretch/>
        </p:blipFill>
        <p:spPr>
          <a:xfrm>
            <a:off x="1684175" y="2303497"/>
            <a:ext cx="2990462" cy="2453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48767" t="28584" r="33451" b="44119"/>
          <a:stretch/>
        </p:blipFill>
        <p:spPr>
          <a:xfrm>
            <a:off x="1935965" y="1941934"/>
            <a:ext cx="2486883" cy="252393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20" y="590957"/>
            <a:ext cx="8229600" cy="857250"/>
          </a:xfrm>
        </p:spPr>
        <p:txBody>
          <a:bodyPr/>
          <a:lstStyle/>
          <a:p>
            <a:r>
              <a:rPr lang="en-US" dirty="0"/>
              <a:t>Proposed Capacity Expansion Priorities</a:t>
            </a:r>
          </a:p>
        </p:txBody>
      </p:sp>
    </p:spTree>
    <p:extLst>
      <p:ext uri="{BB962C8B-B14F-4D97-AF65-F5344CB8AC3E}">
        <p14:creationId xmlns:p14="http://schemas.microsoft.com/office/powerpoint/2010/main" val="420061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493</Words>
  <Application>Microsoft Office PowerPoint</Application>
  <PresentationFormat>On-screen Show (4:3)</PresentationFormat>
  <Paragraphs>121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Franklin Gothic Demi Cond</vt:lpstr>
      <vt:lpstr>1_Office Theme</vt:lpstr>
      <vt:lpstr>Office Theme</vt:lpstr>
      <vt:lpstr>IOWA INTERSTATE INVESTMENT PLAN 2040  WORKSHOP</vt:lpstr>
      <vt:lpstr>Interstate Needs – as calculated during the workshop</vt:lpstr>
      <vt:lpstr>Since the Workshop</vt:lpstr>
      <vt:lpstr>System Goals</vt:lpstr>
      <vt:lpstr>Where We Are Today- a baseline</vt:lpstr>
      <vt:lpstr>Purpose of Today’s Conversation</vt:lpstr>
      <vt:lpstr>Define / Monitor / Adjust  Cycle</vt:lpstr>
      <vt:lpstr>Proposed Capacity Expansion Priorities</vt:lpstr>
      <vt:lpstr>Proposed Capacity Expansion Priorities</vt:lpstr>
      <vt:lpstr>Results</vt:lpstr>
      <vt:lpstr>The Budget – flat funding and 50% to Interstate</vt:lpstr>
      <vt:lpstr>Results</vt:lpstr>
      <vt:lpstr>Budgets</vt:lpstr>
      <vt:lpstr>Ideal Interstate Design </vt:lpstr>
      <vt:lpstr>Ideal Interstate Construction Sequence  (animated in next 7 slides)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Saving Examples</vt:lpstr>
      <vt:lpstr>PowerPoint Presentation</vt:lpstr>
      <vt:lpstr>PowerPoint Presentation</vt:lpstr>
      <vt:lpstr>What are we committing to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Maifield, Deanna</dc:creator>
  <cp:lastModifiedBy>Anderson, Stuart</cp:lastModifiedBy>
  <cp:revision>62</cp:revision>
  <cp:lastPrinted>2019-01-29T13:40:44Z</cp:lastPrinted>
  <dcterms:created xsi:type="dcterms:W3CDTF">2019-01-21T21:35:16Z</dcterms:created>
  <dcterms:modified xsi:type="dcterms:W3CDTF">2019-02-07T15:35:49Z</dcterms:modified>
</cp:coreProperties>
</file>