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74" r:id="rId2"/>
    <p:sldId id="378" r:id="rId3"/>
    <p:sldId id="380" r:id="rId4"/>
    <p:sldId id="258" r:id="rId5"/>
    <p:sldId id="385" r:id="rId6"/>
    <p:sldId id="382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1" d="100"/>
          <a:sy n="111" d="100"/>
        </p:scale>
        <p:origin x="8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tdfs\(W)DataStor\Planning\ProgramManagement\Don\Award%20vs%20Program\FY%202019%20prog%20vs%20award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>
                <a:solidFill>
                  <a:schemeClr val="tx1"/>
                </a:solidFill>
              </a:rPr>
              <a:t>Cumulative Difference (Awarded vs. Programmed)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380851646012462"/>
          <c:y val="0.29236892312610629"/>
          <c:w val="0.8669439849569156"/>
          <c:h val="0.666129938158903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BAF-43DE-863D-90D3B333CBFD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BAF-43DE-863D-90D3B333CBFD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BAF-43DE-863D-90D3B333CBFD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BAF-43DE-863D-90D3B333CBFD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624-4DA9-8CCE-760D24170D92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872-45CD-9C9A-970AF85A2C8E}"/>
              </c:ext>
            </c:extLst>
          </c:dPt>
          <c:dLbls>
            <c:dLbl>
              <c:idx val="6"/>
              <c:layout>
                <c:manualLayout>
                  <c:x val="-1.7497725984508864E-3"/>
                  <c:y val="-8.6912867650473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F62-4367-B60E-3000585726B4}"/>
                </c:ext>
              </c:extLst>
            </c:dLbl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</c:strCache>
            </c:strRef>
          </c:cat>
          <c:val>
            <c:numRef>
              <c:f>Sheet1!$B$2:$B$8</c:f>
              <c:numCache>
                <c:formatCode>"$"#,##0</c:formatCode>
                <c:ptCount val="7"/>
                <c:pt idx="0">
                  <c:v>-8639838</c:v>
                </c:pt>
                <c:pt idx="1">
                  <c:v>-8882940</c:v>
                </c:pt>
                <c:pt idx="2">
                  <c:v>-9102894</c:v>
                </c:pt>
                <c:pt idx="3">
                  <c:v>4592460</c:v>
                </c:pt>
                <c:pt idx="4">
                  <c:v>6244240</c:v>
                </c:pt>
                <c:pt idx="5">
                  <c:v>969090</c:v>
                </c:pt>
                <c:pt idx="6">
                  <c:v>-512557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AF-43DE-863D-90D3B333C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5473792"/>
        <c:axId val="191557408"/>
      </c:barChart>
      <c:catAx>
        <c:axId val="32547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557408"/>
        <c:crosses val="autoZero"/>
        <c:auto val="1"/>
        <c:lblAlgn val="ctr"/>
        <c:lblOffset val="100"/>
        <c:noMultiLvlLbl val="0"/>
      </c:catAx>
      <c:valAx>
        <c:axId val="19155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547379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800" b="1" i="0" u="none" strike="noStrike" baseline="0">
                <a:solidFill>
                  <a:srgbClr val="000000"/>
                </a:solidFill>
                <a:latin typeface="Calibri"/>
              </a:rPr>
              <a:t>Amount Awarded vs Amount Programmed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Calibri"/>
              </a:rPr>
              <a:t>(monthly)</a:t>
            </a:r>
            <a:endParaRPr lang="en-US" sz="1400" b="0" i="0" u="none" strike="noStrike" baseline="0">
              <a:solidFill>
                <a:srgbClr val="000000"/>
              </a:solidFill>
              <a:latin typeface="Calibri"/>
            </a:endParaRP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400" b="0" i="1" u="none" strike="noStrike" baseline="0">
                <a:solidFill>
                  <a:srgbClr val="000000"/>
                </a:solidFill>
                <a:latin typeface="Calibri"/>
              </a:rPr>
              <a:t>(4R, 3R, BR, SR, NR, MI Projects)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0373680447237167E-2"/>
          <c:y val="0.16164858747498356"/>
          <c:w val="0.82044074932504341"/>
          <c:h val="0.629201375711359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'HWY PROG Bal Report'!$D$4</c:f>
              <c:strCache>
                <c:ptCount val="1"/>
                <c:pt idx="0">
                  <c:v>Amount Programmed ($)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strRef>
              <c:f>'HWY PROG Bal Report'!$E$3:$P$3</c:f>
              <c:strCache>
                <c:ptCount val="12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  <c:pt idx="7">
                  <c:v>Feb 19</c:v>
                </c:pt>
                <c:pt idx="8">
                  <c:v>Mar 19</c:v>
                </c:pt>
                <c:pt idx="9">
                  <c:v>Apr 19</c:v>
                </c:pt>
                <c:pt idx="10">
                  <c:v>May 19</c:v>
                </c:pt>
                <c:pt idx="11">
                  <c:v>Jun 19</c:v>
                </c:pt>
              </c:strCache>
            </c:strRef>
          </c:cat>
          <c:val>
            <c:numRef>
              <c:f>'HWY PROG Bal Report'!$E$4:$P$4</c:f>
              <c:numCache>
                <c:formatCode>"$"#,##0</c:formatCode>
                <c:ptCount val="12"/>
                <c:pt idx="0">
                  <c:v>93423000</c:v>
                </c:pt>
                <c:pt idx="1">
                  <c:v>645000</c:v>
                </c:pt>
                <c:pt idx="2">
                  <c:v>7288000</c:v>
                </c:pt>
                <c:pt idx="3">
                  <c:v>112298000</c:v>
                </c:pt>
                <c:pt idx="4">
                  <c:v>28571000</c:v>
                </c:pt>
                <c:pt idx="5">
                  <c:v>83516000</c:v>
                </c:pt>
                <c:pt idx="6">
                  <c:v>52301000</c:v>
                </c:pt>
                <c:pt idx="7">
                  <c:v>100327000</c:v>
                </c:pt>
                <c:pt idx="8">
                  <c:v>30534000</c:v>
                </c:pt>
                <c:pt idx="9">
                  <c:v>18213000</c:v>
                </c:pt>
                <c:pt idx="10">
                  <c:v>23236000</c:v>
                </c:pt>
                <c:pt idx="11">
                  <c:v>159696000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28-4F50-B3CB-D4CFE55B1BBE}"/>
            </c:ext>
          </c:extLst>
        </c:ser>
        <c:ser>
          <c:idx val="1"/>
          <c:order val="1"/>
          <c:tx>
            <c:strRef>
              <c:f>'HWY PROG Bal Report'!$D$5</c:f>
              <c:strCache>
                <c:ptCount val="1"/>
                <c:pt idx="0">
                  <c:v>Amount Awarded ($)</c:v>
                </c:pt>
              </c:strCache>
            </c:strRef>
          </c:tx>
          <c:spPr>
            <a:solidFill>
              <a:srgbClr val="C00000"/>
            </a:solidFill>
            <a:ln w="25400">
              <a:noFill/>
            </a:ln>
          </c:spPr>
          <c:invertIfNegative val="0"/>
          <c:cat>
            <c:strRef>
              <c:f>'HWY PROG Bal Report'!$E$3:$P$3</c:f>
              <c:strCache>
                <c:ptCount val="12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  <c:pt idx="7">
                  <c:v>Feb 19</c:v>
                </c:pt>
                <c:pt idx="8">
                  <c:v>Mar 19</c:v>
                </c:pt>
                <c:pt idx="9">
                  <c:v>Apr 19</c:v>
                </c:pt>
                <c:pt idx="10">
                  <c:v>May 19</c:v>
                </c:pt>
                <c:pt idx="11">
                  <c:v>Jun 19</c:v>
                </c:pt>
              </c:strCache>
            </c:strRef>
          </c:cat>
          <c:val>
            <c:numRef>
              <c:f>'HWY PROG Bal Report'!$E$5:$P$5</c:f>
              <c:numCache>
                <c:formatCode>"$"#,##0</c:formatCode>
                <c:ptCount val="12"/>
                <c:pt idx="0">
                  <c:v>102062838</c:v>
                </c:pt>
                <c:pt idx="1">
                  <c:v>888102</c:v>
                </c:pt>
                <c:pt idx="2">
                  <c:v>7507954</c:v>
                </c:pt>
                <c:pt idx="3">
                  <c:v>98602646</c:v>
                </c:pt>
                <c:pt idx="4">
                  <c:v>26919220</c:v>
                </c:pt>
                <c:pt idx="5">
                  <c:v>88791150</c:v>
                </c:pt>
                <c:pt idx="6">
                  <c:v>53782647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28-4F50-B3CB-D4CFE55B1B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43542936"/>
        <c:axId val="1"/>
      </c:barChart>
      <c:catAx>
        <c:axId val="34354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43542936"/>
        <c:crosses val="autoZero"/>
        <c:crossBetween val="between"/>
        <c:dispUnits>
          <c:builtInUnit val="millions"/>
          <c:dispUnitsLbl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05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</c:dispUnitsLbl>
        </c:dispUnits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9843307367929491E-2"/>
          <c:y val="0.93041053609946867"/>
          <c:w val="0.86775693231272144"/>
          <c:h val="5.2252132180582112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46163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Primary Road Fund Experience</a:t>
            </a:r>
            <a:br>
              <a:rPr lang="en-US" sz="3000" dirty="0"/>
            </a:br>
            <a:r>
              <a:rPr lang="en-US" sz="3000" dirty="0"/>
              <a:t>July 2018 to December 2018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23768"/>
            <a:ext cx="9144000" cy="443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800" dirty="0"/>
              <a:t>	</a:t>
            </a:r>
            <a:r>
              <a:rPr lang="en-US" sz="2400" dirty="0"/>
              <a:t>Forecast PRF receipts	$399.0 million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Actual PRF receipts	$434.4 million</a:t>
            </a:r>
          </a:p>
          <a:p>
            <a:pPr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Difference  +$35.4 million</a:t>
            </a:r>
            <a:endParaRPr lang="en-US" sz="12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1200" dirty="0"/>
              <a:t>previous difference reported +$29.6 million</a:t>
            </a:r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12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14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 11,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2265BC-29E4-4CC7-91B2-F52C68EC69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72774"/>
            <a:ext cx="9144000" cy="993882"/>
          </a:xfrm>
        </p:spPr>
        <p:txBody>
          <a:bodyPr/>
          <a:lstStyle/>
          <a:p>
            <a:pPr eaLnBrk="1" hangingPunct="1">
              <a:tabLst>
                <a:tab pos="1885950" algn="ctr"/>
                <a:tab pos="5829300" algn="ctr"/>
              </a:tabLst>
            </a:pPr>
            <a:br>
              <a:rPr lang="en-US" sz="3000" dirty="0"/>
            </a:br>
            <a:r>
              <a:rPr lang="en-US" sz="3000" dirty="0"/>
              <a:t>Project Costs vs. Programmed Amounts</a:t>
            </a:r>
            <a:br>
              <a:rPr lang="en-US" sz="3000" dirty="0"/>
            </a:br>
            <a:r>
              <a:rPr lang="en-US" sz="3000" dirty="0"/>
              <a:t>July 2018 to January 2019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2240502"/>
            <a:ext cx="9144000" cy="401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Programmed Amounts	$378.0 million	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Project Costs	$378.5 million</a:t>
            </a:r>
          </a:p>
          <a:p>
            <a:pPr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Difference  -$0.5 million</a:t>
            </a:r>
          </a:p>
          <a:p>
            <a:pPr algn="ctr">
              <a:spcBef>
                <a:spcPct val="50000"/>
              </a:spcBef>
              <a:buClr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1200" dirty="0"/>
              <a:t>previous difference reported +$1.0 million</a:t>
            </a:r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A9A1EC5-F228-4755-A884-E8D7459E5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 11, 2019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64" y="2337463"/>
            <a:ext cx="8913181" cy="4271963"/>
          </a:xfrm>
        </p:spPr>
        <p:txBody>
          <a:bodyPr/>
          <a:lstStyle/>
          <a:p>
            <a:pPr algn="l" eaLnBrk="1" hangingPunct="1">
              <a:tabLst>
                <a:tab pos="290513" algn="l"/>
                <a:tab pos="620713" algn="l"/>
                <a:tab pos="4906963" algn="r"/>
                <a:tab pos="5942013" algn="r"/>
                <a:tab pos="6916738" algn="r"/>
                <a:tab pos="7826375" algn="r"/>
                <a:tab pos="8737600" algn="r"/>
              </a:tabLst>
            </a:pPr>
            <a:br>
              <a:rPr lang="en-US" sz="1800" dirty="0"/>
            </a:br>
            <a:br>
              <a:rPr lang="en-US" sz="1800" dirty="0"/>
            </a:br>
            <a:r>
              <a:rPr lang="en-US" sz="2000" dirty="0"/>
              <a:t>	</a:t>
            </a:r>
            <a:r>
              <a:rPr lang="en-US" sz="1800" dirty="0"/>
              <a:t>		</a:t>
            </a:r>
            <a:br>
              <a:rPr lang="en-US" sz="1800" dirty="0"/>
            </a:br>
            <a:r>
              <a:rPr lang="en-US" sz="1800" dirty="0"/>
              <a:t>	Program Balance			(19.3)</a:t>
            </a:r>
            <a:br>
              <a:rPr lang="en-US" sz="1800" dirty="0"/>
            </a:br>
            <a:r>
              <a:rPr lang="en-US" sz="1800" dirty="0"/>
              <a:t>	(June 2018)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PRF Forecast Experience			35.4</a:t>
            </a:r>
            <a:br>
              <a:rPr lang="en-US" sz="1800" dirty="0"/>
            </a:br>
            <a:r>
              <a:rPr lang="en-US" sz="1800" dirty="0"/>
              <a:t>	(Dec 2018)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Project Costs vs. Programmed Amounts			(0.5)</a:t>
            </a:r>
            <a:br>
              <a:rPr lang="en-US" sz="1800" dirty="0"/>
            </a:br>
            <a:r>
              <a:rPr lang="en-US" sz="1800" dirty="0"/>
              <a:t>	(Jan 2019)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	</a:t>
            </a:r>
            <a:br>
              <a:rPr lang="en-US" sz="1800" dirty="0"/>
            </a:br>
            <a:r>
              <a:rPr lang="en-US" sz="1800" dirty="0"/>
              <a:t>	Program Balance			15.6</a:t>
            </a:r>
            <a:br>
              <a:rPr lang="en-US" sz="1800" dirty="0"/>
            </a:br>
            <a:r>
              <a:rPr lang="en-US" sz="1800" dirty="0"/>
              <a:t>	(Jan 2019)</a:t>
            </a:r>
            <a:br>
              <a:rPr lang="en-US" sz="1800" dirty="0"/>
            </a:br>
            <a:r>
              <a:rPr lang="en-US" sz="1600" dirty="0"/>
              <a:t>	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200" dirty="0"/>
              <a:t>previous difference reported  +$11.3 million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800" dirty="0"/>
              <a:t>               </a:t>
            </a:r>
            <a:br>
              <a:rPr lang="en-US" sz="1400" dirty="0"/>
            </a:br>
            <a:r>
              <a:rPr lang="en-US" sz="1400" dirty="0"/>
              <a:t>	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			 </a:t>
            </a:r>
            <a:br>
              <a:rPr lang="en-US" sz="1400" dirty="0"/>
            </a:br>
            <a:br>
              <a:rPr lang="en-US" sz="1800" dirty="0"/>
            </a:br>
            <a:r>
              <a:rPr lang="en-US" sz="1800" dirty="0"/>
              <a:t>	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380369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FY 2019 Highway Program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(For Highway Planning Purposes)</a:t>
            </a:r>
            <a:br>
              <a:rPr lang="en-US" sz="28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</a:rPr>
              <a:t>(x $1,000,000)</a:t>
            </a: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42043" y="1588979"/>
            <a:ext cx="900195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4629150" algn="ctr"/>
                <a:tab pos="5600700" algn="ctr"/>
                <a:tab pos="6629400" algn="ctr"/>
                <a:tab pos="7486650" algn="ctr"/>
                <a:tab pos="8401050" algn="ctr"/>
              </a:tabLst>
            </a:pPr>
            <a:r>
              <a:rPr lang="en-US" sz="1600" dirty="0">
                <a:solidFill>
                  <a:schemeClr val="tx2"/>
                </a:solidFill>
              </a:rPr>
              <a:t>			2019			</a:t>
            </a:r>
          </a:p>
        </p:txBody>
      </p:sp>
      <p:sp>
        <p:nvSpPr>
          <p:cNvPr id="5126" name="Line 7"/>
          <p:cNvSpPr>
            <a:spLocks noChangeShapeType="1"/>
          </p:cNvSpPr>
          <p:nvPr/>
        </p:nvSpPr>
        <p:spPr bwMode="auto">
          <a:xfrm>
            <a:off x="6482309" y="46792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13"/>
          <p:cNvSpPr>
            <a:spLocks noChangeShapeType="1"/>
          </p:cNvSpPr>
          <p:nvPr/>
        </p:nvSpPr>
        <p:spPr bwMode="auto">
          <a:xfrm>
            <a:off x="6384741" y="1955556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EA1C85-100E-47E2-853D-3426A22AA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 11, 2019</a:t>
            </a:r>
          </a:p>
        </p:txBody>
      </p:sp>
    </p:spTree>
    <p:extLst>
      <p:ext uri="{BB962C8B-B14F-4D97-AF65-F5344CB8AC3E}">
        <p14:creationId xmlns:p14="http://schemas.microsoft.com/office/powerpoint/2010/main" val="10124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9D7BB03-F700-4198-A100-65F214CA1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2310606"/>
              </p:ext>
            </p:extLst>
          </p:nvPr>
        </p:nvGraphicFramePr>
        <p:xfrm>
          <a:off x="872090" y="4559861"/>
          <a:ext cx="7258086" cy="2045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23196E77-D089-4CAC-B377-C68A38BC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C82265BC-29E4-4CC7-91B2-F52C68EC69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0303CAB-CFA5-4647-AF16-36B350935C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1188369"/>
              </p:ext>
            </p:extLst>
          </p:nvPr>
        </p:nvGraphicFramePr>
        <p:xfrm>
          <a:off x="475521" y="319088"/>
          <a:ext cx="8338657" cy="3914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5821B83-D69A-4581-AF91-EC0ECB037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0571" y="176656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 11,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D2437E-D40A-40E6-B853-BB5FF7D40551}"/>
              </a:ext>
            </a:extLst>
          </p:cNvPr>
          <p:cNvSpPr txBox="1"/>
          <p:nvPr/>
        </p:nvSpPr>
        <p:spPr>
          <a:xfrm>
            <a:off x="7825227" y="2795470"/>
            <a:ext cx="843252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700" dirty="0"/>
              <a:t>Note:  </a:t>
            </a:r>
          </a:p>
          <a:p>
            <a:pPr>
              <a:buNone/>
            </a:pPr>
            <a:r>
              <a:rPr lang="en-US" sz="700" dirty="0"/>
              <a:t>June 2019 letting includes $88 million for cash flow portion of programmed amount for I-74 Mississippi River Bridge</a:t>
            </a:r>
          </a:p>
        </p:txBody>
      </p:sp>
    </p:spTree>
    <p:extLst>
      <p:ext uri="{BB962C8B-B14F-4D97-AF65-F5344CB8AC3E}">
        <p14:creationId xmlns:p14="http://schemas.microsoft.com/office/powerpoint/2010/main" val="341024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53 percent of the Program has been let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$332 m of work remains to be let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Construction has been slowed by winter weather until spring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496E6A-FBF0-4580-9769-75D01739B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 11,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 11,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4758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(Dec. 1): $221.5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$252.5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2019: $146.5 million in May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$133.4 million in May 2019</a:t>
            </a:r>
          </a:p>
          <a:p>
            <a:pPr lvl="1">
              <a:buNone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2020: -$34.0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-$25.0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$57.7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$55.4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6936890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16204</TotalTime>
  <Words>228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</vt:lpstr>
      <vt:lpstr>Wingdings</vt:lpstr>
      <vt:lpstr>Straight Edge</vt:lpstr>
      <vt:lpstr>Primary Road Fund Experience July 2018 to December 2018</vt:lpstr>
      <vt:lpstr> Project Costs vs. Programmed Amounts July 2018 to January 2019</vt:lpstr>
      <vt:lpstr>       Program Balance   (19.3)  (June 2018)   PRF Forecast Experience   35.4  (Dec 2018)   Project Costs vs. Programmed Amounts   (0.5)  (Jan 2019)      Program Balance   15.6  (Jan 2019)    previous difference reported  +$11.3 million                             </vt:lpstr>
      <vt:lpstr>PowerPoint Presentation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869</cp:revision>
  <cp:lastPrinted>2019-01-02T14:51:59Z</cp:lastPrinted>
  <dcterms:created xsi:type="dcterms:W3CDTF">2001-05-04T13:55:51Z</dcterms:created>
  <dcterms:modified xsi:type="dcterms:W3CDTF">2019-02-07T15:37:27Z</dcterms:modified>
</cp:coreProperties>
</file>