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47" r:id="rId2"/>
  </p:sldMasterIdLst>
  <p:notesMasterIdLst>
    <p:notesMasterId r:id="rId16"/>
  </p:notesMasterIdLst>
  <p:handoutMasterIdLst>
    <p:handoutMasterId r:id="rId17"/>
  </p:handoutMasterIdLst>
  <p:sldIdLst>
    <p:sldId id="352" r:id="rId3"/>
    <p:sldId id="353" r:id="rId4"/>
    <p:sldId id="382" r:id="rId5"/>
    <p:sldId id="371" r:id="rId6"/>
    <p:sldId id="381" r:id="rId7"/>
    <p:sldId id="357" r:id="rId8"/>
    <p:sldId id="358" r:id="rId9"/>
    <p:sldId id="388" r:id="rId10"/>
    <p:sldId id="389" r:id="rId11"/>
    <p:sldId id="378" r:id="rId12"/>
    <p:sldId id="391" r:id="rId13"/>
    <p:sldId id="380" r:id="rId14"/>
    <p:sldId id="38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CE9"/>
    <a:srgbClr val="AFE7ED"/>
    <a:srgbClr val="9BF0FB"/>
    <a:srgbClr val="8AEDFA"/>
    <a:srgbClr val="A9D7DB"/>
    <a:srgbClr val="FF33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85419" autoAdjust="0"/>
  </p:normalViewPr>
  <p:slideViewPr>
    <p:cSldViewPr>
      <p:cViewPr varScale="1">
        <p:scale>
          <a:sx n="92" d="100"/>
          <a:sy n="92" d="100"/>
        </p:scale>
        <p:origin x="112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A11383C-CF71-4ECD-9001-484A2BA5C3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2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1A49DC3-CEAC-4895-87D5-B71C487C3F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6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46336-D300-4F13-8A78-D503B920304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Charles City finishing environmental – 13 parcels – not all</a:t>
            </a:r>
            <a:r>
              <a:rPr lang="en-US" baseline="0" dirty="0"/>
              <a:t> likely to be ready for 2015</a:t>
            </a:r>
          </a:p>
          <a:p>
            <a:r>
              <a:rPr lang="en-US" baseline="0" dirty="0"/>
              <a:t>Only eligible for discretionary if agreement in place by April 2014</a:t>
            </a:r>
          </a:p>
        </p:txBody>
      </p:sp>
    </p:spTree>
    <p:extLst>
      <p:ext uri="{BB962C8B-B14F-4D97-AF65-F5344CB8AC3E}">
        <p14:creationId xmlns:p14="http://schemas.microsoft.com/office/powerpoint/2010/main" val="1883664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4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291CE-271A-42D3-9945-38334A3F1D7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Total eligible airports:</a:t>
            </a:r>
            <a:r>
              <a:rPr lang="en-US" baseline="0" dirty="0"/>
              <a:t>  73 plus 2 new/replacement</a:t>
            </a:r>
          </a:p>
          <a:p>
            <a:endParaRPr lang="en-US" baseline="0" dirty="0"/>
          </a:p>
          <a:p>
            <a:r>
              <a:rPr lang="en-US" dirty="0"/>
              <a:t>No projects: 21 airports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5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A9BA1-E6D5-4C92-AC70-9EDE4CE3BC7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70 general aviation airports  and 3 non-primary commercial service airports – Burlington, Fort</a:t>
            </a:r>
            <a:r>
              <a:rPr lang="en-US" baseline="0" dirty="0"/>
              <a:t> Dodge and Mason City</a:t>
            </a:r>
          </a:p>
          <a:p>
            <a:endParaRPr lang="en-US" baseline="0" dirty="0"/>
          </a:p>
          <a:p>
            <a:r>
              <a:rPr lang="en-US" baseline="0" dirty="0"/>
              <a:t>DSM, CID, DBQ, SUX, ALO  primary airports (more than 10,000 enplanements) go directly to FAA</a:t>
            </a:r>
            <a:endParaRPr lang="en-US" dirty="0"/>
          </a:p>
          <a:p>
            <a:endParaRPr lang="en-US" dirty="0"/>
          </a:p>
          <a:p>
            <a:r>
              <a:rPr lang="en-US" dirty="0"/>
              <a:t>30 general aviation airports not eligible for federal funds</a:t>
            </a:r>
          </a:p>
        </p:txBody>
      </p:sp>
    </p:spTree>
    <p:extLst>
      <p:ext uri="{BB962C8B-B14F-4D97-AF65-F5344CB8AC3E}">
        <p14:creationId xmlns:p14="http://schemas.microsoft.com/office/powerpoint/2010/main" val="73957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84A6E-6D7F-4C6E-9D60-D18D8BA267E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0"/>
            <a:ext cx="5140112" cy="4181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Passed February 2012 after 24 continuing resolutions</a:t>
            </a:r>
          </a:p>
          <a:p>
            <a:r>
              <a:rPr lang="en-US" baseline="0" dirty="0"/>
              <a:t>FY 2013 funding approp thru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2013 – Land</a:t>
            </a:r>
            <a:r>
              <a:rPr lang="en-US" baseline="0" dirty="0"/>
              <a:t> purchases (Iowa City, Sioux County))</a:t>
            </a:r>
          </a:p>
          <a:p>
            <a:r>
              <a:rPr lang="en-US" baseline="0" dirty="0"/>
              <a:t>           Washington rwy reconstructon</a:t>
            </a:r>
          </a:p>
          <a:p>
            <a:endParaRPr lang="en-US" baseline="0" dirty="0"/>
          </a:p>
          <a:p>
            <a:r>
              <a:rPr lang="en-US" baseline="0" dirty="0"/>
              <a:t>2014 – fewer projects requested that needed discretionary funding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AA92C-C695-409B-B35E-3CE2B81AAA6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4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D65D4-7180-4F29-99B7-3A867C2E16A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pPr eaLnBrk="1" hangingPunct="1"/>
            <a:r>
              <a:rPr lang="en-US" sz="1200" b="0" kern="0" dirty="0"/>
              <a:t>The Iowa Aviation System Plan provides a detailed overview of the Iowa Aviation System. It evaluates existing conditions and makes recommendations for future development of the air transportation system.</a:t>
            </a:r>
          </a:p>
          <a:p>
            <a:pPr eaLnBrk="1" hangingPunct="1"/>
            <a:r>
              <a:rPr lang="en-US" sz="1200" b="0" kern="0" dirty="0"/>
              <a:t>Last Aviation System Plan was published in 2010.</a:t>
            </a:r>
          </a:p>
          <a:p>
            <a:pPr eaLnBrk="1" hangingPunct="1"/>
            <a:r>
              <a:rPr lang="en-US" sz="1200" b="0" kern="0" dirty="0"/>
              <a:t>Originally scheduled to receive FAA funding in FY2018, but FY2017 funds became available and offered to us to begin this effort early.</a:t>
            </a:r>
          </a:p>
          <a:p>
            <a:pPr eaLnBrk="1" hangingPunct="1"/>
            <a:r>
              <a:rPr lang="en-US" sz="1200" b="0" kern="0" dirty="0"/>
              <a:t>Estimated cost of $350,000 requiring a $35,000 state share.</a:t>
            </a:r>
          </a:p>
          <a:p>
            <a:pPr eaLnBrk="1" hangingPunct="1"/>
            <a:r>
              <a:rPr lang="en-US" sz="1200" b="0" kern="0" dirty="0"/>
              <a:t>Because this is a FAA FY2017 project, it does not appear on the list of projects, but we are requesting commission approval to move ahead with the project.</a:t>
            </a:r>
          </a:p>
        </p:txBody>
      </p:sp>
    </p:spTree>
    <p:extLst>
      <p:ext uri="{BB962C8B-B14F-4D97-AF65-F5344CB8AC3E}">
        <p14:creationId xmlns:p14="http://schemas.microsoft.com/office/powerpoint/2010/main" val="115617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A932-12D3-4502-90DD-6BAFFB4462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6CE5-44F7-449D-9A40-8E9232991E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1D83-DDB5-4F92-BBF8-EA466DBD09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A932-12D3-4502-90DD-6BAFFB446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8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7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7615-7485-48C3-810D-01B302FD4E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35458-5C6A-43B9-A8DF-BC991F6588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1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AB9B8-110C-4CAB-B0CC-0F881B79B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0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6F88-9AD9-4E97-B3B8-1D3C18CDF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9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6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8C84-494C-4E9C-B477-1CE30988C4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E6DA-73DC-4983-AA21-AA2041445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70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554E-4445-484B-AE88-75DE4753A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2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6CE5-44F7-449D-9A40-8E9232991E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1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1D83-DDB5-4F92-BBF8-EA466DBD09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73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6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7615-7485-48C3-810D-01B302FD4E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5458-5C6A-43B9-A8DF-BC991F6588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B9B8-110C-4CAB-B0CC-0F881B79B3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6F88-9AD9-4E97-B3B8-1D3C18CDF9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EB74-21B7-447D-8E94-52B30C9088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EE6DA-73DC-4983-AA21-AA20414451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1554E-4445-484B-AE88-75DE4753A7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CA578D1-DA8C-4C0B-BBB3-09700F9F8D17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288" name="Picture 8" descr="Iowa PPT body sli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288" y="768"/>
              <a:ext cx="5232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 b="34537"/>
          <a:stretch>
            <a:fillRect/>
          </a:stretch>
        </p:blipFill>
        <p:spPr bwMode="auto">
          <a:xfrm>
            <a:off x="4419600" y="546735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Office of Aviation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235E2-AC46-4D82-98F9-6AE485EA3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7570" name="Picture 2" descr="frame1"/>
          <p:cNvPicPr>
            <a:picLocks noChangeAspect="1" noChangeArrowheads="1"/>
          </p:cNvPicPr>
          <p:nvPr/>
        </p:nvPicPr>
        <p:blipFill>
          <a:blip r:embed="rId4" cstate="print"/>
          <a:srcRect b="30411"/>
          <a:stretch>
            <a:fillRect/>
          </a:stretch>
        </p:blipFill>
        <p:spPr bwMode="auto">
          <a:xfrm>
            <a:off x="0" y="457200"/>
            <a:ext cx="3943350" cy="3276600"/>
          </a:xfrm>
          <a:prstGeom prst="rect">
            <a:avLst/>
          </a:prstGeom>
          <a:noFill/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066800" y="304800"/>
            <a:ext cx="7086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FFY 2020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Federal Aviation Administration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</a:rPr>
              <a:t>Funding Preapplications</a:t>
            </a: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sz="40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57200" y="4028896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Shane Wright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Office of Aviation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+mj-lt"/>
              </a:rPr>
              <a:t>February 11,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FFY 2020 Federal </a:t>
            </a:r>
            <a:r>
              <a:rPr lang="en-US" sz="36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 acquisition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8F21F1-B32C-4C35-9956-EF9CE7294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99606"/>
              </p:ext>
            </p:extLst>
          </p:nvPr>
        </p:nvGraphicFramePr>
        <p:xfrm>
          <a:off x="228600" y="1524001"/>
          <a:ext cx="8534400" cy="4416425"/>
        </p:xfrm>
        <a:graphic>
          <a:graphicData uri="http://schemas.openxmlformats.org/drawingml/2006/table">
            <a:tbl>
              <a:tblPr/>
              <a:tblGrid>
                <a:gridCol w="2028570">
                  <a:extLst>
                    <a:ext uri="{9D8B030D-6E8A-4147-A177-3AD203B41FA5}">
                      <a16:colId xmlns:a16="http://schemas.microsoft.com/office/drawing/2014/main" val="2669523142"/>
                    </a:ext>
                  </a:extLst>
                </a:gridCol>
                <a:gridCol w="4189178">
                  <a:extLst>
                    <a:ext uri="{9D8B030D-6E8A-4147-A177-3AD203B41FA5}">
                      <a16:colId xmlns:a16="http://schemas.microsoft.com/office/drawing/2014/main" val="767475509"/>
                    </a:ext>
                  </a:extLst>
                </a:gridCol>
                <a:gridCol w="1104311">
                  <a:extLst>
                    <a:ext uri="{9D8B030D-6E8A-4147-A177-3AD203B41FA5}">
                      <a16:colId xmlns:a16="http://schemas.microsoft.com/office/drawing/2014/main" val="2668194920"/>
                    </a:ext>
                  </a:extLst>
                </a:gridCol>
                <a:gridCol w="1212341">
                  <a:extLst>
                    <a:ext uri="{9D8B030D-6E8A-4147-A177-3AD203B41FA5}">
                      <a16:colId xmlns:a16="http://schemas.microsoft.com/office/drawing/2014/main" val="4162610852"/>
                    </a:ext>
                  </a:extLst>
                </a:gridCol>
              </a:tblGrid>
              <a:tr h="4881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Land acquisition projects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656676"/>
                  </a:ext>
                </a:extLst>
              </a:tr>
              <a:tr h="463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5296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Bloomfield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$261,900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$291,000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589339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Lamoni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$216,000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7096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Manchester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for Airport Runway Protection Zone and Safety Areas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$434,016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$482,240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505042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for Runway 12/30 Clearances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$495,225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$550,250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467630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$773,199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$854,665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019267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$255,659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$284,065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8511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$441,959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$491,065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265631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$922,088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$1,024,611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615635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 Regional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$396,944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$441,049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46923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Tipton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$255,285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$309,150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539262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Union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68347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575749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253183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312757"/>
                  </a:ext>
                </a:extLst>
              </a:tr>
              <a:tr h="200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702467"/>
                  </a:ext>
                </a:extLst>
              </a:tr>
              <a:tr h="455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land acquisition projects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$4,560,275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$5,088,095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488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539E7F-3868-44F5-91E6-C363929D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" y="0"/>
            <a:ext cx="8887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2020 Federal 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Preapplications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Summary</a:t>
            </a:r>
          </a:p>
        </p:txBody>
      </p:sp>
      <p:graphicFrame>
        <p:nvGraphicFramePr>
          <p:cNvPr id="298592" name="Group 6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41533026"/>
              </p:ext>
            </p:extLst>
          </p:nvPr>
        </p:nvGraphicFramePr>
        <p:xfrm>
          <a:off x="152400" y="1981200"/>
          <a:ext cx="8839200" cy="337280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31946306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Airports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Share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Applications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and Planning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$2,210,338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$2,455,932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and Development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$18,999,339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$21,604,266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 Acquisition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$4,560,275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$5,088,095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Preapplications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$25,769,952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$29,148,293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FFY 2020 Federal Aviation Administration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Funding Preapplications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endParaRPr lang="en-US" dirty="0"/>
          </a:p>
          <a:p>
            <a:pPr algn="ctr">
              <a:buFontTx/>
              <a:buNone/>
            </a:pPr>
            <a:r>
              <a:rPr lang="en-US" sz="2800" dirty="0"/>
              <a:t>Questions??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Airports in Iowa Eligible for Federal Funding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48600" y="6172200"/>
            <a:ext cx="963811" cy="476250"/>
          </a:xfrm>
          <a:solidFill>
            <a:schemeClr val="bg1"/>
          </a:solidFill>
        </p:spPr>
        <p:txBody>
          <a:bodyPr/>
          <a:lstStyle/>
          <a:p>
            <a:fld id="{72C36F88-9AD9-4E97-B3B8-1D3C18CDF9D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May 2009 Public Owned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754522" cy="4605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0DB7B7-CD29-4E13-BDF3-2870F3EB2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8616206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98"/>
            <a:ext cx="893445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Federal Aviation Funding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Channeling Act of 1993</a:t>
            </a:r>
            <a:r>
              <a:rPr lang="en-US" sz="2800" dirty="0"/>
              <a:t> - Applies to all general aviation (GA) airports and commercial service airports that do not receive primary entitlement funds – </a:t>
            </a:r>
            <a:r>
              <a:rPr lang="en-US" sz="2400" dirty="0"/>
              <a:t>Iowa Code Section 330.13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Must submit federal preapplication to the Iowa DOT prior to submittal to FAA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Transportation Commission approves submittal of applications to FAA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Final approval and programming of projects responsibility of the FAA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037"/>
            <a:ext cx="8499584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Federal Aviation Funding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1"/>
            <a:ext cx="8305800" cy="50291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8600" dirty="0"/>
              <a:t>FAA Reauthorization Act of 2018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$3.35 billion for five years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90% federal share</a:t>
            </a:r>
          </a:p>
          <a:p>
            <a:pPr>
              <a:lnSpc>
                <a:spcPct val="90000"/>
              </a:lnSpc>
            </a:pPr>
            <a:r>
              <a:rPr lang="en-US" sz="8600" dirty="0"/>
              <a:t>Total available dollars remain subject to annual appropriations</a:t>
            </a:r>
          </a:p>
          <a:p>
            <a:r>
              <a:rPr lang="en-US" sz="8800" dirty="0"/>
              <a:t>Federal Airport Improvement Program (AIP)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Nonprimary entitlement – Airports receive up to $150,000 each year, based on 5-year capital improvement plan included in the NPIAS (can accumulate 4 years)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State apportionment – Based on population and land area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Discretionary – Airport projects compete for funds based on FAA priority of project.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500" dirty="0"/>
              <a:t>Entitlement funds are available to airports for any qualifying project. If a grant request exceeds the entitlement available, the FAA may apply apportionment or discretionary to fund the difference.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600" dirty="0"/>
          </a:p>
          <a:p>
            <a:pPr marL="0" indent="0">
              <a:buNone/>
            </a:pPr>
            <a:r>
              <a:rPr lang="en-US" sz="8600" dirty="0"/>
              <a:t>	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14" name="Rectangle 38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Summary of Federal Funding </a:t>
            </a:r>
            <a:br>
              <a:rPr lang="en-US" sz="4000" b="1" dirty="0"/>
            </a:br>
            <a:r>
              <a:rPr lang="en-US" sz="4000" b="1" dirty="0"/>
              <a:t>to Nonprimary Airports in Iowa</a:t>
            </a:r>
          </a:p>
        </p:txBody>
      </p:sp>
      <p:graphicFrame>
        <p:nvGraphicFramePr>
          <p:cNvPr id="304539" name="Group 4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44390632"/>
              </p:ext>
            </p:extLst>
          </p:nvPr>
        </p:nvGraphicFramePr>
        <p:xfrm>
          <a:off x="381000" y="2057400"/>
          <a:ext cx="8077199" cy="3614661"/>
        </p:xfrm>
        <a:graphic>
          <a:graphicData uri="http://schemas.openxmlformats.org/drawingml/2006/table">
            <a:tbl>
              <a:tblPr/>
              <a:tblGrid>
                <a:gridCol w="1464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9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9418">
                  <a:extLst>
                    <a:ext uri="{9D8B030D-6E8A-4147-A177-3AD203B41FA5}">
                      <a16:colId xmlns:a16="http://schemas.microsoft.com/office/drawing/2014/main" val="1940258609"/>
                    </a:ext>
                  </a:extLst>
                </a:gridCol>
              </a:tblGrid>
              <a:tr h="6318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Entitlement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$9,463,822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$14,072,482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$8,583,899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$9,842,418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$13,769,454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Apportionment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$3,113,351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$3,142,459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$3,086,621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$3,038,967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$3,084,797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Discretionary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$7,770,209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$2,808,745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$7,130,406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$13,921,868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$18,026,899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$20,347,382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$20,023,686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$18,806,926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$26,803,253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$34,971,150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04551" name="Text Box 423"/>
          <p:cNvSpPr txBox="1">
            <a:spLocks noChangeArrowheads="1"/>
          </p:cNvSpPr>
          <p:nvPr/>
        </p:nvSpPr>
        <p:spPr bwMode="auto">
          <a:xfrm>
            <a:off x="609600" y="6273225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*Preliminary</a:t>
            </a: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225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2020 Federal </a:t>
            </a:r>
            <a:r>
              <a:rPr lang="en-US" sz="3600" b="1" dirty="0"/>
              <a:t>Funding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Project Categories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b="1" dirty="0"/>
              <a:t>Safety and Planning</a:t>
            </a:r>
            <a:endParaRPr lang="en-US" sz="2400" dirty="0"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Projects that are safety or planning related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These projects are a high priority as they help to ensure the immediate safety and long term viability of the Iowa air transportation system</a:t>
            </a:r>
          </a:p>
          <a:p>
            <a:r>
              <a:rPr lang="en-US" sz="2400" b="1" dirty="0"/>
              <a:t>Maintenance and Development Projects</a:t>
            </a:r>
          </a:p>
          <a:p>
            <a:pPr lvl="1"/>
            <a:r>
              <a:rPr lang="en-US" dirty="0">
                <a:cs typeface="Calibri" pitchFamily="34" charset="0"/>
              </a:rPr>
              <a:t>Projects that are to replace, repair, or expand airport infrastructure. </a:t>
            </a:r>
          </a:p>
          <a:p>
            <a:pPr lvl="1"/>
            <a:r>
              <a:rPr lang="en-US" dirty="0">
                <a:cs typeface="Calibri" pitchFamily="34" charset="0"/>
              </a:rPr>
              <a:t>Also include acquisition of snow removal equipment, fueling facilities, and buildings</a:t>
            </a:r>
          </a:p>
          <a:p>
            <a:r>
              <a:rPr lang="en-US" sz="2400" b="1" kern="0" dirty="0"/>
              <a:t>Land acquisition</a:t>
            </a:r>
            <a:r>
              <a:rPr lang="en-US" b="1" kern="0" dirty="0"/>
              <a:t>	</a:t>
            </a:r>
          </a:p>
          <a:p>
            <a:pPr lvl="1"/>
            <a:r>
              <a:rPr lang="en-US" dirty="0">
                <a:cs typeface="Calibri" pitchFamily="34" charset="0"/>
              </a:rPr>
              <a:t>All conditions must be satisfied for FAA to program a project that must compete for discretionary funding</a:t>
            </a:r>
          </a:p>
          <a:p>
            <a:pPr lvl="1"/>
            <a:r>
              <a:rPr lang="en-US" dirty="0">
                <a:cs typeface="Calibri" pitchFamily="34" charset="0"/>
              </a:rPr>
              <a:t>Justified, eligible project and shown on an airport layout plan</a:t>
            </a:r>
          </a:p>
          <a:p>
            <a:pPr lvl="1"/>
            <a:r>
              <a:rPr lang="en-US" dirty="0">
                <a:cs typeface="Calibri" pitchFamily="34" charset="0"/>
              </a:rPr>
              <a:t>Environmental process complete </a:t>
            </a:r>
          </a:p>
          <a:p>
            <a:pPr lvl="1"/>
            <a:r>
              <a:rPr lang="en-US" dirty="0">
                <a:cs typeface="Calibri" pitchFamily="34" charset="0"/>
              </a:rPr>
              <a:t>Must have purchased the land or have a formal negotiated agreement</a:t>
            </a:r>
          </a:p>
          <a:p>
            <a:endParaRPr lang="en-US" dirty="0"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2020 Federal </a:t>
            </a:r>
            <a:r>
              <a:rPr lang="en-US" sz="3600" b="1" dirty="0"/>
              <a:t>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Safety and Planning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97CE65-8CA5-47F8-84C7-6A30EC418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79990"/>
              </p:ext>
            </p:extLst>
          </p:nvPr>
        </p:nvGraphicFramePr>
        <p:xfrm>
          <a:off x="152400" y="1447800"/>
          <a:ext cx="8610599" cy="4797429"/>
        </p:xfrm>
        <a:graphic>
          <a:graphicData uri="http://schemas.openxmlformats.org/drawingml/2006/table">
            <a:tbl>
              <a:tblPr/>
              <a:tblGrid>
                <a:gridCol w="2046682">
                  <a:extLst>
                    <a:ext uri="{9D8B030D-6E8A-4147-A177-3AD203B41FA5}">
                      <a16:colId xmlns:a16="http://schemas.microsoft.com/office/drawing/2014/main" val="2232919698"/>
                    </a:ext>
                  </a:extLst>
                </a:gridCol>
                <a:gridCol w="4226581">
                  <a:extLst>
                    <a:ext uri="{9D8B030D-6E8A-4147-A177-3AD203B41FA5}">
                      <a16:colId xmlns:a16="http://schemas.microsoft.com/office/drawing/2014/main" val="3356449903"/>
                    </a:ext>
                  </a:extLst>
                </a:gridCol>
                <a:gridCol w="1114170">
                  <a:extLst>
                    <a:ext uri="{9D8B030D-6E8A-4147-A177-3AD203B41FA5}">
                      <a16:colId xmlns:a16="http://schemas.microsoft.com/office/drawing/2014/main" val="450917471"/>
                    </a:ext>
                  </a:extLst>
                </a:gridCol>
                <a:gridCol w="1223166">
                  <a:extLst>
                    <a:ext uri="{9D8B030D-6E8A-4147-A177-3AD203B41FA5}">
                      <a16:colId xmlns:a16="http://schemas.microsoft.com/office/drawing/2014/main" val="2454884117"/>
                    </a:ext>
                  </a:extLst>
                </a:gridCol>
              </a:tblGrid>
              <a:tr h="2800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983504"/>
                  </a:ext>
                </a:extLst>
              </a:tr>
              <a:tr h="43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37022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Bloomfield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Eliminate West Pond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$194,400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$216,000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816878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12/30 Approach Surface Obstruction Mitigation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$234,000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19642"/>
                  </a:ext>
                </a:extLst>
              </a:tr>
              <a:tr h="21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safety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$428,400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$476,000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63995"/>
                  </a:ext>
                </a:extLst>
              </a:tr>
              <a:tr h="359473"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24" marR="6524" marT="65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3006"/>
                  </a:ext>
                </a:extLst>
              </a:tr>
              <a:tr h="2800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24980"/>
                  </a:ext>
                </a:extLst>
              </a:tr>
              <a:tr h="430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671721"/>
                  </a:ext>
                </a:extLst>
              </a:tr>
              <a:tr h="34469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Approach Survey for Runway 12/30 Displacement and Safety Area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$153,000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0152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 Regional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 Parallel Taxiway, Apron to Runway 36 (Design Only)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$162,000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682231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Falls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Runway 13/31 (Design)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$193,500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660315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Maquoketa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 Runway 15 (Design)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$178,650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711676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Assessment for Runway 33 Extension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60972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14/32 Paving Design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$202,500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65342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Rockwell City Municipal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Assessment for South End Improvements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9707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Area Study &amp; Plan Update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$67,500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051498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Condition Study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$311,788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$346,432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628262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Impact Study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$297,000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$330,000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608404"/>
                  </a:ext>
                </a:extLst>
              </a:tr>
              <a:tr h="18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99134"/>
                  </a:ext>
                </a:extLst>
              </a:tr>
              <a:tr h="2154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4" marR="6524" marT="65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planning projects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$1,781,938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$1,979,932</a:t>
                      </a:r>
                    </a:p>
                  </a:txBody>
                  <a:tcPr marL="6524" marR="6524" marT="6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826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C1F6-1D21-4232-AF72-F709F3392A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531" y="15766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FFY 2020 Federal </a:t>
            </a:r>
            <a:r>
              <a:rPr lang="en-US" sz="36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Funding</a:t>
            </a:r>
            <a:b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Maintenance and Development Projects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444D0-5AC0-4BC6-B327-100E5E956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53882"/>
              </p:ext>
            </p:extLst>
          </p:nvPr>
        </p:nvGraphicFramePr>
        <p:xfrm>
          <a:off x="228600" y="1066801"/>
          <a:ext cx="8382000" cy="4911559"/>
        </p:xfrm>
        <a:graphic>
          <a:graphicData uri="http://schemas.openxmlformats.org/drawingml/2006/table">
            <a:tbl>
              <a:tblPr/>
              <a:tblGrid>
                <a:gridCol w="1992346">
                  <a:extLst>
                    <a:ext uri="{9D8B030D-6E8A-4147-A177-3AD203B41FA5}">
                      <a16:colId xmlns:a16="http://schemas.microsoft.com/office/drawing/2014/main" val="1330874723"/>
                    </a:ext>
                  </a:extLst>
                </a:gridCol>
                <a:gridCol w="4114371">
                  <a:extLst>
                    <a:ext uri="{9D8B030D-6E8A-4147-A177-3AD203B41FA5}">
                      <a16:colId xmlns:a16="http://schemas.microsoft.com/office/drawing/2014/main" val="212723024"/>
                    </a:ext>
                  </a:extLst>
                </a:gridCol>
                <a:gridCol w="1084591">
                  <a:extLst>
                    <a:ext uri="{9D8B030D-6E8A-4147-A177-3AD203B41FA5}">
                      <a16:colId xmlns:a16="http://schemas.microsoft.com/office/drawing/2014/main" val="2886194700"/>
                    </a:ext>
                  </a:extLst>
                </a:gridCol>
                <a:gridCol w="1190692">
                  <a:extLst>
                    <a:ext uri="{9D8B030D-6E8A-4147-A177-3AD203B41FA5}">
                      <a16:colId xmlns:a16="http://schemas.microsoft.com/office/drawing/2014/main" val="3089399620"/>
                    </a:ext>
                  </a:extLst>
                </a:gridCol>
              </a:tblGrid>
              <a:tr h="27692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and development projects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19121"/>
                  </a:ext>
                </a:extLst>
              </a:tr>
              <a:tr h="4260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percent federal level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amount</a:t>
                      </a:r>
                    </a:p>
                  </a:txBody>
                  <a:tcPr marL="6052" marR="6052" marT="6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757046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Ames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Vault &amp; Terminal Demolition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712438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D Apron Grading and Paving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$524,745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$583,050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241966"/>
                  </a:ext>
                </a:extLst>
              </a:tr>
              <a:tr h="14699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Carroll Municipal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Maintenance Runway 3/21 &amp; Connecting Taxiway &amp; Terminal Apron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$288,000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$320,000</a:t>
                      </a:r>
                    </a:p>
                  </a:txBody>
                  <a:tcPr marL="6052" marR="6052" marT="60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887121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Centerville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16/34 Electrical Rehabilitation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$429,300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$477,000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639414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Chariton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Pavement Rehabilitation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$249,787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$277,541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435049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Chariton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Jet-A Fueling Facility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$238,500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159075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City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Partial Parallel Taxiway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$2,100,000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979466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Clarinda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Acquire Snow Removal Equipment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314651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Clarion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&amp; Taxiway Lighting Improvements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$321,300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$357,000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255425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16/34 Pavement Rehabilitation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$3,060,000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$3,400,000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453563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Decorah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Entrance Road Reconstruction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$286,200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56850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Partial Parallel Taxiway (Runway 34 to Existing Connector Taxiway)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$660,960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$734,400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189031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Fairfield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Pavement Rehabilitation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$531,000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386361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6/24 &amp; Runway 12/30 Rehabilitation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$648,000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943192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Taxiways B, D, and E Surface Seat Coat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$291,510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$323,900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100147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Taxiway B West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$1,019,160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$1,132,400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920353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Rehabilitation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$383,976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$426,640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82562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25 Threshold Relocation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$279,000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263449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Apron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$753,300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$837,000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83337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Connector Taxiway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$494,460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$549,400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235724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Runway 18/36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$285,300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$317,000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920581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Marshalltown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 Hangar Construction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$1,105,000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365575"/>
                  </a:ext>
                </a:extLst>
              </a:tr>
              <a:tr h="18461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Taxiway Lighting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6052" marR="6052" marT="6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171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9906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chemeClr val="tx1"/>
                </a:solidFill>
              </a:rPr>
              <a:t>FFY 2020 Federal </a:t>
            </a:r>
            <a:r>
              <a:rPr lang="en-US" sz="3600" b="1" dirty="0"/>
              <a:t>Funding</a:t>
            </a:r>
            <a:br>
              <a:rPr lang="en-US" sz="27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Maintenance and Development Projects continued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475EA4-4E11-4CD9-88F4-5F75EED51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53265"/>
              </p:ext>
            </p:extLst>
          </p:nvPr>
        </p:nvGraphicFramePr>
        <p:xfrm>
          <a:off x="152399" y="1143000"/>
          <a:ext cx="8763001" cy="3048001"/>
        </p:xfrm>
        <a:graphic>
          <a:graphicData uri="http://schemas.openxmlformats.org/drawingml/2006/table">
            <a:tbl>
              <a:tblPr/>
              <a:tblGrid>
                <a:gridCol w="2082907">
                  <a:extLst>
                    <a:ext uri="{9D8B030D-6E8A-4147-A177-3AD203B41FA5}">
                      <a16:colId xmlns:a16="http://schemas.microsoft.com/office/drawing/2014/main" val="704255229"/>
                    </a:ext>
                  </a:extLst>
                </a:gridCol>
                <a:gridCol w="4301389">
                  <a:extLst>
                    <a:ext uri="{9D8B030D-6E8A-4147-A177-3AD203B41FA5}">
                      <a16:colId xmlns:a16="http://schemas.microsoft.com/office/drawing/2014/main" val="186354196"/>
                    </a:ext>
                  </a:extLst>
                </a:gridCol>
                <a:gridCol w="1133890">
                  <a:extLst>
                    <a:ext uri="{9D8B030D-6E8A-4147-A177-3AD203B41FA5}">
                      <a16:colId xmlns:a16="http://schemas.microsoft.com/office/drawing/2014/main" val="4246195477"/>
                    </a:ext>
                  </a:extLst>
                </a:gridCol>
                <a:gridCol w="1244815">
                  <a:extLst>
                    <a:ext uri="{9D8B030D-6E8A-4147-A177-3AD203B41FA5}">
                      <a16:colId xmlns:a16="http://schemas.microsoft.com/office/drawing/2014/main" val="1134106069"/>
                    </a:ext>
                  </a:extLst>
                </a:gridCol>
              </a:tblGrid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Reconstruction Phase One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$990,720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$1,100,800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61349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 Municipal 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Parallel Taxiway to End 36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$1,109,835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$1,233,150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646116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4/22 and Taxiway Crack Cleaning and Slurry Sealing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$442,746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$491,940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083779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Oak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Maintenance on Connecting Taxiways and Apron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692017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4/22 and 12/30 Pavement Maintenance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$262,800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$292,000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872309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Acquire Snow Removal Equipment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898102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 Lake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Lighting Replacement - Runway 13/31 and Taxiway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$510,570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$567,300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81834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9/27 Rehabilitation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$414,000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$460,000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903730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Partial Parallel Taxiway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$761,170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$845,745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943159"/>
                  </a:ext>
                </a:extLst>
              </a:tr>
              <a:tr h="30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89936"/>
                  </a:ext>
                </a:extLst>
              </a:tr>
              <a:tr h="30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912536"/>
                  </a:ext>
                </a:extLst>
              </a:tr>
              <a:tr h="285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maintenance and development projects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$18,999,339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$21,604,266</a:t>
                      </a:r>
                    </a:p>
                  </a:txBody>
                  <a:tcPr marL="6655" marR="6655" marT="6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5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3518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79701</TotalTime>
  <Words>1348</Words>
  <Application>Microsoft Office PowerPoint</Application>
  <PresentationFormat>On-screen Show (4:3)</PresentationFormat>
  <Paragraphs>438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Wingdings</vt:lpstr>
      <vt:lpstr>1_Default Design</vt:lpstr>
      <vt:lpstr>Office Theme</vt:lpstr>
      <vt:lpstr>PowerPoint Presentation</vt:lpstr>
      <vt:lpstr>Airports in Iowa Eligible for Federal Funding</vt:lpstr>
      <vt:lpstr>Federal Aviation Funding</vt:lpstr>
      <vt:lpstr>Federal Aviation Funding</vt:lpstr>
      <vt:lpstr>Summary of Federal Funding  to Nonprimary Airports in Iowa</vt:lpstr>
      <vt:lpstr>FFY 2020 Federal Funding Project Categories</vt:lpstr>
      <vt:lpstr>FFY 2020 Federal Funding Safety and Planning Projects</vt:lpstr>
      <vt:lpstr> </vt:lpstr>
      <vt:lpstr>FFY 2020 Federal Funding Maintenance and Development Projects continued</vt:lpstr>
      <vt:lpstr> </vt:lpstr>
      <vt:lpstr>PowerPoint Presentation</vt:lpstr>
      <vt:lpstr>FFY 2020 Federal Funding Preapplications Summary</vt:lpstr>
      <vt:lpstr>FFY 2020 Federal Aviation Administration Funding Preapplications</vt:lpstr>
    </vt:vector>
  </TitlesOfParts>
  <Company>Home Computer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Sovern</dc:creator>
  <cp:lastModifiedBy>Wright, Shane</cp:lastModifiedBy>
  <cp:revision>616</cp:revision>
  <cp:lastPrinted>2019-02-04T17:49:16Z</cp:lastPrinted>
  <dcterms:created xsi:type="dcterms:W3CDTF">2000-08-27T19:33:38Z</dcterms:created>
  <dcterms:modified xsi:type="dcterms:W3CDTF">2019-02-04T20:20:13Z</dcterms:modified>
</cp:coreProperties>
</file>