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1" r:id="rId1"/>
  </p:sldMasterIdLst>
  <p:notesMasterIdLst>
    <p:notesMasterId r:id="rId21"/>
  </p:notesMasterIdLst>
  <p:handoutMasterIdLst>
    <p:handoutMasterId r:id="rId22"/>
  </p:handoutMasterIdLst>
  <p:sldIdLst>
    <p:sldId id="633" r:id="rId2"/>
    <p:sldId id="634" r:id="rId3"/>
    <p:sldId id="709" r:id="rId4"/>
    <p:sldId id="710" r:id="rId5"/>
    <p:sldId id="711" r:id="rId6"/>
    <p:sldId id="712" r:id="rId7"/>
    <p:sldId id="713" r:id="rId8"/>
    <p:sldId id="703" r:id="rId9"/>
    <p:sldId id="727" r:id="rId10"/>
    <p:sldId id="737" r:id="rId11"/>
    <p:sldId id="720" r:id="rId12"/>
    <p:sldId id="719" r:id="rId13"/>
    <p:sldId id="687" r:id="rId14"/>
    <p:sldId id="717" r:id="rId15"/>
    <p:sldId id="726" r:id="rId16"/>
    <p:sldId id="784" r:id="rId17"/>
    <p:sldId id="785" r:id="rId18"/>
    <p:sldId id="786" r:id="rId19"/>
    <p:sldId id="66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FF0000"/>
    <a:srgbClr val="0000FF"/>
    <a:srgbClr val="9900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4" autoAdjust="0"/>
    <p:restoredTop sz="90151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 snapToGrid="0">
      <p:cViewPr varScale="1">
        <p:scale>
          <a:sx n="58" d="100"/>
          <a:sy n="58" d="100"/>
        </p:scale>
        <p:origin x="-1758" y="-6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7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7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02E9FA6-72E5-485C-9AC8-94B66A78E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7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6913"/>
            <a:ext cx="4630737" cy="347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398283"/>
            <a:ext cx="5140112" cy="41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7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fld id="{E7669DD5-6282-41B8-9E81-F6594F2D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75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E5A-0D8A-4329-A297-0250A4F5D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4354F-195E-4620-9BBF-EE1CA0AFF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018F-02C5-492A-A396-60FCB4AFE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00E3-29D0-4240-843B-43CFF80D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A35A-7F2A-4818-BE4F-BD985AAD3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550D3-1F65-4CDB-9A8E-82FEAFC52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A245A-4344-4ADD-88E1-2801F720F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3C34-C3E1-402C-B999-0740D77D1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A0CD-188E-41B4-85D2-A4D943DD9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310A5-C358-4C54-90DC-01EB34AE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4763"/>
            <a:ext cx="7772400" cy="41573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2020-2024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Highway Program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Development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67070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997459"/>
            <a:ext cx="9144000" cy="35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	649.3	643.2	633.7	657.7	657.7	657.7	657.7	657.7	657.7	657.7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148.2	173.1	175.8	162.5	165.0	165.0	170.0	175.0	180.0	185.0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100.0	105.0	115.0	125.0	130.0	135.0	140.0	150.0	160.0	170.0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54.7	57.1	64.6	100.2	110.0	125.0	140.0	155.0	170.0	185.0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25.0	25.0	25.0	25.0	25.0	25.0	25.0	25.0	25.0	25.0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155.6	110.4	106.5	166.7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 IA 9 Allamakee Mississippi River Bridge					40.0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IA 17 Boone N of US 30 and E 3 mi					6.0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Story E of I-35 to E of 600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Ave					0.3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Benton from IA 21 to US 218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from 210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St to N of Mediapolis					14.6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3.7	23.5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IA 92 Washington/Louisa from US 218 to IA 70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191.4	209.3	150.3	95.6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30.5	52.5	1.0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Cedar					33.0	34.0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	</a:t>
            </a: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150.0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(25.6)	(36.7)	(3.5)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(17.3)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99.2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(52.5)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181.6	152.7	122.7	92.7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6681" y="1398049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2020-2029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233364" y="2445026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43622" y="1398049"/>
            <a:ext cx="14581" cy="41198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33363" y="5139535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10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0" y="6028707"/>
            <a:ext cx="763683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Approved by the Commission as of June 12, 2018, or implied commitment by the Commission by an established target amount or multi-year project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326259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67864"/>
              </p:ext>
            </p:extLst>
          </p:nvPr>
        </p:nvGraphicFramePr>
        <p:xfrm>
          <a:off x="194553" y="54378"/>
          <a:ext cx="8784072" cy="6608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DRAFT 2020 - 2024 IOWA HIGHWAY PROGRAM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PROJECT ESTIMATED COSTS X $1000</a:t>
                      </a:r>
                      <a:endParaRPr lang="en-US" sz="85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LOCATION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FUNDING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TYPE OF WORK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(00) STATEWIDE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INTERSTATE</a:t>
                      </a:r>
                      <a:r>
                        <a:rPr lang="en-US" sz="8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PAVEMENT MAINTENANCE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PAVEMENT REHAB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963436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56456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INTERSTATE GUARDRAIL REPAIR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GUARDRAIL REPAIR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INTERSTATE LIGHTING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LIGHTING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INTERSTATE REST AREA MAINTENANCE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REST AREA IMPROVE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INTERSTATE SIGNING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TRAFFIC SIGNS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NON-INTERSTATE PAVEMENT PRESERVATION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PAVEMENT REHAB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130000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SAFETY SPECIFIC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SR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AMERICANS WITH DISABILITIES ACT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CONSTRUCTION INDUSTRY TRAINING PROGRAM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COOPERATIVE CITY/COUNTY/STATE HIGHWAY RESEARCH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EMERGENCY &amp; CONTINGENCY - U-STEP/C-STEP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438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POST LETTING PROJECT COST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0961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PREVOCATIONAL TRAINING AND DBE SUPPORT SERVICES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SCENIC BYWAY PROGRAM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719969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RAILROAD CROSSINGS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ROADSIDE IMPROVEMENT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LANDSCAPING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TRAFFIC CONTROL DEVICES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TRAFFIC SIGNS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945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ABBREVIATIONS</a:t>
                      </a:r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4R - INTERSTATE STEWARDSHIP</a:t>
                      </a:r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3R - NON-INTERSTATE PAVEMENT MODERNIZATION</a:t>
                      </a:r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i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SR - SAFETY SPECIFIC</a:t>
                      </a:r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59558" y="6119713"/>
            <a:ext cx="4597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in the blue box be programmed?</a:t>
            </a:r>
            <a:endParaRPr lang="en-US" sz="1100" dirty="0">
              <a:solidFill>
                <a:srgbClr val="008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DE6BAA4-A2AC-4351-86DC-8211CBB4481B}" type="slidenum">
              <a:rPr lang="en-US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26EF40-D73B-49CA-8F66-41411B3D8DC0}"/>
              </a:ext>
            </a:extLst>
          </p:cNvPr>
          <p:cNvSpPr/>
          <p:nvPr/>
        </p:nvSpPr>
        <p:spPr>
          <a:xfrm>
            <a:off x="250257" y="2723949"/>
            <a:ext cx="8807116" cy="3349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454" y="765110"/>
            <a:ext cx="7772400" cy="88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Federal Funding Status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39" y="1480555"/>
            <a:ext cx="8815526" cy="4333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FAST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Act authorizes federal funding through September 30, 2020.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Core programs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remain in place with some growth in funding.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FAST Act funding allocations were determined by Commission in 2016.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next Highway Trust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Fund cliff is in 2021, leaving uncertainty in the last four years of this next five-year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Contingency plan has been developed should significant reduction in federal funding occur. Consider identifying specific project impacts with this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Currently operating under a continuing resolution through Feb. 15. There were no immediate impacts on federal highway funding due to the shutdown.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Current Highway Program Objectives</a:t>
            </a:r>
            <a:endParaRPr lang="en-US" altLang="en-US" sz="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508000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Stewardship Investments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Interstate (Pavement Reconstruction/Modernization, Bridges, Pavement Patching/</a:t>
            </a:r>
            <a:r>
              <a:rPr lang="en-US" altLang="en-US" sz="1200" dirty="0" err="1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., Rest 	Areas/Misc.)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I-35 in Polk County from </a:t>
            </a:r>
            <a:r>
              <a:rPr lang="en-US" altLang="en-US" sz="1200" dirty="0" err="1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Oralabor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Road to NE 36</a:t>
            </a:r>
            <a:r>
              <a:rPr lang="en-US" altLang="en-US" sz="1200" baseline="30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th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St. in Ankeny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I-35/80 Interchange NE of Des Moines in Polk County 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I-80 in Polk County at Iowa 141 interchange in Urbandale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- Maintain scheduled completion of I-80/380 interchange reconstruction in Johnson County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Non-Interstate Pavement Modernization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Non-Interstate Bridge Modernization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	Safety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Major Interstate Capacity/System Enhancement Projects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I-29/I-80/I-480 in Council Bluffs (CBIS)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I-74 in Davenport/Bettendorf (Central Section)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I-80 in Johnson/Cedar Counties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I-380 in Linn County for Tower Terrace</a:t>
            </a:r>
            <a:endParaRPr lang="en-US" altLang="en-US" sz="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Non-Interstate Capacity/System Enhancement Projects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	Maintain scheduled completion of Iowa 1 in Jefferson County in Fairfield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3 in Dubuque County from Luxemburg to </a:t>
            </a:r>
            <a:r>
              <a:rPr lang="en-US" altLang="en-US" sz="1200" dirty="0" err="1">
                <a:latin typeface="Helvetica" pitchFamily="34" charset="0"/>
                <a:ea typeface="Helvetica" pitchFamily="34" charset="0"/>
                <a:cs typeface="Helvetica" pitchFamily="34" charset="0"/>
              </a:rPr>
              <a:t>Sageville</a:t>
            </a:r>
            <a:endParaRPr lang="en-US" altLang="en-US" sz="1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13 in Linn County from N of County Home Rd to S of Central City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14 in Marshall and Grundy Counties from Co Rd E18 to Iowa 175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17 in Boone County north of U.S. 30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18 in Floyd County at the U.S. 218 intersection in Floyd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scheduled completion of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U.S. 20 in Webster County from E of Co Rd P73 to Iowa 17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</a:t>
            </a:r>
            <a:r>
              <a:rPr lang="en-US" altLang="en-US" sz="12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scheduled completion of 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U.S. 20 in Black Hawk County from Iowa 21 to I-380 in Waterloo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20 in Dubuque County at Swiss Valley Road intersection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30 in Story County from 0.5 miles east of I-35 to east of 590</a:t>
            </a:r>
            <a:r>
              <a:rPr lang="en-US" altLang="en-US" sz="1200" baseline="300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th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Ave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 	Maintain scheduled completion of U.S. 30 in Tama and Benton Counties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52 in Jackson County from the Mississippi River to Sabula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61 in Des Moines County from Burlington to N of Mediapolis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69 in Polk County from I-80 to SE 33</a:t>
            </a:r>
            <a:r>
              <a:rPr lang="en-US" altLang="en-US" sz="1200" baseline="300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rd</a:t>
            </a: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St in Ankeny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69 in Wright County from N of UP RR to Co Rd C20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U.S. 75 in Plymouth County from Hinton to Merrill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	Maintain scheduled completion of Iowa 92 in Washington and Louisa Counties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6575" y="6416675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AE089194-1DFD-450A-B017-7C6F055A6E14}" type="slidenum">
              <a:rPr lang="en-US" smtClean="0"/>
              <a:pPr>
                <a:buFont typeface="Wingdings" pitchFamily="2" charset="2"/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147882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553085"/>
            <a:ext cx="914400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increase stewardship investments on existing highway   system (i.e., bridges, pavements, safety)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Balance capacity improvements with stewardship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increasing safety/operational needs on the Interstate</a:t>
            </a:r>
          </a:p>
          <a:p>
            <a:pPr marL="1143000" lvl="2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I-35 in central Iowa</a:t>
            </a:r>
          </a:p>
          <a:p>
            <a:pPr marL="1143000" lvl="2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I-80 in eastern Iowa</a:t>
            </a:r>
          </a:p>
          <a:p>
            <a:pPr marL="1143000" lvl="2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I-380 from Iowa City to Cedar Rapids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Address major river crossing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Continue to complete existing priority corridors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355905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304607"/>
            <a:ext cx="9144000" cy="34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8001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Review existing priority corridors and determine if changes are necessary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Harrison County for Missouri Valley bypass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Greene/Boone Counties from Jefferson to Ogden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Cedar County from Lisbon to Stanwood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30 in Clinton County from </a:t>
            </a:r>
            <a:r>
              <a:rPr lang="en-US" sz="18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Calamus</a:t>
            </a: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to U.S. 61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61 in Des Moines/Louisa Counties from 0.5 miles north of Iowa 78 to 2.0 </a:t>
            </a:r>
          </a:p>
          <a:p>
            <a:pPr lvl="2">
              <a:lnSpc>
                <a:spcPct val="55000"/>
              </a:lnSpc>
              <a:spcBef>
                <a:spcPct val="50000"/>
              </a:spcBef>
              <a:buClrTx/>
              <a:buNone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   miles south of Iowa 92</a:t>
            </a:r>
          </a:p>
          <a:p>
            <a:pPr marL="1143000" lvl="2" indent="-228600">
              <a:lnSpc>
                <a:spcPct val="55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U.S. 63 in Davis/Wapello Counties from North of Bloomfield to Ottumwa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1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314067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627079"/>
              </p:ext>
            </p:extLst>
          </p:nvPr>
        </p:nvGraphicFramePr>
        <p:xfrm>
          <a:off x="73101" y="715595"/>
          <a:ext cx="8959296" cy="6018771"/>
        </p:xfrm>
        <a:graphic>
          <a:graphicData uri="http://schemas.openxmlformats.org/drawingml/2006/table">
            <a:tbl>
              <a:tblPr/>
              <a:tblGrid>
                <a:gridCol w="417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0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6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5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Non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-Interstate Capacity/System Enhancement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Stewardship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6779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 Johnson:  SB in Iowa City from Burlington to N Dodge St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76863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9 Allamakee:  Mississippi River Bridge (state share)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40.0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40.0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12 Woodbury:  Gordon Drive bridge in Sioux City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0829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13 Delaware:  N of Co Rd D13 to S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Jct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IA 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5509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21 Iowa:  South of Belle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Plaine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916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20 Woodbury:  US 75 in Sioux City to Little Whiskey Creek (EB/WB)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0585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20 Black Hawk:  Hudson Rd to US 63 (EB/WB)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30 Story:  Co Rd S-14 in Nevada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11245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34 Montgomery:  W of IA 48 to Co Rd H34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0177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38 Cedar:  SCL to NCL in Tipton (state share)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2.1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70859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44 Dallas:  At Co Rd R30 2 mi W of Grimes (state share)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7478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63 Poweshiek:  W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Jct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US 6 to SCL of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Tama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14869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64 Jackson:  US 61 to IA 62 in Maquoketa (state share)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3.6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2035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65 Cerro Gordo:  0.1 mi S of 27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SW to 6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S in Mason City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7388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67 Scott:  Mississippi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River Bridge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71 Dickinson:  Okoboji Grove Rd in Arnolds Park to East View Ave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11.7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75 Plymouth:  Woodbury Co to S of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W Grover St in Hinton (SB)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12.9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75 Sioux:  In Sioux Center pavement replacement (state share)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13.0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7.0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20.3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75 Sioux:  N of Sioux Center to US 18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5066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150 Buchanan: In Independence from 8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to CN RR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3.8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3.8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640469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151 Linn:  Co Rd X20 in Springville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8.3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14.4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23.0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141 Polk:  NW 121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intersection including local road connections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7.8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7.8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2508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160 Polk:  DMACC Blvd in Ankeny (state share)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0.5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0.5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503379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415 Polk:  Co Rd R6F/NW Beaver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Dr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1.5 mi NE of IA 141 (state share)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0.4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00962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922 Linn:  29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to 31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NE in Cedar Rapids (state share)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0.5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9754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ITS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0.8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0.8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38191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Culverts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1.8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1.0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0.8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0.8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4.4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81640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Slide Repairs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0.9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1.0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9219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Jasper:  Traffic Incident Management (TIM) Training Center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2351" name="Rectangle 6"/>
          <p:cNvSpPr>
            <a:spLocks noChangeArrowheads="1"/>
          </p:cNvSpPr>
          <p:nvPr/>
        </p:nvSpPr>
        <p:spPr bwMode="auto">
          <a:xfrm>
            <a:off x="0" y="265996"/>
            <a:ext cx="9144001" cy="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Options of Projects to add to the Highway Program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78289642-451F-4231-9D2F-2E843E6821D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16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0" y="6642556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52C0B3-EE62-4302-9FA2-1C70745427E6}"/>
              </a:ext>
            </a:extLst>
          </p:cNvPr>
          <p:cNvCxnSpPr>
            <a:cxnSpLocks/>
          </p:cNvCxnSpPr>
          <p:nvPr/>
        </p:nvCxnSpPr>
        <p:spPr>
          <a:xfrm>
            <a:off x="6438122" y="773347"/>
            <a:ext cx="0" cy="60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4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2352" y="773347"/>
          <a:ext cx="8959296" cy="3465353"/>
        </p:xfrm>
        <a:graphic>
          <a:graphicData uri="http://schemas.openxmlformats.org/drawingml/2006/table">
            <a:tbl>
              <a:tblPr/>
              <a:tblGrid>
                <a:gridCol w="417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2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40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6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05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Non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-Interstate Capacity/System Enhancement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Capacity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30 Harrison:  Missouri Valley bypass 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43.5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18.5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17.9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90.9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50632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30 Tama:  Meskwaki interchange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94492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61 Louisa:  1 mi N of IA 78 to 2 mi S of IA 92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5.8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37.1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16.2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29.6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19.3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108.0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63 Mahaska: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 Bypass NW of Oskaloosa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6.1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14.7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18.7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0.3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39.8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218 Bremer:  Cedar River in Janesville to IA 116 in Waverly</a:t>
                      </a: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18.8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12.9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31.7</a:t>
                      </a:r>
                    </a:p>
                  </a:txBody>
                  <a:tcPr marL="6724" marR="6724" marT="6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78814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1306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3052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15996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4791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Potential</a:t>
                      </a:r>
                      <a:r>
                        <a:rPr lang="en-US" sz="1000" b="1" i="0" u="sng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Transfer of Jurisdictions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533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3814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 Pottawattamie:  6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Council Bluffs east to I-80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4197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78 Henry: 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Olds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to Louisa County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13.7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6805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78 Louisa:  Henry County to US 61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8.4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99773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2351" name="Rectangle 6"/>
          <p:cNvSpPr>
            <a:spLocks noChangeArrowheads="1"/>
          </p:cNvSpPr>
          <p:nvPr/>
        </p:nvSpPr>
        <p:spPr bwMode="auto">
          <a:xfrm>
            <a:off x="0" y="265996"/>
            <a:ext cx="9144001" cy="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Options of Projects to add to the Highway Program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78289642-451F-4231-9D2F-2E843E6821D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0" y="6642556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FB9E98-30C6-4269-9ECA-B80DC1A3787B}"/>
              </a:ext>
            </a:extLst>
          </p:cNvPr>
          <p:cNvCxnSpPr>
            <a:cxnSpLocks/>
          </p:cNvCxnSpPr>
          <p:nvPr/>
        </p:nvCxnSpPr>
        <p:spPr>
          <a:xfrm>
            <a:off x="6438122" y="773347"/>
            <a:ext cx="0" cy="3696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9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490538"/>
            <a:ext cx="9144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Options of Projects to add to the Highway Program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5914" y="992030"/>
          <a:ext cx="8807586" cy="4613904"/>
        </p:xfrm>
        <a:graphic>
          <a:graphicData uri="http://schemas.openxmlformats.org/drawingml/2006/table">
            <a:tbl>
              <a:tblPr/>
              <a:tblGrid>
                <a:gridCol w="401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4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2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4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22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2021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2028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Major</a:t>
                      </a:r>
                      <a:r>
                        <a:rPr lang="en-US" sz="1000" b="1" i="0" u="sng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Interstate Capacity/System Enhancement (MI funds)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I-35 Story:  N of IA 210 to E 13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Ames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45.0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25.0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120.0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6468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I-74 Scott:  In Bettendorf from N of Lincoln Rd to S of US 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59.5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59.5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68731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I-74 Scott:  US 6 Interchange in Davenport (reconstruction)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24.9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24.9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184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I-74 Scott:  In Davenport from S of US 6 to 67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63.7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63.7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76080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Polk:  I-35/235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to US 65 near Altoona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27.9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28.9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56.8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Polk/Jasper:  Altoona to Colfax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343936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Iowa/Johnson:  US 151 to I-380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75519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Cedar:  0.5 mi E of Co Rd X30 to E of the Cedar River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45.0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45.0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Cedar/Scott:  0.5 mi W of Co Rd Y26 to I-280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 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Scott:  I-280 to US 61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7682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Scott:  US 61 to W of Middle Road in Bettendorf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824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Scott:  W of Middle Road in Bettendorf to Mississippi River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15436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Scott:  Mississippi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River Bridge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150.0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Forevergreen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Rd to S of Co Rd F12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Johnson/Linn:  S of Co Rd F12 to US 30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Linn:  Blairs Ferry Road to County Home Road (add lanes)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27913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Stewardship (Shelf-Ready) Projects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876101E-CBAD-44FC-A217-D0B3B0063D7B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18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0" y="6531077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B84963-A826-47F5-AB2F-D3AC008479E0}"/>
              </a:ext>
            </a:extLst>
          </p:cNvPr>
          <p:cNvCxnSpPr>
            <a:cxnSpLocks/>
          </p:cNvCxnSpPr>
          <p:nvPr/>
        </p:nvCxnSpPr>
        <p:spPr>
          <a:xfrm>
            <a:off x="6260840" y="900113"/>
            <a:ext cx="0" cy="5052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3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11" y="2278358"/>
            <a:ext cx="8313109" cy="3881437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2020-2024 available Highway Program funding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2020-2024 Highway Program Options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Determine 2020-2024 Highway Program Objectives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>
              <a:spcBef>
                <a:spcPct val="0"/>
              </a:spcBef>
              <a:buClrTx/>
            </a:pP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394CD-473F-4AE9-BFE9-13AE0508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3690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Highway Program Development Process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2020-2024 Highway Program Development Schedule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Extended Highway Program Analysis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Statewide Line Items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20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Federal Funding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Program Objectives/Priorities/Considerations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Project Prioritization Weighting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4E31CD-7E52-45F4-BBBF-051A1AE4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287961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44280" y="207491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6410790-780A-412B-B34C-BE53D7E9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" y="1981200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3412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 Project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4A3C7-70F7-4E40-A02F-DF6AA733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2078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1" y="1828800"/>
            <a:ext cx="7182717" cy="48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" y="762000"/>
            <a:ext cx="9144000" cy="830997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 Establishing the Transportation Commission’s annual programming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6D00B-1FCE-40C4-897B-E24E24C3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22738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3:  Evaluating potential project candidates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7C29E-78D6-4EC0-9737-67D15580F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3283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2" y="1600200"/>
            <a:ext cx="7232791" cy="4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4:  Developing the final program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60DA3B-E231-43AD-BBDD-08BBAEAB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155302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Commission Program Development Schedule (2020-2024)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32024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February 2019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Highway Program Development Process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2020-2024 Highway Program Development Schedule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Extended Highway Program Analysis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Statewide Line Items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    </a:t>
            </a:r>
            <a:r>
              <a:rPr lang="en-US" sz="14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Federal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Program Objectives/Priorities/Considerations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Project Prioritization Weighting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March 2019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2020-2024 available Highway Program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2020-2024 Highway Program Options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Determine 2020-2024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April 2019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Develop the Draft 2020-2024 Highway Program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2020-2024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May 2019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Present the Draft 2020-2024 Iowa Transportation Improvement Program to the public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         (including all previous program approvals and draft 2020–2024 Highway Program)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June 2019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Approve the 2020–2024 Iowa Transportation Improvement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B2A68-FD36-4309-B7D3-7F384313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</p:txBody>
      </p:sp>
    </p:spTree>
    <p:extLst>
      <p:ext uri="{BB962C8B-B14F-4D97-AF65-F5344CB8AC3E}">
        <p14:creationId xmlns:p14="http://schemas.microsoft.com/office/powerpoint/2010/main" val="36819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997459"/>
            <a:ext cx="9144000" cy="35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	722.6	649.3	643.2	633.7	657.7	657.7	657.7	657.7	657.7	657.7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202.6	148.2	173.1	175.8	162.5	165.0	165.0	170.0	175.0	180.0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95.4	100.0	105.0	115.0	125.0	130.0	135.0	140.0	150.0	160.0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54.4	54.7	57.1	64.6	100.2	110.0	125.0	140.0	155.0	170.0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19.7	25.0	25.0	25.0	25.0	25.0	25.0	25.0	25.0	25.0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150.0	155.6	110.4	106.5	166.7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 IA 9 Allamakee Mississippi River Bridge						40.0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IA 17 Boone N of US 30 and E 3 mi						6.0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Story E of I-35 to E of 600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Ave						0.3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Benton from IA 21 to US 218	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from 210</a:t>
            </a:r>
            <a:r>
              <a:rPr lang="en-US" sz="900" baseline="30000" dirty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 St to N of Mediapolis						14.6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	3.7	23.5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IA 92 Washington/Louisa from US 218 to IA 70	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219.8	191.4	209.3	150.3	95.6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	30.5	52.5	1.0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Cedar						33.0	34.0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	100.0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(19.3)	(25.6)	(36.7)	(3.5)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(17.3)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(0.8)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97.5	181.6	152.7	122.7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6681" y="1398049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Approved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2019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2019-2028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233364" y="2445026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43622" y="1398049"/>
            <a:ext cx="14581" cy="41198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33363" y="5139535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9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0" y="6028707"/>
            <a:ext cx="7636838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Approved by the Commission as of June 12, 2018, or implied commitment by the Commission by an established target amount or multi-year project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97757" y="152400"/>
            <a:ext cx="20426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2019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(as shown May 8, 2018)</a:t>
            </a:r>
          </a:p>
        </p:txBody>
      </p:sp>
    </p:spTree>
    <p:extLst>
      <p:ext uri="{BB962C8B-B14F-4D97-AF65-F5344CB8AC3E}">
        <p14:creationId xmlns:p14="http://schemas.microsoft.com/office/powerpoint/2010/main" val="242531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32630</TotalTime>
  <Words>1819</Words>
  <Application>Microsoft Office PowerPoint</Application>
  <PresentationFormat>On-screen Show (4:3)</PresentationFormat>
  <Paragraphs>664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Wingdings</vt:lpstr>
      <vt:lpstr>Office Theme</vt:lpstr>
      <vt:lpstr>2020-2024   Highway Program   Development   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Iowa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J. Lake</dc:creator>
  <cp:lastModifiedBy>Anderson, Stuart</cp:lastModifiedBy>
  <cp:revision>1708</cp:revision>
  <cp:lastPrinted>2019-01-14T21:50:29Z</cp:lastPrinted>
  <dcterms:created xsi:type="dcterms:W3CDTF">2001-05-04T13:55:51Z</dcterms:created>
  <dcterms:modified xsi:type="dcterms:W3CDTF">2019-02-06T17:17:20Z</dcterms:modified>
</cp:coreProperties>
</file>