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62" r:id="rId2"/>
    <p:sldId id="268" r:id="rId3"/>
    <p:sldId id="269" r:id="rId4"/>
    <p:sldId id="281" r:id="rId5"/>
    <p:sldId id="278" r:id="rId6"/>
    <p:sldId id="276" r:id="rId7"/>
    <p:sldId id="286" r:id="rId8"/>
    <p:sldId id="274" r:id="rId9"/>
    <p:sldId id="282" r:id="rId10"/>
    <p:sldId id="287" r:id="rId11"/>
    <p:sldId id="279" r:id="rId12"/>
    <p:sldId id="277" r:id="rId13"/>
    <p:sldId id="285" r:id="rId14"/>
    <p:sldId id="280" r:id="rId15"/>
    <p:sldId id="288" r:id="rId16"/>
    <p:sldId id="275" r:id="rId17"/>
    <p:sldId id="289" r:id="rId18"/>
    <p:sldId id="284" r:id="rId19"/>
    <p:sldId id="290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82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6122-A66E-426B-8C0D-97512235E293}" type="datetimeFigureOut">
              <a:rPr lang="en-US" smtClean="0"/>
              <a:t>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606CF-3B65-4297-9D91-34D2A1024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42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6122-A66E-426B-8C0D-97512235E293}" type="datetimeFigureOut">
              <a:rPr lang="en-US" smtClean="0"/>
              <a:t>2/1/2019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606CF-3B65-4297-9D91-34D2A1024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28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6122-A66E-426B-8C0D-97512235E293}" type="datetimeFigureOut">
              <a:rPr lang="en-US" smtClean="0"/>
              <a:t>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606CF-3B65-4297-9D91-34D2A1024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59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6122-A66E-426B-8C0D-97512235E293}" type="datetimeFigureOut">
              <a:rPr lang="en-US" smtClean="0"/>
              <a:t>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606CF-3B65-4297-9D91-34D2A102474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6917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6122-A66E-426B-8C0D-97512235E293}" type="datetimeFigureOut">
              <a:rPr lang="en-US" smtClean="0"/>
              <a:t>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606CF-3B65-4297-9D91-34D2A1024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09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6122-A66E-426B-8C0D-97512235E293}" type="datetimeFigureOut">
              <a:rPr lang="en-US" smtClean="0"/>
              <a:t>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606CF-3B65-4297-9D91-34D2A102474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0195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6122-A66E-426B-8C0D-97512235E293}" type="datetimeFigureOut">
              <a:rPr lang="en-US" smtClean="0"/>
              <a:t>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606CF-3B65-4297-9D91-34D2A1024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97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6122-A66E-426B-8C0D-97512235E293}" type="datetimeFigureOut">
              <a:rPr lang="en-US" smtClean="0"/>
              <a:t>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606CF-3B65-4297-9D91-34D2A1024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79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6122-A66E-426B-8C0D-97512235E293}" type="datetimeFigureOut">
              <a:rPr lang="en-US" smtClean="0"/>
              <a:t>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606CF-3B65-4297-9D91-34D2A1024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81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6122-A66E-426B-8C0D-97512235E293}" type="datetimeFigureOut">
              <a:rPr lang="en-US" smtClean="0"/>
              <a:t>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606CF-3B65-4297-9D91-34D2A1024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20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6122-A66E-426B-8C0D-97512235E293}" type="datetimeFigureOut">
              <a:rPr lang="en-US" smtClean="0"/>
              <a:t>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606CF-3B65-4297-9D91-34D2A1024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56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6122-A66E-426B-8C0D-97512235E293}" type="datetimeFigureOut">
              <a:rPr lang="en-US" smtClean="0"/>
              <a:t>2/1/2019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606CF-3B65-4297-9D91-34D2A1024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68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6122-A66E-426B-8C0D-97512235E293}" type="datetimeFigureOut">
              <a:rPr lang="en-US" smtClean="0"/>
              <a:t>2/1/2019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606CF-3B65-4297-9D91-34D2A1024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41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6122-A66E-426B-8C0D-97512235E293}" type="datetimeFigureOut">
              <a:rPr lang="en-US" smtClean="0"/>
              <a:t>2/1/2019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606CF-3B65-4297-9D91-34D2A1024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52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6122-A66E-426B-8C0D-97512235E293}" type="datetimeFigureOut">
              <a:rPr lang="en-US" smtClean="0"/>
              <a:t>2/1/2019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606CF-3B65-4297-9D91-34D2A1024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20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6122-A66E-426B-8C0D-97512235E293}" type="datetimeFigureOut">
              <a:rPr lang="en-US" smtClean="0"/>
              <a:t>2/1/2019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606CF-3B65-4297-9D91-34D2A1024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8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6122-A66E-426B-8C0D-97512235E293}" type="datetimeFigureOut">
              <a:rPr lang="en-US" smtClean="0"/>
              <a:t>2/1/2019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606CF-3B65-4297-9D91-34D2A1024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38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BD26122-A66E-426B-8C0D-97512235E293}" type="datetimeFigureOut">
              <a:rPr lang="en-US" smtClean="0"/>
              <a:t>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5E606CF-3B65-4297-9D91-34D2A1024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9897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8000">
              <a:schemeClr val="bg2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80169" y="420754"/>
            <a:ext cx="3733015" cy="558077"/>
          </a:xfrm>
        </p:spPr>
        <p:txBody>
          <a:bodyPr>
            <a:noAutofit/>
          </a:bodyPr>
          <a:lstStyle/>
          <a:p>
            <a:pPr algn="ctr"/>
            <a:r>
              <a:rPr lang="en-US" sz="1500" b="1" i="1" dirty="0"/>
              <a:t>Representing the interests </a:t>
            </a:r>
            <a:br>
              <a:rPr lang="en-US" sz="1500" b="1" i="1" dirty="0"/>
            </a:br>
            <a:r>
              <a:rPr lang="en-US" sz="1500" b="1" i="1" dirty="0"/>
              <a:t>of all public use airports in Iowa</a:t>
            </a:r>
            <a:endParaRPr lang="en-US" sz="15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3618" y="2044283"/>
            <a:ext cx="7961744" cy="222835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prstClr val="white"/>
              </a:buClr>
            </a:pPr>
            <a:r>
              <a:rPr lang="en-US" sz="2400" b="1" dirty="0">
                <a:solidFill>
                  <a:prstClr val="white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Rhonda Chambers 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prstClr val="white"/>
              </a:buClr>
            </a:pPr>
            <a:r>
              <a:rPr lang="en-US" sz="2100" i="1" dirty="0">
                <a:solidFill>
                  <a:prstClr val="white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Airport Director of the Fort Dodge Regional Airport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2100" b="1" dirty="0">
              <a:solidFill>
                <a:schemeClr val="tx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tx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William Kyle 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100" i="1" dirty="0">
                <a:solidFill>
                  <a:schemeClr val="tx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Airport Manager of the Northeast Iowa Regional Airport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100" i="1" dirty="0">
                <a:solidFill>
                  <a:schemeClr val="tx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&amp; President of Charles City Aeronautics Inc.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76" y="240774"/>
            <a:ext cx="3544053" cy="9180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8262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8000">
              <a:schemeClr val="bg2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1076" y="1500563"/>
            <a:ext cx="54489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en-US" sz="2400" b="1" dirty="0">
                <a:solidFill>
                  <a:prstClr val="white"/>
                </a:solidFill>
                <a:effectLst>
                  <a:glow rad="228600">
                    <a:srgbClr val="052F61">
                      <a:satMod val="175000"/>
                      <a:alpha val="40000"/>
                    </a:srgbClr>
                  </a:glow>
                </a:effectLst>
                <a:latin typeface="Century Gothic" panose="020B0502020202020204"/>
              </a:rPr>
              <a:t>Aerospace Information Technology</a:t>
            </a:r>
            <a:endParaRPr lang="en-US" sz="13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829" y="2143152"/>
            <a:ext cx="6438343" cy="4285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080169" y="420754"/>
            <a:ext cx="3733015" cy="558077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500" b="1" i="1" smtClean="0"/>
              <a:t>Representing the interests </a:t>
            </a:r>
            <a:br>
              <a:rPr lang="en-US" sz="1500" b="1" i="1" smtClean="0"/>
            </a:br>
            <a:r>
              <a:rPr lang="en-US" sz="1500" b="1" i="1" smtClean="0"/>
              <a:t>of all public use airports in Iowa</a:t>
            </a:r>
            <a:endParaRPr lang="en-US" sz="15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76" y="240774"/>
            <a:ext cx="3544053" cy="9180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5608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8000">
              <a:schemeClr val="bg2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148374" y="2713081"/>
            <a:ext cx="36647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en-US" sz="2400" b="1" dirty="0">
                <a:solidFill>
                  <a:prstClr val="white"/>
                </a:solidFill>
                <a:effectLst>
                  <a:glow rad="228600">
                    <a:srgbClr val="052F61">
                      <a:satMod val="175000"/>
                      <a:alpha val="40000"/>
                    </a:srgbClr>
                  </a:glow>
                </a:effectLst>
                <a:latin typeface="Century Gothic" panose="020B0502020202020204"/>
              </a:rPr>
              <a:t>Navigation Technicians</a:t>
            </a:r>
            <a:endParaRPr lang="en-US" sz="13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99316"/>
            <a:ext cx="4471072" cy="2983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1072" y="3279750"/>
            <a:ext cx="4683166" cy="2909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/>
          <p:cNvSpPr/>
          <p:nvPr/>
        </p:nvSpPr>
        <p:spPr>
          <a:xfrm>
            <a:off x="795060" y="1837651"/>
            <a:ext cx="32191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en-US" sz="2400" b="1" dirty="0">
                <a:solidFill>
                  <a:prstClr val="white"/>
                </a:solidFill>
                <a:effectLst>
                  <a:glow rad="228600">
                    <a:srgbClr val="052F61">
                      <a:satMod val="175000"/>
                      <a:alpha val="40000"/>
                    </a:srgbClr>
                  </a:glow>
                </a:effectLst>
                <a:latin typeface="Century Gothic" panose="020B0502020202020204"/>
              </a:rPr>
              <a:t>Air Traffic Control</a:t>
            </a:r>
            <a:r>
              <a:rPr lang="en-US" sz="2400" b="1" dirty="0" err="1">
                <a:solidFill>
                  <a:prstClr val="white"/>
                </a:solidFill>
                <a:effectLst>
                  <a:glow rad="228600">
                    <a:srgbClr val="052F61">
                      <a:satMod val="175000"/>
                      <a:alpha val="40000"/>
                    </a:srgbClr>
                  </a:glow>
                </a:effectLst>
                <a:latin typeface="Century Gothic" panose="020B0502020202020204"/>
              </a:rPr>
              <a:t>lers</a:t>
            </a:r>
            <a:endParaRPr lang="en-US" sz="13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080169" y="420754"/>
            <a:ext cx="3733015" cy="558077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500" b="1" i="1" smtClean="0"/>
              <a:t>Representing the interests </a:t>
            </a:r>
            <a:br>
              <a:rPr lang="en-US" sz="1500" b="1" i="1" smtClean="0"/>
            </a:br>
            <a:r>
              <a:rPr lang="en-US" sz="1500" b="1" i="1" smtClean="0"/>
              <a:t>of all public use airports in Iowa</a:t>
            </a:r>
            <a:endParaRPr lang="en-US" sz="15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76" y="240774"/>
            <a:ext cx="3544053" cy="9180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6327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8000">
              <a:schemeClr val="bg2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350" y="1331834"/>
            <a:ext cx="86966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en-US" sz="2400" b="1" dirty="0">
                <a:solidFill>
                  <a:prstClr val="white"/>
                </a:solidFill>
                <a:effectLst>
                  <a:glow rad="228600">
                    <a:srgbClr val="052F61">
                      <a:satMod val="175000"/>
                      <a:alpha val="40000"/>
                    </a:srgbClr>
                  </a:glow>
                </a:effectLst>
                <a:latin typeface="Century Gothic" panose="020B0502020202020204"/>
              </a:rPr>
              <a:t>Airport Management, Airfield Operations &amp; Maintenance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r="21087" b="16854"/>
          <a:stretch/>
        </p:blipFill>
        <p:spPr>
          <a:xfrm>
            <a:off x="17714" y="3763398"/>
            <a:ext cx="3826846" cy="3024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4080169" y="420754"/>
            <a:ext cx="3733015" cy="558077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500" b="1" i="1" smtClean="0"/>
              <a:t>Representing the interests </a:t>
            </a:r>
            <a:br>
              <a:rPr lang="en-US" sz="1500" b="1" i="1" smtClean="0"/>
            </a:br>
            <a:r>
              <a:rPr lang="en-US" sz="1500" b="1" i="1" smtClean="0"/>
              <a:t>of all public use airports in Iowa</a:t>
            </a:r>
            <a:endParaRPr lang="en-US" sz="15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76" y="240774"/>
            <a:ext cx="3544053" cy="9180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9090" y="1880981"/>
            <a:ext cx="3572808" cy="2679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2161" y="4035452"/>
            <a:ext cx="4531839" cy="2752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62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8000">
              <a:schemeClr val="bg2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28265" y="1430538"/>
            <a:ext cx="80874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en-US" sz="2400" b="1" dirty="0">
                <a:solidFill>
                  <a:prstClr val="white"/>
                </a:solidFill>
                <a:effectLst>
                  <a:glow rad="228600">
                    <a:srgbClr val="052F61">
                      <a:satMod val="175000"/>
                      <a:alpha val="40000"/>
                    </a:srgbClr>
                  </a:glow>
                </a:effectLst>
                <a:latin typeface="Century Gothic" panose="020B0502020202020204"/>
              </a:rPr>
              <a:t>Aircraft Rescue &amp; </a:t>
            </a:r>
            <a:r>
              <a:rPr lang="en-US" sz="2400" b="1" dirty="0" smtClean="0">
                <a:solidFill>
                  <a:prstClr val="white"/>
                </a:solidFill>
                <a:effectLst>
                  <a:glow rad="228600">
                    <a:srgbClr val="052F61">
                      <a:satMod val="175000"/>
                      <a:alpha val="40000"/>
                    </a:srgbClr>
                  </a:glow>
                </a:effectLst>
                <a:latin typeface="Century Gothic" panose="020B0502020202020204"/>
              </a:rPr>
              <a:t>Firefighting-Emergency Responders</a:t>
            </a:r>
            <a:endParaRPr lang="en-US" sz="2400" b="1" dirty="0">
              <a:solidFill>
                <a:prstClr val="white"/>
              </a:solidFill>
              <a:effectLst>
                <a:glow rad="228600">
                  <a:srgbClr val="052F61">
                    <a:satMod val="175000"/>
                    <a:alpha val="40000"/>
                  </a:srgbClr>
                </a:glow>
              </a:effectLst>
              <a:latin typeface="Century Gothic" panose="020B050202020202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446" y="2005230"/>
            <a:ext cx="7041108" cy="4694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080169" y="420754"/>
            <a:ext cx="3733015" cy="558077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500" b="1" i="1" smtClean="0"/>
              <a:t>Representing the interests </a:t>
            </a:r>
            <a:br>
              <a:rPr lang="en-US" sz="1500" b="1" i="1" smtClean="0"/>
            </a:br>
            <a:r>
              <a:rPr lang="en-US" sz="1500" b="1" i="1" smtClean="0"/>
              <a:t>of all public use airports in Iowa</a:t>
            </a:r>
            <a:endParaRPr lang="en-US" sz="15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76" y="240774"/>
            <a:ext cx="3544053" cy="9180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487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8000">
              <a:schemeClr val="bg2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1076" y="1768976"/>
            <a:ext cx="25667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en-US" sz="2400" b="1" dirty="0">
                <a:solidFill>
                  <a:prstClr val="white"/>
                </a:solidFill>
                <a:effectLst>
                  <a:glow rad="228600">
                    <a:srgbClr val="052F61">
                      <a:satMod val="175000"/>
                      <a:alpha val="40000"/>
                    </a:srgbClr>
                  </a:glow>
                </a:effectLst>
                <a:latin typeface="Century Gothic" panose="020B0502020202020204"/>
              </a:rPr>
              <a:t>Fueling Services</a:t>
            </a:r>
            <a:endParaRPr lang="en-US" sz="13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488" y="3464470"/>
            <a:ext cx="3733737" cy="2800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6585417" y="2857787"/>
            <a:ext cx="1471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en-US" sz="2400" b="1" dirty="0">
                <a:solidFill>
                  <a:prstClr val="white"/>
                </a:solidFill>
                <a:effectLst>
                  <a:glow rad="228600">
                    <a:srgbClr val="052F61">
                      <a:satMod val="175000"/>
                      <a:alpha val="40000"/>
                    </a:srgbClr>
                  </a:glow>
                </a:effectLst>
                <a:latin typeface="Century Gothic" panose="020B0502020202020204"/>
              </a:rPr>
              <a:t>De-Icing</a:t>
            </a:r>
            <a:endParaRPr lang="en-US" sz="13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" y="2253849"/>
            <a:ext cx="2941557" cy="3922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2923826" y="2584047"/>
            <a:ext cx="27334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en-US" sz="2400" b="1" dirty="0">
                <a:solidFill>
                  <a:prstClr val="white"/>
                </a:solidFill>
                <a:effectLst>
                  <a:glow rad="228600">
                    <a:srgbClr val="052F61">
                      <a:satMod val="175000"/>
                      <a:alpha val="40000"/>
                    </a:srgbClr>
                  </a:glow>
                </a:effectLst>
                <a:latin typeface="Century Gothic" panose="020B0502020202020204"/>
              </a:rPr>
              <a:t>Ground Handling</a:t>
            </a:r>
            <a:endParaRPr lang="en-US" sz="13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880" y="3088620"/>
            <a:ext cx="2572595" cy="3430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080169" y="420754"/>
            <a:ext cx="3733015" cy="558077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500" b="1" i="1" smtClean="0"/>
              <a:t>Representing the interests </a:t>
            </a:r>
            <a:br>
              <a:rPr lang="en-US" sz="1500" b="1" i="1" smtClean="0"/>
            </a:br>
            <a:r>
              <a:rPr lang="en-US" sz="1500" b="1" i="1" smtClean="0"/>
              <a:t>of all public use airports in Iowa</a:t>
            </a:r>
            <a:endParaRPr lang="en-US" sz="15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76" y="240774"/>
            <a:ext cx="3544053" cy="9180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7376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8000">
              <a:schemeClr val="bg2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43" y="2089132"/>
            <a:ext cx="4489387" cy="3367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2039783" y="1508302"/>
            <a:ext cx="49888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342900"/>
            <a:r>
              <a:rPr lang="en-US" sz="2400" b="1" dirty="0" smtClean="0">
                <a:solidFill>
                  <a:prstClr val="white"/>
                </a:solidFill>
                <a:effectLst>
                  <a:glow rad="228600">
                    <a:srgbClr val="052F61">
                      <a:satMod val="175000"/>
                      <a:alpha val="40000"/>
                    </a:srgbClr>
                  </a:glow>
                </a:effectLst>
                <a:latin typeface="Century Gothic" panose="020B0502020202020204"/>
              </a:rPr>
              <a:t>Aircraft Maintenance </a:t>
            </a:r>
            <a:r>
              <a:rPr lang="en-US" sz="2400" b="1" dirty="0">
                <a:solidFill>
                  <a:prstClr val="white"/>
                </a:solidFill>
                <a:effectLst>
                  <a:glow rad="228600">
                    <a:srgbClr val="052F61">
                      <a:satMod val="175000"/>
                      <a:alpha val="40000"/>
                    </a:srgbClr>
                  </a:glow>
                </a:effectLst>
                <a:latin typeface="Century Gothic" panose="020B0502020202020204"/>
              </a:rPr>
              <a:t>&amp; Avionics</a:t>
            </a:r>
            <a:endParaRPr lang="en-US" sz="13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0859" y="4124623"/>
            <a:ext cx="4567918" cy="2663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080169" y="420754"/>
            <a:ext cx="3733015" cy="558077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500" b="1" i="1" smtClean="0"/>
              <a:t>Representing the interests </a:t>
            </a:r>
            <a:br>
              <a:rPr lang="en-US" sz="1500" b="1" i="1" smtClean="0"/>
            </a:br>
            <a:r>
              <a:rPr lang="en-US" sz="1500" b="1" i="1" smtClean="0"/>
              <a:t>of all public use airports in Iowa</a:t>
            </a:r>
            <a:endParaRPr lang="en-US" sz="15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76" y="240774"/>
            <a:ext cx="3544053" cy="9180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2614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8000">
              <a:schemeClr val="bg2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75" y="269779"/>
            <a:ext cx="4018935" cy="72447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727939" y="412727"/>
            <a:ext cx="29817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  <a:effectLst/>
              </a:rPr>
              <a:t>Office of Aviation</a:t>
            </a:r>
            <a:endParaRPr lang="en-US" sz="2400" dirty="0">
              <a:effectLst/>
            </a:endParaRPr>
          </a:p>
        </p:txBody>
      </p:sp>
      <p:sp>
        <p:nvSpPr>
          <p:cNvPr id="11" name="Subtitle 4"/>
          <p:cNvSpPr>
            <a:spLocks noGrp="1"/>
          </p:cNvSpPr>
          <p:nvPr>
            <p:ph type="subTitle" idx="1"/>
          </p:nvPr>
        </p:nvSpPr>
        <p:spPr>
          <a:xfrm>
            <a:off x="573475" y="1636412"/>
            <a:ext cx="4609690" cy="655856"/>
          </a:xfrm>
        </p:spPr>
        <p:txBody>
          <a:bodyPr>
            <a:normAutofit fontScale="62500" lnSpcReduction="20000"/>
          </a:bodyPr>
          <a:lstStyle/>
          <a:p>
            <a:r>
              <a:rPr lang="en-US" sz="5250" b="1" dirty="0">
                <a:solidFill>
                  <a:prstClr val="white"/>
                </a:solidFill>
                <a:effectLst>
                  <a:glow rad="228600">
                    <a:srgbClr val="052F61">
                      <a:satMod val="175000"/>
                      <a:alpha val="40000"/>
                    </a:srgbClr>
                  </a:glow>
                </a:effectLst>
              </a:rPr>
              <a:t>2019 Airport Programs</a:t>
            </a:r>
          </a:p>
          <a:p>
            <a:endParaRPr lang="en-US" sz="2400" b="1" dirty="0">
              <a:solidFill>
                <a:prstClr val="white"/>
              </a:solidFill>
              <a:effectLst>
                <a:glow rad="228600">
                  <a:srgbClr val="052F61">
                    <a:satMod val="175000"/>
                    <a:alpha val="40000"/>
                  </a:srgbClr>
                </a:glow>
              </a:effectLst>
            </a:endParaRPr>
          </a:p>
          <a:p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399495" y="2505330"/>
            <a:ext cx="8521949" cy="2416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"/>
            </a:pPr>
            <a:r>
              <a:rPr lang="en-US" sz="2800" b="1" dirty="0">
                <a:solidFill>
                  <a:prstClr val="white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Airport Improvement Program - $4,616,091</a:t>
            </a:r>
          </a:p>
          <a:p>
            <a:r>
              <a:rPr lang="en-US" sz="2400" dirty="0">
                <a:solidFill>
                  <a:prstClr val="white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		</a:t>
            </a:r>
            <a:r>
              <a:rPr lang="en-US" sz="2100" dirty="0">
                <a:solidFill>
                  <a:prstClr val="white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Funded through the State Aviation Fund</a:t>
            </a:r>
          </a:p>
          <a:p>
            <a:pPr marL="342900" indent="-342900">
              <a:buFont typeface="Wingdings" panose="05000000000000000000" pitchFamily="2" charset="2"/>
              <a:buChar char=""/>
            </a:pPr>
            <a:endParaRPr lang="en-US" sz="2400" dirty="0">
              <a:solidFill>
                <a:prstClr val="white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marL="342900" indent="-342900">
              <a:buFont typeface="Wingdings" panose="05000000000000000000" pitchFamily="2" charset="2"/>
              <a:buChar char=""/>
            </a:pPr>
            <a:r>
              <a:rPr lang="en-US" sz="2800" b="1" dirty="0">
                <a:solidFill>
                  <a:prstClr val="white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Vertical Infrastructure Programs - $2,231,990</a:t>
            </a:r>
          </a:p>
          <a:p>
            <a:r>
              <a:rPr lang="en-US" sz="2400" dirty="0">
                <a:solidFill>
                  <a:prstClr val="white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			</a:t>
            </a:r>
            <a:r>
              <a:rPr lang="en-US" sz="2100" dirty="0">
                <a:solidFill>
                  <a:prstClr val="white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Commercial Service - $1,500,000</a:t>
            </a:r>
          </a:p>
          <a:p>
            <a:r>
              <a:rPr lang="en-US" sz="2100" dirty="0">
                <a:solidFill>
                  <a:prstClr val="white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			General Aviation - $731,990</a:t>
            </a:r>
          </a:p>
        </p:txBody>
      </p:sp>
    </p:spTree>
    <p:extLst>
      <p:ext uri="{BB962C8B-B14F-4D97-AF65-F5344CB8AC3E}">
        <p14:creationId xmlns:p14="http://schemas.microsoft.com/office/powerpoint/2010/main" val="233285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8000">
              <a:schemeClr val="bg2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4080169" y="420754"/>
            <a:ext cx="3733015" cy="558077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1" u="none" strike="noStrike" kern="1200" cap="all" spc="0" normalizeH="0" baseline="0" noProof="0" smtClean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Representing the interests </a:t>
            </a:r>
            <a:br>
              <a:rPr kumimoji="0" lang="en-US" sz="1500" b="1" i="1" u="none" strike="noStrike" kern="1200" cap="all" spc="0" normalizeH="0" baseline="0" noProof="0" smtClean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</a:br>
            <a:r>
              <a:rPr kumimoji="0" lang="en-US" sz="1500" b="1" i="1" u="none" strike="noStrike" kern="1200" cap="all" spc="0" normalizeH="0" baseline="0" noProof="0" smtClean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of all public use airports in Iowa</a:t>
            </a:r>
            <a:endParaRPr kumimoji="0" lang="en-US" sz="1500" b="0" i="0" u="none" strike="noStrike" kern="1200" cap="all" spc="0" normalizeH="0" baseline="0" noProof="0" dirty="0">
              <a:ln w="3175" cmpd="sng"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76" y="240774"/>
            <a:ext cx="3544053" cy="9180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231076" y="3440685"/>
            <a:ext cx="8707833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342900">
              <a:defRPr/>
            </a:pPr>
            <a:r>
              <a:rPr lang="en-US" sz="3200" b="1" dirty="0">
                <a:solidFill>
                  <a:prstClr val="white"/>
                </a:solidFill>
                <a:effectLst>
                  <a:glow rad="228600">
                    <a:srgbClr val="052F61">
                      <a:satMod val="175000"/>
                      <a:alpha val="40000"/>
                    </a:srgbClr>
                  </a:glow>
                </a:effectLst>
                <a:latin typeface="Century Gothic" panose="020B0502020202020204"/>
              </a:rPr>
              <a:t>Airport Infrastructure Reinvestment for </a:t>
            </a:r>
            <a:r>
              <a:rPr lang="en-US" sz="3200" b="1" dirty="0" smtClean="0">
                <a:solidFill>
                  <a:prstClr val="white"/>
                </a:solidFill>
                <a:effectLst>
                  <a:glow rad="228600">
                    <a:srgbClr val="052F61">
                      <a:satMod val="175000"/>
                      <a:alpha val="40000"/>
                    </a:srgbClr>
                  </a:glow>
                </a:effectLst>
                <a:latin typeface="Century Gothic" panose="020B0502020202020204"/>
              </a:rPr>
              <a:t>Iowa</a:t>
            </a:r>
          </a:p>
          <a:p>
            <a:pPr algn="ctr" defTabSz="342900">
              <a:defRPr/>
            </a:pPr>
            <a:r>
              <a:rPr lang="en-US" sz="3200" b="1" dirty="0" smtClean="0">
                <a:solidFill>
                  <a:prstClr val="white"/>
                </a:solidFill>
                <a:effectLst>
                  <a:glow rad="228600">
                    <a:srgbClr val="052F61">
                      <a:satMod val="175000"/>
                      <a:alpha val="40000"/>
                    </a:srgbClr>
                  </a:glow>
                </a:effectLst>
                <a:latin typeface="Century Gothic" panose="020B0502020202020204"/>
              </a:rPr>
              <a:t> </a:t>
            </a:r>
            <a:r>
              <a:rPr lang="en-US" sz="3200" b="1" dirty="0">
                <a:solidFill>
                  <a:prstClr val="white"/>
                </a:solidFill>
                <a:effectLst>
                  <a:glow rad="228600">
                    <a:srgbClr val="052F61">
                      <a:satMod val="175000"/>
                      <a:alpha val="40000"/>
                    </a:srgbClr>
                  </a:glow>
                </a:effectLst>
                <a:latin typeface="Century Gothic" panose="020B0502020202020204"/>
              </a:rPr>
              <a:t>(AIR-Iowa)</a:t>
            </a:r>
          </a:p>
          <a:p>
            <a:pPr algn="ctr" defTabSz="342900">
              <a:defRPr/>
            </a:pPr>
            <a:endParaRPr lang="en-US" sz="2400" b="1" dirty="0" smtClean="0">
              <a:solidFill>
                <a:prstClr val="white"/>
              </a:solidFill>
              <a:effectLst>
                <a:glow rad="228600">
                  <a:srgbClr val="052F61">
                    <a:satMod val="175000"/>
                    <a:alpha val="40000"/>
                  </a:srgbClr>
                </a:glow>
              </a:effectLst>
              <a:latin typeface="Century Gothic" panose="020B0502020202020204"/>
            </a:endParaRPr>
          </a:p>
          <a:p>
            <a:pPr algn="ctr" defTabSz="342900">
              <a:defRPr/>
            </a:pPr>
            <a:r>
              <a:rPr lang="en-US" sz="2400" b="1" dirty="0" smtClean="0">
                <a:solidFill>
                  <a:prstClr val="white"/>
                </a:solidFill>
                <a:effectLst>
                  <a:glow rad="228600">
                    <a:srgbClr val="052F61">
                      <a:satMod val="175000"/>
                      <a:alpha val="40000"/>
                    </a:srgbClr>
                  </a:glow>
                </a:effectLst>
                <a:latin typeface="Century Gothic" panose="020B0502020202020204"/>
              </a:rPr>
              <a:t>10-Year </a:t>
            </a:r>
            <a:r>
              <a:rPr lang="en-US" sz="2400" b="1" dirty="0">
                <a:solidFill>
                  <a:prstClr val="white"/>
                </a:solidFill>
                <a:effectLst>
                  <a:glow rad="228600">
                    <a:srgbClr val="052F61">
                      <a:satMod val="175000"/>
                      <a:alpha val="40000"/>
                    </a:srgbClr>
                  </a:glow>
                </a:effectLst>
                <a:latin typeface="Century Gothic" panose="020B0502020202020204"/>
              </a:rPr>
              <a:t>Program – $16.5 Million per year</a:t>
            </a:r>
          </a:p>
        </p:txBody>
      </p:sp>
      <p:sp>
        <p:nvSpPr>
          <p:cNvPr id="9" name="Rectangle 8"/>
          <p:cNvSpPr/>
          <p:nvPr/>
        </p:nvSpPr>
        <p:spPr>
          <a:xfrm>
            <a:off x="231076" y="1967995"/>
            <a:ext cx="85218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glow rad="228600">
                    <a:srgbClr val="052F61">
                      <a:satMod val="175000"/>
                      <a:alpha val="40000"/>
                    </a:srgbClr>
                  </a:glow>
                </a:effectLst>
              </a:rPr>
              <a:t>FY 19-20 Airport Vertical Infrastructure Needs: $80 Million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glow rad="228600">
                    <a:srgbClr val="052F61">
                      <a:satMod val="175000"/>
                      <a:alpha val="40000"/>
                    </a:srgbClr>
                  </a:glow>
                </a:effectLst>
              </a:rPr>
              <a:t>Current Funding: $2.2 Million per year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5587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8000">
              <a:schemeClr val="bg2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61588" y="1376552"/>
            <a:ext cx="582082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en-US" sz="3000" b="1" dirty="0">
                <a:solidFill>
                  <a:prstClr val="white"/>
                </a:solidFill>
                <a:effectLst>
                  <a:glow rad="228600">
                    <a:srgbClr val="052F61">
                      <a:satMod val="175000"/>
                      <a:alpha val="40000"/>
                    </a:srgbClr>
                  </a:glow>
                </a:effectLst>
              </a:rPr>
              <a:t>MOST IMPORTANT MAIN STREET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80169" y="420754"/>
            <a:ext cx="3733015" cy="558077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500" b="1" i="1" smtClean="0"/>
              <a:t>Representing the interests </a:t>
            </a:r>
            <a:br>
              <a:rPr lang="en-US" sz="1500" b="1" i="1" smtClean="0"/>
            </a:br>
            <a:r>
              <a:rPr lang="en-US" sz="1500" b="1" i="1" smtClean="0"/>
              <a:t>of all public use airports in Iowa</a:t>
            </a:r>
            <a:endParaRPr lang="en-US" sz="15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76" y="240774"/>
            <a:ext cx="3544053" cy="9180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8"/>
          <p:cNvSpPr/>
          <p:nvPr/>
        </p:nvSpPr>
        <p:spPr>
          <a:xfrm>
            <a:off x="724294" y="2463049"/>
            <a:ext cx="305083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en-US" sz="3000" b="1" dirty="0" smtClean="0">
                <a:solidFill>
                  <a:prstClr val="white"/>
                </a:solidFill>
                <a:effectLst>
                  <a:glow rad="228600">
                    <a:srgbClr val="052F61">
                      <a:satMod val="175000"/>
                      <a:alpha val="40000"/>
                    </a:srgbClr>
                  </a:glow>
                </a:effectLst>
              </a:rPr>
              <a:t>In conclusion…</a:t>
            </a:r>
            <a:endParaRPr lang="en-US" sz="3000" b="1" dirty="0">
              <a:solidFill>
                <a:prstClr val="white"/>
              </a:solidFill>
              <a:effectLst>
                <a:glow rad="228600">
                  <a:srgbClr val="052F61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t="19757" r="605" b="12198"/>
          <a:stretch/>
        </p:blipFill>
        <p:spPr>
          <a:xfrm>
            <a:off x="140408" y="1968310"/>
            <a:ext cx="8863184" cy="4523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375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8000">
              <a:schemeClr val="bg2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4080169" y="420754"/>
            <a:ext cx="3733015" cy="558077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1" u="none" strike="noStrike" kern="1200" cap="all" spc="0" normalizeH="0" baseline="0" noProof="0" smtClean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Representing the interests </a:t>
            </a:r>
            <a:br>
              <a:rPr kumimoji="0" lang="en-US" sz="1500" b="1" i="1" u="none" strike="noStrike" kern="1200" cap="all" spc="0" normalizeH="0" baseline="0" noProof="0" smtClean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</a:br>
            <a:r>
              <a:rPr kumimoji="0" lang="en-US" sz="1500" b="1" i="1" u="none" strike="noStrike" kern="1200" cap="all" spc="0" normalizeH="0" baseline="0" noProof="0" smtClean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of all public use airports in Iowa</a:t>
            </a:r>
            <a:endParaRPr kumimoji="0" lang="en-US" sz="1500" b="0" i="0" u="none" strike="noStrike" kern="1200" cap="all" spc="0" normalizeH="0" baseline="0" noProof="0" dirty="0">
              <a:ln w="3175" cmpd="sng"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76" y="240774"/>
            <a:ext cx="3544053" cy="9180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2378971" y="3012916"/>
            <a:ext cx="442941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prstClr val="white"/>
                </a:solidFill>
                <a:effectLst>
                  <a:glow rad="228600">
                    <a:srgbClr val="052F61">
                      <a:satMod val="175000"/>
                      <a:alpha val="40000"/>
                    </a:srgbClr>
                  </a:glow>
                </a:effectLst>
              </a:rPr>
              <a:t>Thank you!!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01648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8000">
              <a:schemeClr val="bg2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896" y="2004016"/>
            <a:ext cx="7004209" cy="476707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09988" y="1450018"/>
            <a:ext cx="788869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prstClr val="white"/>
                </a:solidFill>
                <a:effectLst>
                  <a:glow rad="228600">
                    <a:srgbClr val="052F61">
                      <a:satMod val="175000"/>
                      <a:alpha val="40000"/>
                    </a:srgbClr>
                  </a:glow>
                </a:effectLst>
              </a:rPr>
              <a:t>WHY ARE AIRPORTS IMPORTANT TO IOWA?</a:t>
            </a:r>
            <a:endParaRPr lang="en-US" sz="3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080169" y="420754"/>
            <a:ext cx="3733015" cy="558077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500" b="1" i="1" smtClean="0"/>
              <a:t>Representing the interests </a:t>
            </a:r>
            <a:br>
              <a:rPr lang="en-US" sz="1500" b="1" i="1" smtClean="0"/>
            </a:br>
            <a:r>
              <a:rPr lang="en-US" sz="1500" b="1" i="1" smtClean="0"/>
              <a:t>of all public use airports in Iowa</a:t>
            </a:r>
            <a:endParaRPr lang="en-US" sz="15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76" y="240774"/>
            <a:ext cx="3544053" cy="9180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5698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39066" y="1004032"/>
            <a:ext cx="4517796" cy="228011"/>
          </a:xfrm>
        </p:spPr>
        <p:txBody>
          <a:bodyPr>
            <a:noAutofit/>
          </a:bodyPr>
          <a:lstStyle/>
          <a:p>
            <a:r>
              <a:rPr lang="en-US" sz="1050" b="1" i="1" dirty="0"/>
              <a:t>Representing the interests of all public use airports in Iowa</a:t>
            </a:r>
            <a:endParaRPr lang="en-US" sz="105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738" y="1813622"/>
            <a:ext cx="2986208" cy="8890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60" y="4404110"/>
            <a:ext cx="2443568" cy="7515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646" y="3103225"/>
            <a:ext cx="2617495" cy="11012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51" y="1811067"/>
            <a:ext cx="1904762" cy="14761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832" y="2867952"/>
            <a:ext cx="2044339" cy="16093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335" y="4917513"/>
            <a:ext cx="4236539" cy="67961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35749" y="5837202"/>
            <a:ext cx="86725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effectLst>
                  <a:glow rad="228600">
                    <a:srgbClr val="000000"/>
                  </a:glow>
                </a:effectLst>
              </a:rPr>
              <a:t>1,964,027 Passengers </a:t>
            </a:r>
            <a:r>
              <a:rPr lang="en-US" sz="2800" b="1" dirty="0">
                <a:effectLst>
                  <a:glow rad="228600">
                    <a:srgbClr val="000000"/>
                  </a:glow>
                </a:effectLst>
              </a:rPr>
              <a:t>(163,688 per Month)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080169" y="420754"/>
            <a:ext cx="3733015" cy="558077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500" b="1" i="1" smtClean="0"/>
              <a:t>Representing the interests </a:t>
            </a:r>
            <a:br>
              <a:rPr lang="en-US" sz="1500" b="1" i="1" smtClean="0"/>
            </a:br>
            <a:r>
              <a:rPr lang="en-US" sz="1500" b="1" i="1" smtClean="0"/>
              <a:t>of all public use airports in Iowa</a:t>
            </a:r>
            <a:endParaRPr lang="en-US" sz="15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76" y="240774"/>
            <a:ext cx="3544053" cy="9180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17"/>
          <a:stretch/>
        </p:blipFill>
        <p:spPr>
          <a:xfrm>
            <a:off x="5761612" y="462670"/>
            <a:ext cx="3064370" cy="9363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4"/>
          <a:stretch/>
        </p:blipFill>
        <p:spPr>
          <a:xfrm>
            <a:off x="2931159" y="699792"/>
            <a:ext cx="2451684" cy="181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34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8000">
              <a:schemeClr val="bg2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9092" y="1771071"/>
            <a:ext cx="43877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en-US" sz="2400" b="1" dirty="0">
                <a:solidFill>
                  <a:prstClr val="white"/>
                </a:solidFill>
                <a:effectLst>
                  <a:glow rad="228600">
                    <a:srgbClr val="052F61">
                      <a:satMod val="175000"/>
                      <a:alpha val="40000"/>
                    </a:srgbClr>
                  </a:glow>
                </a:effectLst>
                <a:latin typeface="Century Gothic" panose="020B0502020202020204"/>
              </a:rPr>
              <a:t>Business/Corporate Aviation</a:t>
            </a:r>
            <a:endParaRPr lang="en-US" sz="13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5924" y="240774"/>
            <a:ext cx="4598076" cy="3060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55" b="20232"/>
          <a:stretch/>
        </p:blipFill>
        <p:spPr>
          <a:xfrm>
            <a:off x="0" y="3303531"/>
            <a:ext cx="9189720" cy="3164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76" y="240774"/>
            <a:ext cx="3544053" cy="9180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4355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8000">
              <a:schemeClr val="bg2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59723" y="1619331"/>
            <a:ext cx="12554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en-US" sz="2400" b="1" dirty="0">
                <a:solidFill>
                  <a:prstClr val="white"/>
                </a:solidFill>
                <a:effectLst>
                  <a:glow rad="228600">
                    <a:srgbClr val="052F61">
                      <a:satMod val="175000"/>
                      <a:alpha val="40000"/>
                    </a:srgbClr>
                  </a:glow>
                </a:effectLst>
                <a:latin typeface="Century Gothic" panose="020B0502020202020204"/>
              </a:rPr>
              <a:t>Military</a:t>
            </a:r>
            <a:endParaRPr lang="en-US" sz="13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329" y="3178243"/>
            <a:ext cx="4544828" cy="3408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80996"/>
            <a:ext cx="4687410" cy="3120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5270650" y="2569437"/>
            <a:ext cx="31742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en-US" sz="2400" b="1" dirty="0">
                <a:solidFill>
                  <a:prstClr val="white"/>
                </a:solidFill>
                <a:effectLst>
                  <a:glow rad="228600">
                    <a:srgbClr val="052F61">
                      <a:satMod val="175000"/>
                      <a:alpha val="40000"/>
                    </a:srgbClr>
                  </a:glow>
                </a:effectLst>
                <a:latin typeface="Century Gothic" panose="020B0502020202020204"/>
              </a:rPr>
              <a:t>Agriculture Sprayers</a:t>
            </a:r>
            <a:endParaRPr lang="en-US" sz="13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080169" y="420754"/>
            <a:ext cx="3733015" cy="558077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500" b="1" i="1" smtClean="0"/>
              <a:t>Representing the interests </a:t>
            </a:r>
            <a:br>
              <a:rPr lang="en-US" sz="1500" b="1" i="1" smtClean="0"/>
            </a:br>
            <a:r>
              <a:rPr lang="en-US" sz="1500" b="1" i="1" smtClean="0"/>
              <a:t>of all public use airports in Iowa</a:t>
            </a:r>
            <a:endParaRPr lang="en-US" sz="15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76" y="240774"/>
            <a:ext cx="3544053" cy="9180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1566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8000">
              <a:schemeClr val="bg2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55" y="3294086"/>
            <a:ext cx="4616132" cy="3072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1062026" y="2174294"/>
            <a:ext cx="23759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en-US" sz="2400" b="1" dirty="0">
                <a:solidFill>
                  <a:prstClr val="white"/>
                </a:solidFill>
                <a:effectLst>
                  <a:glow rad="228600">
                    <a:srgbClr val="052F61">
                      <a:satMod val="175000"/>
                      <a:alpha val="40000"/>
                    </a:srgbClr>
                  </a:glow>
                </a:effectLst>
                <a:latin typeface="Century Gothic" panose="020B0502020202020204"/>
              </a:rPr>
              <a:t>Cargo Industry</a:t>
            </a:r>
            <a:endParaRPr lang="en-US" sz="13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096" t="2221" r="772" b="2296"/>
          <a:stretch/>
        </p:blipFill>
        <p:spPr>
          <a:xfrm>
            <a:off x="4222511" y="1437366"/>
            <a:ext cx="4805835" cy="2620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080169" y="420754"/>
            <a:ext cx="3733015" cy="558077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500" b="1" i="1" smtClean="0"/>
              <a:t>Representing the interests </a:t>
            </a:r>
            <a:br>
              <a:rPr lang="en-US" sz="1500" b="1" i="1" smtClean="0"/>
            </a:br>
            <a:r>
              <a:rPr lang="en-US" sz="1500" b="1" i="1" smtClean="0"/>
              <a:t>of all public use airports in Iowa</a:t>
            </a:r>
            <a:endParaRPr lang="en-US" sz="15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76" y="240774"/>
            <a:ext cx="3544053" cy="9180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6075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8000">
              <a:schemeClr val="bg2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69586" y="1857464"/>
            <a:ext cx="18036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en-US" sz="2400" b="1" dirty="0" smtClean="0">
                <a:solidFill>
                  <a:prstClr val="white"/>
                </a:solidFill>
                <a:effectLst>
                  <a:glow rad="228600">
                    <a:srgbClr val="052F61">
                      <a:satMod val="175000"/>
                      <a:alpha val="40000"/>
                    </a:srgbClr>
                  </a:glow>
                </a:effectLst>
                <a:latin typeface="Century Gothic" panose="020B0502020202020204"/>
              </a:rPr>
              <a:t>Recreation</a:t>
            </a:r>
            <a:endParaRPr lang="en-US" sz="13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1629"/>
          <a:stretch/>
        </p:blipFill>
        <p:spPr>
          <a:xfrm>
            <a:off x="0" y="2673008"/>
            <a:ext cx="4919823" cy="3297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969" y="1332710"/>
            <a:ext cx="4581031" cy="3435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080169" y="420754"/>
            <a:ext cx="3733015" cy="558077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500" b="1" i="1" smtClean="0"/>
              <a:t>Representing the interests </a:t>
            </a:r>
            <a:br>
              <a:rPr lang="en-US" sz="1500" b="1" i="1" smtClean="0"/>
            </a:br>
            <a:r>
              <a:rPr lang="en-US" sz="1500" b="1" i="1" smtClean="0"/>
              <a:t>of all public use airports in Iowa</a:t>
            </a:r>
            <a:endParaRPr lang="en-US" sz="15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76" y="240774"/>
            <a:ext cx="3544053" cy="9180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6115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8000">
              <a:schemeClr val="bg2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2708"/>
            <a:ext cx="4931118" cy="3282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658689" y="1585625"/>
            <a:ext cx="35862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effectLst>
                  <a:glow rad="228600">
                    <a:srgbClr val="052F61">
                      <a:satMod val="175000"/>
                      <a:alpha val="40000"/>
                    </a:srgbClr>
                  </a:glow>
                </a:effectLst>
              </a:rPr>
              <a:t>Iowa’s EMS Helicopters</a:t>
            </a:r>
            <a:endParaRPr lang="en-US" sz="135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7333" y="2990257"/>
            <a:ext cx="4306667" cy="3235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/>
          <p:cNvSpPr/>
          <p:nvPr/>
        </p:nvSpPr>
        <p:spPr>
          <a:xfrm>
            <a:off x="5481406" y="2120659"/>
            <a:ext cx="298511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glow rad="228600">
                    <a:srgbClr val="052F61">
                      <a:satMod val="175000"/>
                      <a:alpha val="40000"/>
                    </a:srgbClr>
                  </a:glow>
                </a:effectLst>
              </a:rPr>
              <a:t>Iowa State Patrol’s 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glow rad="228600">
                    <a:srgbClr val="052F61">
                      <a:satMod val="175000"/>
                      <a:alpha val="40000"/>
                    </a:srgbClr>
                  </a:glow>
                </a:effectLst>
              </a:rPr>
              <a:t>Air Wing Division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080169" y="420754"/>
            <a:ext cx="3733015" cy="558077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500" b="1" i="1" smtClean="0"/>
              <a:t>Representing the interests </a:t>
            </a:r>
            <a:br>
              <a:rPr lang="en-US" sz="1500" b="1" i="1" smtClean="0"/>
            </a:br>
            <a:r>
              <a:rPr lang="en-US" sz="1500" b="1" i="1" smtClean="0"/>
              <a:t>of all public use airports in Iowa</a:t>
            </a:r>
            <a:endParaRPr lang="en-US" sz="15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76" y="240774"/>
            <a:ext cx="3544053" cy="9180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6056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8000">
              <a:schemeClr val="bg2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03102" y="1622308"/>
            <a:ext cx="9300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en-US" sz="2400" b="1" dirty="0">
                <a:solidFill>
                  <a:prstClr val="white"/>
                </a:solidFill>
                <a:effectLst>
                  <a:glow rad="228600">
                    <a:srgbClr val="052F61">
                      <a:satMod val="175000"/>
                      <a:alpha val="40000"/>
                    </a:srgbClr>
                  </a:glow>
                </a:effectLst>
                <a:latin typeface="Century Gothic" panose="020B0502020202020204"/>
              </a:rPr>
              <a:t>Pilots</a:t>
            </a:r>
            <a:endParaRPr lang="en-US" sz="13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09152" y="2615791"/>
            <a:ext cx="26420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en-US" sz="2400" b="1" dirty="0">
                <a:solidFill>
                  <a:prstClr val="white"/>
                </a:solidFill>
                <a:effectLst>
                  <a:glow rad="228600">
                    <a:srgbClr val="052F61">
                      <a:satMod val="175000"/>
                      <a:alpha val="40000"/>
                    </a:srgbClr>
                  </a:glow>
                </a:effectLst>
                <a:latin typeface="Century Gothic" panose="020B0502020202020204"/>
              </a:rPr>
              <a:t>Aviation Schools</a:t>
            </a:r>
            <a:endParaRPr lang="en-US" sz="13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3973"/>
            <a:ext cx="4792931" cy="3195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464" r="4180" b="9204"/>
          <a:stretch/>
        </p:blipFill>
        <p:spPr>
          <a:xfrm>
            <a:off x="4516374" y="3188670"/>
            <a:ext cx="4627626" cy="299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4080169" y="420754"/>
            <a:ext cx="3733015" cy="558077"/>
          </a:xfrm>
        </p:spPr>
        <p:txBody>
          <a:bodyPr>
            <a:noAutofit/>
          </a:bodyPr>
          <a:lstStyle/>
          <a:p>
            <a:pPr algn="ctr"/>
            <a:r>
              <a:rPr lang="en-US" sz="1500" b="1" i="1" dirty="0"/>
              <a:t>Representing the interests </a:t>
            </a:r>
            <a:br>
              <a:rPr lang="en-US" sz="1500" b="1" i="1" dirty="0"/>
            </a:br>
            <a:r>
              <a:rPr lang="en-US" sz="1500" b="1" i="1" dirty="0"/>
              <a:t>of all public use airports in Iowa</a:t>
            </a:r>
            <a:endParaRPr lang="en-US" sz="15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76" y="240774"/>
            <a:ext cx="3544053" cy="9180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8334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1740</TotalTime>
  <Words>209</Words>
  <Application>Microsoft Office PowerPoint</Application>
  <PresentationFormat>On-screen Show (4:3)</PresentationFormat>
  <Paragraphs>62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Century Gothic</vt:lpstr>
      <vt:lpstr>Wingdings</vt:lpstr>
      <vt:lpstr>Wingdings 3</vt:lpstr>
      <vt:lpstr>Slice</vt:lpstr>
      <vt:lpstr>Representing the interests  of all public use airports in Iowa</vt:lpstr>
      <vt:lpstr>PowerPoint Presentation</vt:lpstr>
      <vt:lpstr>Representing the interests of all public use airports in Iowa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Representing the interests  of all public use airports in Iowa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Rhonda Chambers</dc:creator>
  <cp:lastModifiedBy>Rhonda Chambers</cp:lastModifiedBy>
  <cp:revision>41</cp:revision>
  <dcterms:created xsi:type="dcterms:W3CDTF">2019-01-29T20:18:38Z</dcterms:created>
  <dcterms:modified xsi:type="dcterms:W3CDTF">2019-02-01T19:05:31Z</dcterms:modified>
</cp:coreProperties>
</file>