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7" r:id="rId22"/>
    <p:sldId id="275" r:id="rId23"/>
    <p:sldId id="282" r:id="rId24"/>
    <p:sldId id="283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6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9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0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1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38498-8462-440D-AA1F-74EC286CA0B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CC23-8F64-41E6-B5FB-0C352DEA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0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IOWA’S SHORT LINE RAILROADS -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NOT SO LITTLE ENGINES THAT CAN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59684" y="1526796"/>
            <a:ext cx="8875553" cy="5075339"/>
            <a:chOff x="0" y="0"/>
            <a:chExt cx="9408" cy="631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88" cy="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20"/>
              <a:ext cx="9288" cy="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3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IOWA SHORT LINES – 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HOMETOWN INDUSTRIAL DEVELOPERS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4" name="image5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5989" y="1795244"/>
            <a:ext cx="4404220" cy="45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MANLY TERMINAL – MANLY LOGISTICS PARK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19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3475" y="1325563"/>
            <a:ext cx="6699425" cy="49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3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2842" y="523263"/>
            <a:ext cx="8439325" cy="56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808" y="385894"/>
            <a:ext cx="6096000" cy="2659309"/>
          </a:xfrm>
          <a:prstGeom prst="rect">
            <a:avLst/>
          </a:prstGeom>
        </p:spPr>
      </p:pic>
      <p:pic>
        <p:nvPicPr>
          <p:cNvPr id="5" name="image7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9395" y="3143069"/>
            <a:ext cx="6217920" cy="34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788" y="1348719"/>
            <a:ext cx="5937250" cy="3959225"/>
          </a:xfrm>
          <a:prstGeom prst="rect">
            <a:avLst/>
          </a:prstGeom>
        </p:spPr>
      </p:pic>
      <p:pic>
        <p:nvPicPr>
          <p:cNvPr id="5" name="image69.jpe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198" y="394283"/>
            <a:ext cx="4538444" cy="58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SHELL ROCK -  BUTLER LOGISTICS PARK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(IOWA NORTHERN)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74" y="1834013"/>
            <a:ext cx="8984609" cy="457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8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07" y="687897"/>
            <a:ext cx="9236279" cy="567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CORN (&amp; ETHANOL) ARE STILL KING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4" name="image49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757" y="1345355"/>
            <a:ext cx="5983542" cy="3576885"/>
          </a:xfrm>
          <a:prstGeom prst="rect">
            <a:avLst/>
          </a:prstGeom>
        </p:spPr>
      </p:pic>
      <p:pic>
        <p:nvPicPr>
          <p:cNvPr id="5" name="Picture 4" descr="File:Iowa Interstate trai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89" y="2785145"/>
            <a:ext cx="5694133" cy="333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0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CONTINUAL REINVESTMENT 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CONTINUAL IMPROVEMENT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FROM THIS</a:t>
            </a:r>
            <a:r>
              <a:rPr lang="en-US" i="1" dirty="0" smtClean="0"/>
              <a:t>:</a:t>
            </a:r>
            <a:endParaRPr lang="en-US" i="1" dirty="0"/>
          </a:p>
        </p:txBody>
      </p:sp>
      <p:pic>
        <p:nvPicPr>
          <p:cNvPr id="4" name="image11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4155" y="2399977"/>
            <a:ext cx="6103690" cy="35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THIS: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7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313" y="151002"/>
            <a:ext cx="5478145" cy="65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478" y="3483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IOWA HAS 3,905 MILES OF RAILWAY TRACK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SERVED BY FIVE CLASS I RAILROADS</a:t>
            </a: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2775" y="2637486"/>
            <a:ext cx="6096000" cy="28078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2286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BNSF Railway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286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Canadian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286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Canadian Pacific Railway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286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Norfolk &amp; Southern Railway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286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Union Pacific Railroad</a:t>
            </a:r>
          </a:p>
        </p:txBody>
      </p:sp>
    </p:spTree>
    <p:extLst>
      <p:ext uri="{BB962C8B-B14F-4D97-AF65-F5344CB8AC3E}">
        <p14:creationId xmlns:p14="http://schemas.microsoft.com/office/powerpoint/2010/main" val="5402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IOWA SHORT LINE RAILROADS TYPICALLY INVEST 25 TO 30 PERCENT OF REVENUES IN MAINTAINING &amp; IMPROVING TRACK INFRASTRUCTURE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4" name="image12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1139" y="1937857"/>
            <a:ext cx="7172586" cy="42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257" y="6084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2004 ENACTMENT OF THE U.S SHORT LINE TAX CREDIT, TRAIN DERAILMENTS ON SHORT LINES HAVE DECLINED BY </a:t>
            </a:r>
            <a:r>
              <a:rPr lang="en-US" sz="36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PERCENT</a:t>
            </a:r>
            <a:r>
              <a:rPr lang="en-U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(FRA)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1026" name="Picture 2" descr="Image result for railroad track wo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52" y="2117871"/>
            <a:ext cx="6887362" cy="386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17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IOWA RAILROADS SPEND OVER $265 MILLION ANNUALLY IN CAP EX -  </a:t>
            </a:r>
            <a:br>
              <a:rPr lang="en-US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AVERAGE OF OVER </a:t>
            </a:r>
            <a:r>
              <a:rPr lang="en-US" sz="3600" b="1" u="sng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$62,000 PER MILE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b="1" dirty="0"/>
          </a:p>
        </p:txBody>
      </p:sp>
      <p:pic>
        <p:nvPicPr>
          <p:cNvPr id="3" name="image12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1097" y="1690688"/>
            <a:ext cx="4853562" cy="50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5881"/>
            <a:ext cx="10515600" cy="15875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WITHOUT STATE SUPPORT MANY IOWA SHORT LINES WOULD NOT EXIST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7263"/>
            <a:ext cx="10515600" cy="4351338"/>
          </a:xfrm>
        </p:spPr>
        <p:txBody>
          <a:bodyPr/>
          <a:lstStyle/>
          <a:p>
            <a:r>
              <a:rPr lang="en-US" dirty="0" smtClean="0"/>
              <a:t>Between 1983 and 2009 the Iowa DOT and Iowa Railway Finance Authority loaned over $25 million to help new Short Lines purchase over 650 miles of abandoned rail lines from Class 1 carriers. </a:t>
            </a:r>
          </a:p>
          <a:p>
            <a:r>
              <a:rPr lang="en-US" dirty="0" smtClean="0"/>
              <a:t>Every dollar was repaid.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4307150"/>
            <a:ext cx="4343400" cy="22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88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STATE PROGRAMS HAVE HELPED TO REBUILD IOWA RAIL LINES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0899"/>
            <a:ext cx="10515600" cy="4056063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The Iowa Rail Revolving Loan/Grant Program since 2006 has awarded over $43 million to spur rail-related economic </a:t>
            </a:r>
            <a:r>
              <a:rPr lang="en-US" dirty="0" smtClean="0">
                <a:solidFill>
                  <a:prstClr val="black"/>
                </a:solidFill>
              </a:rPr>
              <a:t>expansion. Matched over $111 million of private </a:t>
            </a:r>
            <a:r>
              <a:rPr lang="en-US" dirty="0" smtClean="0">
                <a:solidFill>
                  <a:prstClr val="black"/>
                </a:solidFill>
              </a:rPr>
              <a:t>investment by Short Lines and industries.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Led to </a:t>
            </a:r>
            <a:r>
              <a:rPr lang="en-US" dirty="0">
                <a:solidFill>
                  <a:prstClr val="black"/>
                </a:solidFill>
              </a:rPr>
              <a:t>over </a:t>
            </a:r>
            <a:r>
              <a:rPr lang="en-US" dirty="0" smtClean="0">
                <a:solidFill>
                  <a:prstClr val="black"/>
                </a:solidFill>
              </a:rPr>
              <a:t>2,000 new/retained jobs.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More recently the Linking Iowa’s Freight Transportation System (LIFTS) is helping to spur </a:t>
            </a:r>
            <a:r>
              <a:rPr lang="en-US" dirty="0" smtClean="0">
                <a:solidFill>
                  <a:prstClr val="black"/>
                </a:solidFill>
              </a:rPr>
              <a:t>improvements in new freight intermodal projects.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29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IOWA’S SHORT LINES DO SOME FUN RAILROADING TOO!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iowa interstate grain tra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986414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68206" y="461394"/>
            <a:ext cx="3585594" cy="122929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BOONE &amp; SCENIC VALLEY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boone and scenic valley rail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0" y="365125"/>
            <a:ext cx="6835246" cy="29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one and scenic valley rail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34" y="3359221"/>
            <a:ext cx="6571404" cy="34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69" y="176169"/>
            <a:ext cx="10515600" cy="1061514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THANKS FOR LISTENING!</a:t>
            </a:r>
            <a:endParaRPr lang="en-US" sz="3200" b="1" i="1" dirty="0">
              <a:latin typeface="Lucida Handwriting" panose="03010101010101010101" pitchFamily="66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20170723_181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98" y="1023458"/>
            <a:ext cx="3305117" cy="57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IOWA HAS 12  CLASS II AND CLASS III RAILROADS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851"/>
            <a:ext cx="10515600" cy="4957894"/>
          </a:xfrm>
        </p:spPr>
        <p:txBody>
          <a:bodyPr>
            <a:normAutofit fontScale="85000" lnSpcReduction="2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Iowa Interstate Railroad (368 miles)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Iowa Northern Railway (254 miles)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Cedar Rapids and Iowa City Railway (CRANDIC) (60 miles)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Appanoose County Community Railroad (35 miles)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&amp; I Railroad (39 miles)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Boone &amp; Scenic Valley Railroad (12 miles)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Burlington Junction Railway (12 miles)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CBEC Railway (5 miles)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Iowa Traction Railroad (10 miles)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Iowa River Railroad (9 miles)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Keokuk Junction Railway (8 miles)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150178" y="790719"/>
            <a:ext cx="17756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028885"/>
              </p:ext>
            </p:extLst>
          </p:nvPr>
        </p:nvGraphicFramePr>
        <p:xfrm>
          <a:off x="358567" y="153629"/>
          <a:ext cx="11409363" cy="659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9326718" imgH="6035040" progId="AcroExch.Document.DC">
                  <p:embed/>
                </p:oleObj>
              </mc:Choice>
              <mc:Fallback>
                <p:oleObj name="Acrobat Document" r:id="rId3" imgW="9326718" imgH="6035040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67" y="153629"/>
                        <a:ext cx="11409363" cy="6591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48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4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6795" y="1434517"/>
            <a:ext cx="9370503" cy="307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THREE MAJOR SOURCES OF U.S. JOBS ARE RELIANT ON SHORT LINES – </a:t>
            </a:r>
            <a:r>
              <a:rPr lang="en-US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AGRICULTURE, MANUFACTURING</a:t>
            </a:r>
            <a: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AND MINING 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pic>
        <p:nvPicPr>
          <p:cNvPr id="4" name="image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6639" y="1825625"/>
            <a:ext cx="71253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AMERICAN SHORT LINE RAILROAD CUSTOMERS PROVIDE *478,820 JOBS </a:t>
            </a:r>
            <a:b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* $26.1 BILLION IN LABOR INCOME</a:t>
            </a:r>
            <a:b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*$56.2 BILLION IN ADDED VALUE TO THE U.S. ECONOMY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21280" y="20290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820518" y="-1231821"/>
            <a:ext cx="7933509" cy="7436238"/>
            <a:chOff x="51" y="-4040"/>
            <a:chExt cx="9202" cy="1042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308"/>
              <a:ext cx="7312" cy="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1" y="-4040"/>
              <a:ext cx="9202" cy="6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7410" marR="0">
                <a:lnSpc>
                  <a:spcPct val="107000"/>
                </a:lnSpc>
                <a:spcBef>
                  <a:spcPts val="2695"/>
                </a:spcBef>
                <a:spcAft>
                  <a:spcPts val="800"/>
                </a:spcAft>
              </a:pPr>
              <a:r>
                <a:rPr lang="en-US" sz="2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0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SHORT LINES OPERATE ACROSS THE ENTIRE COUNTRY, </a:t>
            </a:r>
            <a:r>
              <a:rPr lang="en-US" sz="3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MAINLY </a:t>
            </a:r>
            <a: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RURAL AREAS, AND DIRECTLY EMPLOY OVER 17,100 PEOPLE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1431" y="1917224"/>
            <a:ext cx="5643245" cy="41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IOWA SHORT LINES EMPLOY OVER 450 F/T EMPLOYEES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4" name="image2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5821" y="1825625"/>
            <a:ext cx="94003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352</Words>
  <Application>Microsoft Office PowerPoint</Application>
  <PresentationFormat>Widescreen</PresentationFormat>
  <Paragraphs>44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Lucida Handwriting</vt:lpstr>
      <vt:lpstr>Times New Roman</vt:lpstr>
      <vt:lpstr>Office Theme</vt:lpstr>
      <vt:lpstr>Acrobat Document</vt:lpstr>
      <vt:lpstr>IOWA’S SHORT LINE RAILROADS - THE NOT SO LITTLE ENGINES THAT CAN </vt:lpstr>
      <vt:lpstr>      IOWA HAS 3,905 MILES OF RAILWAY TRACK                 SERVED BY FIVE CLASS I RAILROADS</vt:lpstr>
      <vt:lpstr>  IOWA HAS 12  CLASS II AND CLASS III RAILROADS </vt:lpstr>
      <vt:lpstr>PowerPoint Presentation</vt:lpstr>
      <vt:lpstr>PowerPoint Presentation</vt:lpstr>
      <vt:lpstr>THREE MAJOR SOURCES OF U.S. JOBS ARE RELIANT ON SHORT LINES – AGRICULTURE, MANUFACTURING AND MINING  </vt:lpstr>
      <vt:lpstr>  AMERICAN SHORT LINE RAILROAD CUSTOMERS PROVIDE *478,820 JOBS  * $26.1 BILLION IN LABOR INCOME *$56.2 BILLION IN ADDED VALUE TO THE U.S. ECONOMY </vt:lpstr>
      <vt:lpstr>SHORT LINES OPERATE ACROSS THE ENTIRE COUNTRY, MAINLY IN RURAL AREAS, AND DIRECTLY EMPLOY OVER 17,100 PEOPLE  </vt:lpstr>
      <vt:lpstr>IOWA SHORT LINES EMPLOY OVER 450 F/T EMPLOYEES </vt:lpstr>
      <vt:lpstr>IOWA SHORT LINES –  HOMETOWN INDUSTRIAL DEVELOPERS </vt:lpstr>
      <vt:lpstr>MANLY TERMINAL – MANLY LOGISTICS PARK</vt:lpstr>
      <vt:lpstr>PowerPoint Presentation</vt:lpstr>
      <vt:lpstr>PowerPoint Presentation</vt:lpstr>
      <vt:lpstr>PowerPoint Presentation</vt:lpstr>
      <vt:lpstr>SHELL ROCK -  BUTLER LOGISTICS PARK  (IOWA NORTHERN) </vt:lpstr>
      <vt:lpstr>PowerPoint Presentation</vt:lpstr>
      <vt:lpstr>CORN (&amp; ETHANOL) ARE STILL KING </vt:lpstr>
      <vt:lpstr>CONTINUAL REINVESTMENT  CONTINUAL IMPROVEMENT </vt:lpstr>
      <vt:lpstr>TO THIS:</vt:lpstr>
      <vt:lpstr> IOWA SHORT LINE RAILROADS TYPICALLY INVEST 25 TO 30 PERCENT OF REVENUES IN MAINTAINING &amp; IMPROVING TRACK INFRASTRUCTURE </vt:lpstr>
      <vt:lpstr>SINCE THE 2004 ENACTMENT OF THE U.S SHORT LINE TAX CREDIT, TRAIN DERAILMENTS ON SHORT LINES HAVE DECLINED BY 50 PERCENT (FRA) </vt:lpstr>
      <vt:lpstr> ALL IOWA RAILROADS SPEND OVER $265 MILLION ANNUALLY IN CAP EX -   AN AVERAGE OF OVER $62,000 PER MILE </vt:lpstr>
      <vt:lpstr>WITHOUT STATE SUPPORT MANY IOWA SHORT LINES WOULD NOT EXIST </vt:lpstr>
      <vt:lpstr>NEW STATE PROGRAMS HAVE HELPED TO REBUILD IOWA RAIL LINES</vt:lpstr>
      <vt:lpstr>IOWA’S SHORT LINES DO SOME FUN RAILROADING TOO!</vt:lpstr>
      <vt:lpstr>BOONE &amp; SCENIC VALLEY</vt:lpstr>
      <vt:lpstr>THANKS FOR LISTENING!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IOWA’S SHORT LINE RAILROADS - THE NOT SO LITTLE ENGINES THAT CAN</dc:title>
  <dc:creator>Scott Bannister</dc:creator>
  <cp:lastModifiedBy>Scott Bannister</cp:lastModifiedBy>
  <cp:revision>17</cp:revision>
  <dcterms:created xsi:type="dcterms:W3CDTF">2019-01-22T21:48:39Z</dcterms:created>
  <dcterms:modified xsi:type="dcterms:W3CDTF">2019-01-28T21:46:21Z</dcterms:modified>
</cp:coreProperties>
</file>