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4" r:id="rId9"/>
    <p:sldId id="267" r:id="rId10"/>
    <p:sldId id="270" r:id="rId11"/>
    <p:sldId id="263" r:id="rId12"/>
    <p:sldId id="269" r:id="rId13"/>
    <p:sldId id="268" r:id="rId14"/>
    <p:sldId id="266" r:id="rId15"/>
    <p:sldId id="265" r:id="rId16"/>
    <p:sldId id="274" r:id="rId17"/>
    <p:sldId id="271" r:id="rId18"/>
    <p:sldId id="273" r:id="rId19"/>
    <p:sldId id="272" r:id="rId20"/>
    <p:sldId id="27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D311FC-39A8-43EE-8A7D-7649A2848255}" type="datetimeFigureOut">
              <a:rPr lang="en-US" smtClean="0"/>
              <a:t>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08B317-2AEE-4248-8ECC-A18F20068908}" type="slidenum">
              <a:rPr lang="en-US" smtClean="0"/>
              <a:t>‹#›</a:t>
            </a:fld>
            <a:endParaRPr lang="en-US"/>
          </a:p>
        </p:txBody>
      </p:sp>
    </p:spTree>
    <p:extLst>
      <p:ext uri="{BB962C8B-B14F-4D97-AF65-F5344CB8AC3E}">
        <p14:creationId xmlns:p14="http://schemas.microsoft.com/office/powerpoint/2010/main" val="170949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allowing us to share a little about the </a:t>
            </a:r>
            <a:r>
              <a:rPr lang="en-US" dirty="0" smtClean="0"/>
              <a:t>Iowa’s </a:t>
            </a:r>
            <a:r>
              <a:rPr lang="en-US" dirty="0" smtClean="0"/>
              <a:t>Scenic Byways and their importance to </a:t>
            </a:r>
            <a:r>
              <a:rPr lang="en-US" dirty="0" smtClean="0"/>
              <a:t>their </a:t>
            </a:r>
            <a:r>
              <a:rPr lang="en-US" dirty="0" smtClean="0"/>
              <a:t>region and communities they showcase to </a:t>
            </a:r>
            <a:r>
              <a:rPr lang="en-US" dirty="0" smtClean="0"/>
              <a:t>fellow Iowans </a:t>
            </a:r>
            <a:r>
              <a:rPr lang="en-US" dirty="0" smtClean="0"/>
              <a:t>and visitors alike.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a:t>
            </a:fld>
            <a:endParaRPr lang="en-US"/>
          </a:p>
        </p:txBody>
      </p:sp>
    </p:spTree>
    <p:extLst>
      <p:ext uri="{BB962C8B-B14F-4D97-AF65-F5344CB8AC3E}">
        <p14:creationId xmlns:p14="http://schemas.microsoft.com/office/powerpoint/2010/main" val="86086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projects undertaken by the Byways were to identify their intrinsic quality resources and catalog them using GPS. Another project was having professional photographers document the resources visually. These photos have been used on websites, Facebook posts, and printed materials.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10</a:t>
            </a:fld>
            <a:endParaRPr lang="en-US"/>
          </a:p>
        </p:txBody>
      </p:sp>
    </p:spTree>
    <p:extLst>
      <p:ext uri="{BB962C8B-B14F-4D97-AF65-F5344CB8AC3E}">
        <p14:creationId xmlns:p14="http://schemas.microsoft.com/office/powerpoint/2010/main" val="89826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Byway is required to create a Corridor Management Plan to showcase what is important to their Byway and identifies projects in each community that the Byway can either lead or partner with other organizations. Community input meetings were a large part of this process. The first 11 Byways have completed their plans and they are on file with the DOT (available on the DOT website.) The three new Byways- Covered Bridges, White Pole, and Jefferson do not have plans yet.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11</a:t>
            </a:fld>
            <a:endParaRPr lang="en-US"/>
          </a:p>
        </p:txBody>
      </p:sp>
    </p:spTree>
    <p:extLst>
      <p:ext uri="{BB962C8B-B14F-4D97-AF65-F5344CB8AC3E}">
        <p14:creationId xmlns:p14="http://schemas.microsoft.com/office/powerpoint/2010/main" val="176384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2018,  the 11 Byways also had Master Interpretive Plans created through funding from the National Scenic Byway program. The 3 new byways do not have these documents yet.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12</a:t>
            </a:fld>
            <a:endParaRPr lang="en-US"/>
          </a:p>
        </p:txBody>
      </p:sp>
    </p:spTree>
    <p:extLst>
      <p:ext uri="{BB962C8B-B14F-4D97-AF65-F5344CB8AC3E}">
        <p14:creationId xmlns:p14="http://schemas.microsoft.com/office/powerpoint/2010/main" val="232909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before all the Byways had an interpretive plan, the 11 Byways completed a collaborative project for conservation-related interpretation. Each Byway created two panels. A uniform base design was created with the Iowa Byways logo at the bottom and each arched top has a unique series of 3 cutout designs. Through this project, the Byways saw the power of interpretation and what it can do for visitors, locations, and communities There is a great need for interpretation in Iowa.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13</a:t>
            </a:fld>
            <a:endParaRPr lang="en-US"/>
          </a:p>
        </p:txBody>
      </p:sp>
    </p:spTree>
    <p:extLst>
      <p:ext uri="{BB962C8B-B14F-4D97-AF65-F5344CB8AC3E}">
        <p14:creationId xmlns:p14="http://schemas.microsoft.com/office/powerpoint/2010/main" val="16372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Byways have also collaborated on events. We have participated in the Motorcycle Forum, Legislative Day, and manned a booth for 11 days at the Iowa State Fair. We also attend events in our own areas of the state.</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14</a:t>
            </a:fld>
            <a:endParaRPr lang="en-US"/>
          </a:p>
        </p:txBody>
      </p:sp>
    </p:spTree>
    <p:extLst>
      <p:ext uri="{BB962C8B-B14F-4D97-AF65-F5344CB8AC3E}">
        <p14:creationId xmlns:p14="http://schemas.microsoft.com/office/powerpoint/2010/main" val="3365143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developed unique projects for each Byway through our Corridor Management Plans and our varying levels of each intrinsic quality. Some of </a:t>
            </a:r>
            <a:r>
              <a:rPr lang="en-US" dirty="0" smtClean="0"/>
              <a:t>these </a:t>
            </a:r>
            <a:r>
              <a:rPr lang="en-US" dirty="0" smtClean="0"/>
              <a:t>are audio tours, art projects, restoring a historic bridge, further interpretation, community visioning, museum crawls, and themed publications.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15</a:t>
            </a:fld>
            <a:endParaRPr lang="en-US"/>
          </a:p>
        </p:txBody>
      </p:sp>
    </p:spTree>
    <p:extLst>
      <p:ext uri="{BB962C8B-B14F-4D97-AF65-F5344CB8AC3E}">
        <p14:creationId xmlns:p14="http://schemas.microsoft.com/office/powerpoint/2010/main" val="280877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Travel Iowa’s 2017 Economic Impact Study, tourism benefits ALL 99 counties. The Byways work as a conduit in our areas to attract travelers to our communities.</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16</a:t>
            </a:fld>
            <a:endParaRPr lang="en-US"/>
          </a:p>
        </p:txBody>
      </p:sp>
    </p:spTree>
    <p:extLst>
      <p:ext uri="{BB962C8B-B14F-4D97-AF65-F5344CB8AC3E}">
        <p14:creationId xmlns:p14="http://schemas.microsoft.com/office/powerpoint/2010/main" val="339287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U.S. Travel Association’s report created for Iowa Economic Development Authority and the Iowa Tourism Office, the three largest expenditures for travelers in Iowa are Food, Lodging, and Auto Expenses. Figures are from 2017.  2018 figures are not available yet.</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17</a:t>
            </a:fld>
            <a:endParaRPr lang="en-US"/>
          </a:p>
        </p:txBody>
      </p:sp>
    </p:spTree>
    <p:extLst>
      <p:ext uri="{BB962C8B-B14F-4D97-AF65-F5344CB8AC3E}">
        <p14:creationId xmlns:p14="http://schemas.microsoft.com/office/powerpoint/2010/main" val="354639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information collected at Iowa Welcome Centers, the average spending by travel parties is $361 per day. The average traveling party is reported to be 2.5 people. From Iowa Tourism’s Economic Impact report, this spending on tourism created 1.39 billion in related payroll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18</a:t>
            </a:fld>
            <a:endParaRPr lang="en-US"/>
          </a:p>
        </p:txBody>
      </p:sp>
    </p:spTree>
    <p:extLst>
      <p:ext uri="{BB962C8B-B14F-4D97-AF65-F5344CB8AC3E}">
        <p14:creationId xmlns:p14="http://schemas.microsoft.com/office/powerpoint/2010/main" val="2386744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Travelers in Iowa are mostly fellow Iowans and surrounding states, Canada, and international visitors round out place of residence. The main areas of interest are Art, History, culture (63%) followed by Scenic and Nature (50%). Outdoor recreation is close behind at 39 %. Remember those intrinsic qualities that comprise a Byway? Byways have what visitors are looking for. Our goal is to continue to improve the visitor experience through printed materials, interpretive signs, events, restored structures, and art pieces to give Iowa’s guests a unique and memorable experience.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19</a:t>
            </a:fld>
            <a:endParaRPr lang="en-US"/>
          </a:p>
        </p:txBody>
      </p:sp>
    </p:spTree>
    <p:extLst>
      <p:ext uri="{BB962C8B-B14F-4D97-AF65-F5344CB8AC3E}">
        <p14:creationId xmlns:p14="http://schemas.microsoft.com/office/powerpoint/2010/main" val="204794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for a Byway program began in 1965 when a report on Scenic Highways was prepared by the Iowa Highway Commission in cooperation with the Bureau of Public Roads. From the report, “The Highway Commission solicited information from 284 governmental organizations for the study. The group included 99 County Engineers, 99 County Board of Supervisors, and the 83 Boards of County Conservation. The Governor’s Committee on outdoor recreation and the Iowa Development Commission also cooperated in this report. The question of what is scenic varied across the State.  But a general agreement was that a scenic highway should provide a change of pace from what a person normally encounters, yet the route should have a change in pace within itself.”  This report is located at the DOT headquarters in Ames.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2</a:t>
            </a:fld>
            <a:endParaRPr lang="en-US"/>
          </a:p>
        </p:txBody>
      </p:sp>
    </p:spTree>
    <p:extLst>
      <p:ext uri="{BB962C8B-B14F-4D97-AF65-F5344CB8AC3E}">
        <p14:creationId xmlns:p14="http://schemas.microsoft.com/office/powerpoint/2010/main" val="1923426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thank you for your support of the Byway program and for your time today. We hope to see you on the Byways!</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20</a:t>
            </a:fld>
            <a:endParaRPr lang="en-US"/>
          </a:p>
        </p:txBody>
      </p:sp>
    </p:spTree>
    <p:extLst>
      <p:ext uri="{BB962C8B-B14F-4D97-AF65-F5344CB8AC3E}">
        <p14:creationId xmlns:p14="http://schemas.microsoft.com/office/powerpoint/2010/main" val="278151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idea of Scenic Byways in Iowa was revisited in 1992. The Iowa Highway Commission had been renamed the Iowa Department of Transportation and they “entered into a contract with Decision Data from Topeka, KS to inventory and evaluate some 1,650 miles of locally nominated roads and highways (state, local, paved and unpaved) for inclusion in Iowa’s pilot scenic highways (byways) project. The Scenic Byway Evaluation project and the contract were in response to the 1987 Iowa legislation concerning pilot scenic highway routes and the Department of Transportation Duties.” “The Iowa DOT program objective was ‘to identify four pilot scenic highway routes across two or more counties each for trial promotion in the state’s tourism marketing program.”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3</a:t>
            </a:fld>
            <a:endParaRPr lang="en-US"/>
          </a:p>
        </p:txBody>
      </p:sp>
    </p:spTree>
    <p:extLst>
      <p:ext uri="{BB962C8B-B14F-4D97-AF65-F5344CB8AC3E}">
        <p14:creationId xmlns:p14="http://schemas.microsoft.com/office/powerpoint/2010/main" val="119159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 of 1992, the Iowa DOT sent a letter to public road agencies requesting that they assist in identifying (nominating) candidate routes for possible designation as a pilot scenic highway route. The two-page letter included nomination instructions and sample criteria to be used in evaluating candidate routes and selecting the final four pilot routes.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4</a:t>
            </a:fld>
            <a:endParaRPr lang="en-US"/>
          </a:p>
        </p:txBody>
      </p:sp>
    </p:spTree>
    <p:extLst>
      <p:ext uri="{BB962C8B-B14F-4D97-AF65-F5344CB8AC3E}">
        <p14:creationId xmlns:p14="http://schemas.microsoft.com/office/powerpoint/2010/main" val="408727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inventory and evaluation process was to be based on the Scenic Byways Research conducted in 1990-91 by Dr. Bob L. Smith, P.E. Professor of Civil Engineering, Kansas State University. The physical system used in both the research and project was an adaptation of the Route Inventory Management System developed by Decision Data. The research covered four principal issues necessary for a successful scenic byways program in a state or region.  1. SCENIC QUALITY,  2. ROAD SAFETY,  3. SCENIC BYWAY DESIGNATION, and 4. SCENIC BYWAY INFORMATION. A Scenic Byway was defined as “A scenic road or byway that has roadside or aesthetic, cultural, or historic value. An essential part of this road is its scenic corridor. The corridor may contain outstanding scenic vistas, unusual geological formations, dramatic urban scenes, scientific features or other elements all providing enjoyment for the highway traveler.”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5</a:t>
            </a:fld>
            <a:endParaRPr lang="en-US"/>
          </a:p>
        </p:txBody>
      </p:sp>
    </p:spTree>
    <p:extLst>
      <p:ext uri="{BB962C8B-B14F-4D97-AF65-F5344CB8AC3E}">
        <p14:creationId xmlns:p14="http://schemas.microsoft.com/office/powerpoint/2010/main" val="309541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original 4 Scenic Byways- Grant Wood, Historic Hills, River Bluffs, and Western Skies.</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6</a:t>
            </a:fld>
            <a:endParaRPr lang="en-US"/>
          </a:p>
        </p:txBody>
      </p:sp>
    </p:spTree>
    <p:extLst>
      <p:ext uri="{BB962C8B-B14F-4D97-AF65-F5344CB8AC3E}">
        <p14:creationId xmlns:p14="http://schemas.microsoft.com/office/powerpoint/2010/main" val="3652537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forward to 2019. Iowa now has 14 Byways. 2 are National Scenic Byways- Loess Hills along the Missouri River (tan) and the Great River Road along the Mississippi (green). 2 are Heritage Byways – the Lincoln and the Jefferson Highway that crisscross in the middle of Iowa (LH red, Jeff blue), the original 4- Western Skies (gold), Historic Hills SE Iowa (purple), River Bluff (turquoise), Grant Wood (deep green). The </a:t>
            </a:r>
            <a:r>
              <a:rPr lang="en-US" dirty="0" err="1" smtClean="0"/>
              <a:t>Driftless</a:t>
            </a:r>
            <a:r>
              <a:rPr lang="en-US" dirty="0" smtClean="0"/>
              <a:t> Area in the NE Corner(orange), Iowa Valley in Central Iowa (light tan), Glacial Trail in NW Iowa (brown), and Delaware Crossing (light blue circle off Highway 20) are joined by new Byways in 2018- White Pole Road (Brown line west of Des Moines) and Bridges of Madison County (burgundy). The Jefferson Highway already pointed out became a Byway in 2018 as well.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7</a:t>
            </a:fld>
            <a:endParaRPr lang="en-US"/>
          </a:p>
        </p:txBody>
      </p:sp>
    </p:spTree>
    <p:extLst>
      <p:ext uri="{BB962C8B-B14F-4D97-AF65-F5344CB8AC3E}">
        <p14:creationId xmlns:p14="http://schemas.microsoft.com/office/powerpoint/2010/main" val="152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scenic byways are evaluated using 6 intrinsic qualities. The 6 qualities are Archaeological, Cultural, Historical, Natural, Recreational, and Scenic. All of Iowa’s Byways are considered “scenic”, but the Jefferson and Lincoln are labeled as “heritage” because of their high historical and cultural qualities.    </a:t>
            </a:r>
            <a:endParaRPr lang="en-US" dirty="0"/>
          </a:p>
        </p:txBody>
      </p:sp>
      <p:sp>
        <p:nvSpPr>
          <p:cNvPr id="4" name="Slide Number Placeholder 3"/>
          <p:cNvSpPr>
            <a:spLocks noGrp="1"/>
          </p:cNvSpPr>
          <p:nvPr>
            <p:ph type="sldNum" sz="quarter" idx="10"/>
          </p:nvPr>
        </p:nvSpPr>
        <p:spPr/>
        <p:txBody>
          <a:bodyPr/>
          <a:lstStyle/>
          <a:p>
            <a:fld id="{3B08B317-2AEE-4248-8ECC-A18F20068908}" type="slidenum">
              <a:rPr lang="en-US" smtClean="0"/>
              <a:t>8</a:t>
            </a:fld>
            <a:endParaRPr lang="en-US"/>
          </a:p>
        </p:txBody>
      </p:sp>
    </p:spTree>
    <p:extLst>
      <p:ext uri="{BB962C8B-B14F-4D97-AF65-F5344CB8AC3E}">
        <p14:creationId xmlns:p14="http://schemas.microsoft.com/office/powerpoint/2010/main" val="153561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14 Byways have had road signs developed to mark the routes. All of them have been installed except the Jefferson which will be done in 2019. The design has a uniform “Iowa Byway” logo at the top and the center graphic is unique for each. The name of the Byway is at the bottom. Byways in other states are very jealous of the Iowa signs and many are asking their DOTs to follow suit. In some states, their signs only have a graphic with no name, which leaves a visitor wondering what the sign should mean to them. Iowa can be VERY proud of signage.    </a:t>
            </a:r>
            <a:endParaRPr lang="en-US" dirty="0"/>
          </a:p>
        </p:txBody>
      </p:sp>
      <p:sp>
        <p:nvSpPr>
          <p:cNvPr id="4" name="Slide Number Placeholder 3"/>
          <p:cNvSpPr>
            <a:spLocks noGrp="1"/>
          </p:cNvSpPr>
          <p:nvPr>
            <p:ph type="sldNum" sz="quarter" idx="10"/>
          </p:nvPr>
        </p:nvSpPr>
        <p:spPr/>
        <p:txBody>
          <a:bodyPr/>
          <a:lstStyle/>
          <a:p>
            <a:fld id="{6A662EA1-7B6A-45E5-9DEC-75EA9EAC4929}" type="slidenum">
              <a:rPr lang="en-US" smtClean="0"/>
              <a:t>9</a:t>
            </a:fld>
            <a:endParaRPr lang="en-US"/>
          </a:p>
        </p:txBody>
      </p:sp>
    </p:spTree>
    <p:extLst>
      <p:ext uri="{BB962C8B-B14F-4D97-AF65-F5344CB8AC3E}">
        <p14:creationId xmlns:p14="http://schemas.microsoft.com/office/powerpoint/2010/main" val="361366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82C91B-097B-490B-8BB8-162DE6973ED3}"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186523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2C91B-097B-490B-8BB8-162DE6973ED3}"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194848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2C91B-097B-490B-8BB8-162DE6973ED3}"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148683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2C91B-097B-490B-8BB8-162DE6973ED3}"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158583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2C91B-097B-490B-8BB8-162DE6973ED3}"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384887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82C91B-097B-490B-8BB8-162DE6973ED3}"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79542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82C91B-097B-490B-8BB8-162DE6973ED3}"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89307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82C91B-097B-490B-8BB8-162DE6973ED3}" type="datetimeFigureOut">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411147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2C91B-097B-490B-8BB8-162DE6973ED3}" type="datetimeFigureOut">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415884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2C91B-097B-490B-8BB8-162DE6973ED3}"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249740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2C91B-097B-490B-8BB8-162DE6973ED3}"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5E7E7-76A9-4210-80B9-246757CAE0A8}" type="slidenum">
              <a:rPr lang="en-US" smtClean="0"/>
              <a:t>‹#›</a:t>
            </a:fld>
            <a:endParaRPr lang="en-US"/>
          </a:p>
        </p:txBody>
      </p:sp>
    </p:spTree>
    <p:extLst>
      <p:ext uri="{BB962C8B-B14F-4D97-AF65-F5344CB8AC3E}">
        <p14:creationId xmlns:p14="http://schemas.microsoft.com/office/powerpoint/2010/main" val="41591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2C91B-097B-490B-8BB8-162DE6973ED3}" type="datetimeFigureOut">
              <a:rPr lang="en-US" smtClean="0"/>
              <a:t>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5E7E7-76A9-4210-80B9-246757CAE0A8}" type="slidenum">
              <a:rPr lang="en-US" smtClean="0"/>
              <a:t>‹#›</a:t>
            </a:fld>
            <a:endParaRPr lang="en-US"/>
          </a:p>
        </p:txBody>
      </p:sp>
    </p:spTree>
    <p:extLst>
      <p:ext uri="{BB962C8B-B14F-4D97-AF65-F5344CB8AC3E}">
        <p14:creationId xmlns:p14="http://schemas.microsoft.com/office/powerpoint/2010/main" val="197762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676400"/>
            <a:ext cx="7772400" cy="1470025"/>
          </a:xfrm>
          <a:solidFill>
            <a:schemeClr val="tx1"/>
          </a:solidFill>
        </p:spPr>
        <p:txBody>
          <a:bodyPr/>
          <a:lstStyle/>
          <a:p>
            <a:r>
              <a:rPr lang="en-US" dirty="0" smtClean="0">
                <a:solidFill>
                  <a:schemeClr val="bg1"/>
                </a:solidFill>
              </a:rPr>
              <a:t>Iowa’s Scenic Byways</a:t>
            </a:r>
            <a:endParaRPr lang="en-US" dirty="0">
              <a:solidFill>
                <a:schemeClr val="bg1"/>
              </a:solidFill>
            </a:endParaRPr>
          </a:p>
        </p:txBody>
      </p:sp>
      <p:sp>
        <p:nvSpPr>
          <p:cNvPr id="3" name="Subtitle 2"/>
          <p:cNvSpPr>
            <a:spLocks noGrp="1"/>
          </p:cNvSpPr>
          <p:nvPr>
            <p:ph type="subTitle" idx="1"/>
          </p:nvPr>
        </p:nvSpPr>
        <p:spPr>
          <a:xfrm>
            <a:off x="762000" y="3200400"/>
            <a:ext cx="7696200" cy="2133600"/>
          </a:xfrm>
        </p:spPr>
        <p:txBody>
          <a:bodyPr>
            <a:normAutofit/>
          </a:bodyPr>
          <a:lstStyle/>
          <a:p>
            <a:r>
              <a:rPr lang="en-US" dirty="0" smtClean="0">
                <a:solidFill>
                  <a:schemeClr val="accent4">
                    <a:lumMod val="75000"/>
                  </a:schemeClr>
                </a:solidFill>
              </a:rPr>
              <a:t>Created by the Byways of Iowa Coalition </a:t>
            </a:r>
          </a:p>
          <a:p>
            <a:r>
              <a:rPr lang="en-US" dirty="0" smtClean="0">
                <a:solidFill>
                  <a:schemeClr val="accent4">
                    <a:lumMod val="75000"/>
                  </a:schemeClr>
                </a:solidFill>
              </a:rPr>
              <a:t>for the Iowa Transportation Commission</a:t>
            </a:r>
          </a:p>
          <a:p>
            <a:endParaRPr lang="en-US" sz="2000" b="1" dirty="0" smtClean="0">
              <a:solidFill>
                <a:srgbClr val="00B050"/>
              </a:solidFill>
              <a:latin typeface="Bradley Hand ITC" panose="03070402050302030203" pitchFamily="66" charset="0"/>
            </a:endParaRPr>
          </a:p>
          <a:p>
            <a:r>
              <a:rPr lang="en-US" sz="2000" b="1" dirty="0" smtClean="0">
                <a:solidFill>
                  <a:srgbClr val="00B050"/>
                </a:solidFill>
                <a:latin typeface="Bradley Hand ITC" panose="03070402050302030203" pitchFamily="66" charset="0"/>
              </a:rPr>
              <a:t>February 12, 2019 </a:t>
            </a:r>
          </a:p>
          <a:p>
            <a:endParaRPr lang="en-US" dirty="0"/>
          </a:p>
        </p:txBody>
      </p:sp>
      <p:sp>
        <p:nvSpPr>
          <p:cNvPr id="4" name="Rectangle 3"/>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15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4094454" cy="1200329"/>
          </a:xfrm>
          <a:prstGeom prst="rect">
            <a:avLst/>
          </a:prstGeom>
          <a:solidFill>
            <a:schemeClr val="tx1"/>
          </a:solidFill>
        </p:spPr>
        <p:txBody>
          <a:bodyPr wrap="none" rtlCol="0">
            <a:spAutoFit/>
          </a:bodyPr>
          <a:lstStyle/>
          <a:p>
            <a:r>
              <a:rPr lang="en-US" sz="3600" dirty="0" smtClean="0">
                <a:solidFill>
                  <a:schemeClr val="bg1"/>
                </a:solidFill>
              </a:rPr>
              <a:t>Resources Identified </a:t>
            </a:r>
          </a:p>
          <a:p>
            <a:r>
              <a:rPr lang="en-US" sz="3600" dirty="0" smtClean="0">
                <a:solidFill>
                  <a:schemeClr val="bg1"/>
                </a:solidFill>
              </a:rPr>
              <a:t>and </a:t>
            </a:r>
            <a:r>
              <a:rPr lang="en-US" sz="3600" dirty="0" smtClean="0">
                <a:solidFill>
                  <a:schemeClr val="bg1"/>
                </a:solidFill>
              </a:rPr>
              <a:t>Points Collected</a:t>
            </a:r>
            <a:endParaRPr lang="en-US" sz="3600" dirty="0">
              <a:solidFill>
                <a:schemeClr val="bg1"/>
              </a:solidFill>
            </a:endParaRPr>
          </a:p>
        </p:txBody>
      </p:sp>
      <p:sp>
        <p:nvSpPr>
          <p:cNvPr id="3" name="TextBox 2"/>
          <p:cNvSpPr txBox="1"/>
          <p:nvPr/>
        </p:nvSpPr>
        <p:spPr>
          <a:xfrm>
            <a:off x="6369356" y="1235238"/>
            <a:ext cx="2731132" cy="646331"/>
          </a:xfrm>
          <a:prstGeom prst="rect">
            <a:avLst/>
          </a:prstGeom>
          <a:solidFill>
            <a:schemeClr val="tx1"/>
          </a:solidFill>
        </p:spPr>
        <p:txBody>
          <a:bodyPr wrap="none" rtlCol="0">
            <a:spAutoFit/>
          </a:bodyPr>
          <a:lstStyle/>
          <a:p>
            <a:r>
              <a:rPr lang="en-US" sz="3600" dirty="0" smtClean="0">
                <a:solidFill>
                  <a:schemeClr val="bg1"/>
                </a:solidFill>
              </a:rPr>
              <a:t>Photo Project</a:t>
            </a:r>
            <a:endParaRPr lang="en-US" sz="3600" dirty="0">
              <a:solidFill>
                <a:schemeClr val="bg1"/>
              </a:solidFill>
            </a:endParaRPr>
          </a:p>
        </p:txBody>
      </p:sp>
      <p:pic>
        <p:nvPicPr>
          <p:cNvPr id="7170" name="Picture 2" descr="L:\Photography\Whye\segment 2 Lincoln HWY IA  Mike Whye\_MG_5165ld LHHB Woodbine, IA  by Mike Why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044" y="1881569"/>
            <a:ext cx="2121356" cy="3182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58903" y="5077458"/>
            <a:ext cx="2128788" cy="369332"/>
          </a:xfrm>
          <a:prstGeom prst="rect">
            <a:avLst/>
          </a:prstGeom>
          <a:solidFill>
            <a:schemeClr val="tx1"/>
          </a:solidFill>
        </p:spPr>
        <p:txBody>
          <a:bodyPr wrap="none" rtlCol="0">
            <a:spAutoFit/>
          </a:bodyPr>
          <a:lstStyle/>
          <a:p>
            <a:r>
              <a:rPr lang="en-US" dirty="0" smtClean="0">
                <a:solidFill>
                  <a:schemeClr val="bg1"/>
                </a:solidFill>
              </a:rPr>
              <a:t>Photo by Mike </a:t>
            </a:r>
            <a:r>
              <a:rPr lang="en-US" dirty="0" err="1" smtClean="0">
                <a:solidFill>
                  <a:schemeClr val="bg1"/>
                </a:solidFill>
              </a:rPr>
              <a:t>Whye</a:t>
            </a:r>
            <a:endParaRPr lang="en-US" dirty="0">
              <a:solidFill>
                <a:schemeClr val="bg1"/>
              </a:solidFill>
            </a:endParaRPr>
          </a:p>
        </p:txBody>
      </p:sp>
      <p:pic>
        <p:nvPicPr>
          <p:cNvPr id="6148" name="Picture 4" descr="TDC100 Ser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382" y="4959864"/>
            <a:ext cx="16256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L:\Photography\MMRCD\MM.Donated.Oleary\Lincoln HWY 1D Francie O'Leary\LHHB GIS Project Council Bluffs by Francie O'Leary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0681" y="4830564"/>
            <a:ext cx="2407946" cy="18059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Photography\MMRCD\MM.Donated.Oleary\Lincoln HWY 1D Francie O'Leary\LHHB Honey Creek Hitchcock Nature Center photos by Franc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1693554"/>
            <a:ext cx="3205453" cy="240409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L:\Photography\MMRCD\MM.Donated.Oleary\Lincoln HWY 1D Francie O'Leary\LHHB Honey Creek Winter photos by Francie OLeary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9953" y="1682017"/>
            <a:ext cx="2450469" cy="32672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9888"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165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2474" y="388245"/>
            <a:ext cx="5456815" cy="646331"/>
          </a:xfrm>
          <a:prstGeom prst="rect">
            <a:avLst/>
          </a:prstGeom>
          <a:solidFill>
            <a:schemeClr val="tx1"/>
          </a:solidFill>
        </p:spPr>
        <p:txBody>
          <a:bodyPr wrap="none" rtlCol="0">
            <a:spAutoFit/>
          </a:bodyPr>
          <a:lstStyle/>
          <a:p>
            <a:r>
              <a:rPr lang="en-US" sz="3600" dirty="0" smtClean="0">
                <a:solidFill>
                  <a:schemeClr val="bg1"/>
                </a:solidFill>
              </a:rPr>
              <a:t>Corridor Management Plans</a:t>
            </a:r>
            <a:endParaRPr lang="en-US" sz="3600" dirty="0">
              <a:solidFill>
                <a:schemeClr val="bg1"/>
              </a:solidFill>
            </a:endParaRPr>
          </a:p>
        </p:txBody>
      </p:sp>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riserver\LincolnHighway\CMP\Photo of C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378" y="4036931"/>
            <a:ext cx="3100171" cy="23251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anice\Desktop\CMP other 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219" y="2562937"/>
            <a:ext cx="2233506" cy="29479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ice\Desktop\CMP oth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54" y="1335930"/>
            <a:ext cx="1861994" cy="2454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ice\Desktop\CMP cover other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854" y="4036931"/>
            <a:ext cx="1861994" cy="24270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nice\Desktop\CMP cover other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9626" y="1388980"/>
            <a:ext cx="3240948"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2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40092" y="685800"/>
            <a:ext cx="4740016" cy="646331"/>
          </a:xfrm>
          <a:prstGeom prst="rect">
            <a:avLst/>
          </a:prstGeom>
          <a:solidFill>
            <a:schemeClr val="tx1"/>
          </a:solidFill>
        </p:spPr>
        <p:txBody>
          <a:bodyPr wrap="none" rtlCol="0">
            <a:spAutoFit/>
          </a:bodyPr>
          <a:lstStyle/>
          <a:p>
            <a:r>
              <a:rPr lang="en-US" sz="3600" dirty="0" smtClean="0">
                <a:solidFill>
                  <a:schemeClr val="bg1"/>
                </a:solidFill>
              </a:rPr>
              <a:t>Interpretive Master Plan</a:t>
            </a:r>
            <a:endParaRPr lang="en-US" sz="3600" dirty="0">
              <a:solidFill>
                <a:schemeClr val="bg1"/>
              </a:solidFill>
            </a:endParaRPr>
          </a:p>
        </p:txBody>
      </p:sp>
      <p:pic>
        <p:nvPicPr>
          <p:cNvPr id="6146" name="Picture 2" descr="C:\Users\Janice\AppData\Local\Temp\WPDNSE\{000001E0-0000-0000-E001-000000000000}\IMG_11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2273" y="3165764"/>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958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25" y="156018"/>
            <a:ext cx="5696575" cy="316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Janice\Desktop\Interpretive Install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152" y="3710279"/>
            <a:ext cx="3656688" cy="25908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0051" y="2057400"/>
            <a:ext cx="2948499" cy="646331"/>
          </a:xfrm>
          <a:prstGeom prst="rect">
            <a:avLst/>
          </a:prstGeom>
          <a:solidFill>
            <a:schemeClr val="tx1"/>
          </a:solidFill>
        </p:spPr>
        <p:txBody>
          <a:bodyPr wrap="square" rtlCol="0">
            <a:spAutoFit/>
          </a:bodyPr>
          <a:lstStyle/>
          <a:p>
            <a:pPr algn="ctr"/>
            <a:r>
              <a:rPr lang="en-US" sz="3600" dirty="0" smtClean="0">
                <a:solidFill>
                  <a:schemeClr val="bg1"/>
                </a:solidFill>
              </a:rPr>
              <a:t>Interpretation</a:t>
            </a:r>
            <a:endParaRPr lang="en-US" sz="3600" dirty="0">
              <a:solidFill>
                <a:schemeClr val="bg1"/>
              </a:solidFill>
            </a:endParaRPr>
          </a:p>
        </p:txBody>
      </p:sp>
      <p:sp>
        <p:nvSpPr>
          <p:cNvPr id="6" name="TextBox 5"/>
          <p:cNvSpPr txBox="1"/>
          <p:nvPr/>
        </p:nvSpPr>
        <p:spPr>
          <a:xfrm>
            <a:off x="268514" y="888821"/>
            <a:ext cx="2706831" cy="646331"/>
          </a:xfrm>
          <a:prstGeom prst="rect">
            <a:avLst/>
          </a:prstGeom>
          <a:solidFill>
            <a:schemeClr val="tx1"/>
          </a:solidFill>
        </p:spPr>
        <p:txBody>
          <a:bodyPr wrap="none" rtlCol="0">
            <a:spAutoFit/>
          </a:bodyPr>
          <a:lstStyle/>
          <a:p>
            <a:r>
              <a:rPr lang="en-US" sz="3600" dirty="0" smtClean="0">
                <a:solidFill>
                  <a:schemeClr val="bg1"/>
                </a:solidFill>
              </a:rPr>
              <a:t>Collaboration</a:t>
            </a:r>
            <a:endParaRPr lang="en-US" sz="3600" dirty="0">
              <a:solidFill>
                <a:schemeClr val="bg1"/>
              </a:solidFill>
            </a:endParaRPr>
          </a:p>
        </p:txBody>
      </p:sp>
      <p:pic>
        <p:nvPicPr>
          <p:cNvPr id="1026" name="Picture 2" descr="L:\CIG\IMG_21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73" y="3886195"/>
            <a:ext cx="2950311" cy="22127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o photo description availa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282" y="3708805"/>
            <a:ext cx="1923425" cy="256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94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State Fair\State Fair 2017\Photos\2016-08-14 08.56.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0"/>
            <a:ext cx="3860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anice\Pictures\Byway at Motorcycle Fo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468" y="457199"/>
            <a:ext cx="2985731" cy="298573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anice\photos\IMG_03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6245" y="3733800"/>
            <a:ext cx="3610689" cy="2708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28600"/>
            <a:ext cx="2706830" cy="646331"/>
          </a:xfrm>
          <a:prstGeom prst="rect">
            <a:avLst/>
          </a:prstGeom>
          <a:solidFill>
            <a:schemeClr val="tx1"/>
          </a:solidFill>
        </p:spPr>
        <p:txBody>
          <a:bodyPr wrap="none" rtlCol="0">
            <a:spAutoFit/>
          </a:bodyPr>
          <a:lstStyle/>
          <a:p>
            <a:pPr algn="ctr"/>
            <a:r>
              <a:rPr lang="en-US" sz="3600" dirty="0" smtClean="0">
                <a:solidFill>
                  <a:schemeClr val="bg1"/>
                </a:solidFill>
              </a:rPr>
              <a:t>Collaboration</a:t>
            </a:r>
            <a:endParaRPr lang="en-US" sz="3600" dirty="0">
              <a:solidFill>
                <a:schemeClr val="bg1"/>
              </a:solidFill>
            </a:endParaRPr>
          </a:p>
        </p:txBody>
      </p:sp>
      <p:sp>
        <p:nvSpPr>
          <p:cNvPr id="6" name="TextBox 5"/>
          <p:cNvSpPr txBox="1"/>
          <p:nvPr/>
        </p:nvSpPr>
        <p:spPr>
          <a:xfrm>
            <a:off x="471055" y="5202382"/>
            <a:ext cx="1059072" cy="369332"/>
          </a:xfrm>
          <a:prstGeom prst="rect">
            <a:avLst/>
          </a:prstGeom>
          <a:solidFill>
            <a:schemeClr val="bg1"/>
          </a:solidFill>
        </p:spPr>
        <p:txBody>
          <a:bodyPr wrap="none" rtlCol="0">
            <a:spAutoFit/>
          </a:bodyPr>
          <a:lstStyle/>
          <a:p>
            <a:r>
              <a:rPr lang="en-US" dirty="0" smtClean="0"/>
              <a:t>State Fair</a:t>
            </a:r>
            <a:endParaRPr lang="en-US" dirty="0"/>
          </a:p>
        </p:txBody>
      </p:sp>
      <p:sp>
        <p:nvSpPr>
          <p:cNvPr id="7" name="TextBox 6"/>
          <p:cNvSpPr txBox="1"/>
          <p:nvPr/>
        </p:nvSpPr>
        <p:spPr>
          <a:xfrm>
            <a:off x="3018179" y="5943600"/>
            <a:ext cx="1564211" cy="369332"/>
          </a:xfrm>
          <a:prstGeom prst="rect">
            <a:avLst/>
          </a:prstGeom>
          <a:solidFill>
            <a:schemeClr val="bg1"/>
          </a:solidFill>
        </p:spPr>
        <p:txBody>
          <a:bodyPr wrap="none" rtlCol="0">
            <a:spAutoFit/>
          </a:bodyPr>
          <a:lstStyle/>
          <a:p>
            <a:r>
              <a:rPr lang="en-US" dirty="0" smtClean="0"/>
              <a:t>Legislative Day</a:t>
            </a:r>
            <a:endParaRPr lang="en-US" dirty="0"/>
          </a:p>
        </p:txBody>
      </p:sp>
      <p:sp>
        <p:nvSpPr>
          <p:cNvPr id="8" name="TextBox 7"/>
          <p:cNvSpPr txBox="1"/>
          <p:nvPr/>
        </p:nvSpPr>
        <p:spPr>
          <a:xfrm>
            <a:off x="4219229" y="987310"/>
            <a:ext cx="1253239" cy="646331"/>
          </a:xfrm>
          <a:prstGeom prst="rect">
            <a:avLst/>
          </a:prstGeom>
          <a:solidFill>
            <a:schemeClr val="bg1"/>
          </a:solidFill>
        </p:spPr>
        <p:txBody>
          <a:bodyPr wrap="square" rtlCol="0">
            <a:spAutoFit/>
          </a:bodyPr>
          <a:lstStyle/>
          <a:p>
            <a:r>
              <a:rPr lang="en-US" dirty="0" smtClean="0"/>
              <a:t>Motorcycle Forum</a:t>
            </a:r>
            <a:endParaRPr lang="en-US" dirty="0"/>
          </a:p>
        </p:txBody>
      </p:sp>
      <p:sp>
        <p:nvSpPr>
          <p:cNvPr id="2" name="TextBox 1"/>
          <p:cNvSpPr txBox="1"/>
          <p:nvPr/>
        </p:nvSpPr>
        <p:spPr>
          <a:xfrm>
            <a:off x="1295400" y="1310476"/>
            <a:ext cx="1948675" cy="646331"/>
          </a:xfrm>
          <a:prstGeom prst="rect">
            <a:avLst/>
          </a:prstGeom>
          <a:solidFill>
            <a:schemeClr val="tx1"/>
          </a:solidFill>
        </p:spPr>
        <p:txBody>
          <a:bodyPr wrap="square" rtlCol="0">
            <a:spAutoFit/>
          </a:bodyPr>
          <a:lstStyle/>
          <a:p>
            <a:pPr algn="ctr"/>
            <a:r>
              <a:rPr lang="en-US" sz="3600" dirty="0" smtClean="0">
                <a:solidFill>
                  <a:schemeClr val="bg1"/>
                </a:solidFill>
              </a:rPr>
              <a:t>Events</a:t>
            </a:r>
            <a:endParaRPr lang="en-US" sz="3600" dirty="0">
              <a:solidFill>
                <a:schemeClr val="bg1"/>
              </a:solidFill>
            </a:endParaRPr>
          </a:p>
        </p:txBody>
      </p:sp>
    </p:spTree>
    <p:extLst>
      <p:ext uri="{BB962C8B-B14F-4D97-AF65-F5344CB8AC3E}">
        <p14:creationId xmlns:p14="http://schemas.microsoft.com/office/powerpoint/2010/main" val="7400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additive="base">
                                        <p:cTn id="25" dur="500" fill="hold"/>
                                        <p:tgtEl>
                                          <p:spTgt spid="5125"/>
                                        </p:tgtEl>
                                        <p:attrNameLst>
                                          <p:attrName>ppt_x</p:attrName>
                                        </p:attrNameLst>
                                      </p:cBhvr>
                                      <p:tavLst>
                                        <p:tav tm="0">
                                          <p:val>
                                            <p:strVal val="#ppt_x"/>
                                          </p:val>
                                        </p:tav>
                                        <p:tav tm="100000">
                                          <p:val>
                                            <p:strVal val="#ppt_x"/>
                                          </p:val>
                                        </p:tav>
                                      </p:tavLst>
                                    </p:anim>
                                    <p:anim calcmode="lin" valueType="num">
                                      <p:cBhvr additive="base">
                                        <p:cTn id="26"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 calcmode="lin" valueType="num">
                                      <p:cBhvr additive="base">
                                        <p:cTn id="37" dur="500" fill="hold"/>
                                        <p:tgtEl>
                                          <p:spTgt spid="5122"/>
                                        </p:tgtEl>
                                        <p:attrNameLst>
                                          <p:attrName>ppt_x</p:attrName>
                                        </p:attrNameLst>
                                      </p:cBhvr>
                                      <p:tavLst>
                                        <p:tav tm="0">
                                          <p:val>
                                            <p:strVal val="#ppt_x"/>
                                          </p:val>
                                        </p:tav>
                                        <p:tav tm="100000">
                                          <p:val>
                                            <p:strVal val="#ppt_x"/>
                                          </p:val>
                                        </p:tav>
                                      </p:tavLst>
                                    </p:anim>
                                    <p:anim calcmode="lin" valueType="num">
                                      <p:cBhvr additive="base">
                                        <p:cTn id="3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1801" y="210234"/>
            <a:ext cx="3256597" cy="646331"/>
          </a:xfrm>
          <a:prstGeom prst="rect">
            <a:avLst/>
          </a:prstGeom>
          <a:solidFill>
            <a:schemeClr val="tx1"/>
          </a:solidFill>
        </p:spPr>
        <p:txBody>
          <a:bodyPr wrap="none" rtlCol="0">
            <a:spAutoFit/>
          </a:bodyPr>
          <a:lstStyle/>
          <a:p>
            <a:r>
              <a:rPr lang="en-US" sz="3600" dirty="0" smtClean="0">
                <a:solidFill>
                  <a:schemeClr val="bg1"/>
                </a:solidFill>
              </a:rPr>
              <a:t>Unique Projects </a:t>
            </a:r>
            <a:endParaRPr lang="en-US" sz="3600" dirty="0">
              <a:solidFill>
                <a:schemeClr val="bg1"/>
              </a:solidFill>
            </a:endParaRPr>
          </a:p>
        </p:txBody>
      </p:sp>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Janice\Desktop\IMG_11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338"/>
            <a:ext cx="2113528" cy="28180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ice\Downloads\IMG_87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990309"/>
            <a:ext cx="3306042" cy="22040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314" y="1146173"/>
            <a:ext cx="2838450" cy="1892300"/>
          </a:xfrm>
          <a:prstGeom prst="rect">
            <a:avLst/>
          </a:prstGeom>
        </p:spPr>
      </p:pic>
      <p:pic>
        <p:nvPicPr>
          <p:cNvPr id="3076" name="Picture 4" descr="L:\Marketing\Brochure\Stack of Jr Explor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755" y="3059255"/>
            <a:ext cx="1655618" cy="124171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Interpretation\Deep Rock photos\IMG_363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3627644"/>
            <a:ext cx="1938291" cy="25843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may contain: tex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4045" y="3285260"/>
            <a:ext cx="2226623" cy="311727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https://static.wixstatic.com/media/fa7615_f3af041d4d1c4c39b210710a029e6b21~mv2_d_3240_2112_s_2.jpg/v1/fill/w_296,h_186,al_c,q_80,usm_0.66_1.00_0.01/fa7615_f3af041d4d1c4c39b210710a029e6b21~mv2_d_3240_2112_s_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489" y="4388123"/>
            <a:ext cx="3183677" cy="2000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34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nice\Desktop\County Benef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90" y="1524000"/>
            <a:ext cx="8921307" cy="4732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632797"/>
            <a:ext cx="3131050" cy="646331"/>
          </a:xfrm>
          <a:prstGeom prst="rect">
            <a:avLst/>
          </a:prstGeom>
          <a:solidFill>
            <a:schemeClr val="tx1"/>
          </a:solidFill>
        </p:spPr>
        <p:txBody>
          <a:bodyPr wrap="none" rtlCol="0">
            <a:spAutoFit/>
          </a:bodyPr>
          <a:lstStyle/>
          <a:p>
            <a:r>
              <a:rPr lang="en-US" sz="3600" dirty="0" smtClean="0">
                <a:solidFill>
                  <a:schemeClr val="bg1"/>
                </a:solidFill>
              </a:rPr>
              <a:t>Tourism in Iowa</a:t>
            </a:r>
            <a:endParaRPr lang="en-US" sz="3600" dirty="0">
              <a:solidFill>
                <a:schemeClr val="bg1"/>
              </a:solidFill>
            </a:endParaRPr>
          </a:p>
        </p:txBody>
      </p:sp>
      <p:sp>
        <p:nvSpPr>
          <p:cNvPr id="4" name="Rectangle 3"/>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486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nice\Desktop\travel expendi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950" y="325582"/>
            <a:ext cx="7212741"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304800"/>
            <a:ext cx="2320956" cy="2308324"/>
          </a:xfrm>
          <a:prstGeom prst="rect">
            <a:avLst/>
          </a:prstGeom>
          <a:solidFill>
            <a:schemeClr val="tx1"/>
          </a:solidFill>
        </p:spPr>
        <p:txBody>
          <a:bodyPr wrap="none" rtlCol="0">
            <a:spAutoFit/>
          </a:bodyPr>
          <a:lstStyle/>
          <a:p>
            <a:r>
              <a:rPr lang="en-US" sz="3600" dirty="0" smtClean="0">
                <a:solidFill>
                  <a:schemeClr val="bg1"/>
                </a:solidFill>
              </a:rPr>
              <a:t>Top Sectors</a:t>
            </a:r>
          </a:p>
          <a:p>
            <a:pPr marL="571500" indent="-571500">
              <a:buFont typeface="Arial" panose="020B0604020202020204" pitchFamily="34" charset="0"/>
              <a:buChar char="•"/>
            </a:pPr>
            <a:r>
              <a:rPr lang="en-US" sz="3600" dirty="0" smtClean="0">
                <a:solidFill>
                  <a:schemeClr val="bg1"/>
                </a:solidFill>
              </a:rPr>
              <a:t>Food</a:t>
            </a:r>
          </a:p>
          <a:p>
            <a:pPr marL="571500" indent="-571500">
              <a:buFont typeface="Arial" panose="020B0604020202020204" pitchFamily="34" charset="0"/>
              <a:buChar char="•"/>
            </a:pPr>
            <a:r>
              <a:rPr lang="en-US" sz="3600" dirty="0" smtClean="0">
                <a:solidFill>
                  <a:schemeClr val="bg1"/>
                </a:solidFill>
              </a:rPr>
              <a:t>Lodging</a:t>
            </a:r>
          </a:p>
          <a:p>
            <a:pPr marL="571500" indent="-571500">
              <a:buFont typeface="Arial" panose="020B0604020202020204" pitchFamily="34" charset="0"/>
              <a:buChar char="•"/>
            </a:pPr>
            <a:r>
              <a:rPr lang="en-US" sz="3600" dirty="0" smtClean="0">
                <a:solidFill>
                  <a:schemeClr val="bg1"/>
                </a:solidFill>
              </a:rPr>
              <a:t>Auto </a:t>
            </a:r>
            <a:endParaRPr lang="en-US" sz="3600" dirty="0">
              <a:solidFill>
                <a:schemeClr val="bg1"/>
              </a:solidFill>
            </a:endParaRPr>
          </a:p>
        </p:txBody>
      </p:sp>
      <p:sp>
        <p:nvSpPr>
          <p:cNvPr id="4" name="Rectangle 3"/>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041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nice\Desktop\Average sp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88" y="152400"/>
            <a:ext cx="438001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anice\Desktop\payro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43200"/>
            <a:ext cx="4724400" cy="3696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57800" y="475611"/>
            <a:ext cx="3002745" cy="1754326"/>
          </a:xfrm>
          <a:prstGeom prst="rect">
            <a:avLst/>
          </a:prstGeom>
          <a:solidFill>
            <a:schemeClr val="tx1"/>
          </a:solidFill>
        </p:spPr>
        <p:txBody>
          <a:bodyPr wrap="none" rtlCol="0">
            <a:spAutoFit/>
          </a:bodyPr>
          <a:lstStyle/>
          <a:p>
            <a:pPr algn="ctr"/>
            <a:r>
              <a:rPr lang="en-US" sz="3600" dirty="0" smtClean="0">
                <a:solidFill>
                  <a:schemeClr val="bg1"/>
                </a:solidFill>
              </a:rPr>
              <a:t>Spending </a:t>
            </a:r>
          </a:p>
          <a:p>
            <a:pPr algn="ctr"/>
            <a:r>
              <a:rPr lang="en-US" sz="3600" dirty="0" smtClean="0">
                <a:solidFill>
                  <a:schemeClr val="bg1"/>
                </a:solidFill>
              </a:rPr>
              <a:t>Translates Into </a:t>
            </a:r>
          </a:p>
          <a:p>
            <a:pPr algn="ctr"/>
            <a:r>
              <a:rPr lang="en-US" sz="3600" dirty="0" smtClean="0">
                <a:solidFill>
                  <a:schemeClr val="bg1"/>
                </a:solidFill>
              </a:rPr>
              <a:t>Payroll</a:t>
            </a:r>
            <a:endParaRPr lang="en-US" sz="3600" dirty="0">
              <a:solidFill>
                <a:schemeClr val="bg1"/>
              </a:solidFill>
            </a:endParaRPr>
          </a:p>
        </p:txBody>
      </p:sp>
    </p:spTree>
    <p:extLst>
      <p:ext uri="{BB962C8B-B14F-4D97-AF65-F5344CB8AC3E}">
        <p14:creationId xmlns:p14="http://schemas.microsoft.com/office/powerpoint/2010/main" val="2057758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nice\Desktop\inte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350132"/>
            <a:ext cx="4876799" cy="5161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Janice\Desktop\place of resid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1" y="1695467"/>
            <a:ext cx="3256777" cy="4401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15509"/>
            <a:ext cx="8333509" cy="1200329"/>
          </a:xfrm>
          <a:prstGeom prst="rect">
            <a:avLst/>
          </a:prstGeom>
          <a:solidFill>
            <a:schemeClr val="tx1"/>
          </a:solidFill>
        </p:spPr>
        <p:txBody>
          <a:bodyPr wrap="square" rtlCol="0">
            <a:spAutoFit/>
          </a:bodyPr>
          <a:lstStyle/>
          <a:p>
            <a:r>
              <a:rPr lang="en-US" sz="3600" dirty="0" smtClean="0">
                <a:solidFill>
                  <a:schemeClr val="bg1"/>
                </a:solidFill>
              </a:rPr>
              <a:t>Where Are Travelers Coming From?</a:t>
            </a:r>
          </a:p>
          <a:p>
            <a:r>
              <a:rPr lang="en-US" sz="3600" dirty="0" smtClean="0">
                <a:solidFill>
                  <a:schemeClr val="bg1"/>
                </a:solidFill>
              </a:rPr>
              <a:t>Why Are They Traveling?</a:t>
            </a:r>
            <a:endParaRPr lang="en-US" sz="3600" dirty="0">
              <a:solidFill>
                <a:schemeClr val="bg1"/>
              </a:solidFill>
            </a:endParaRPr>
          </a:p>
        </p:txBody>
      </p:sp>
    </p:spTree>
    <p:extLst>
      <p:ext uri="{BB962C8B-B14F-4D97-AF65-F5344CB8AC3E}">
        <p14:creationId xmlns:p14="http://schemas.microsoft.com/office/powerpoint/2010/main" val="3263239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71" y="228599"/>
            <a:ext cx="8287657" cy="6215743"/>
          </a:xfrm>
          <a:prstGeom prst="rect">
            <a:avLst/>
          </a:prstGeom>
        </p:spPr>
      </p:pic>
      <p:sp>
        <p:nvSpPr>
          <p:cNvPr id="4" name="Rectangle 3"/>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476671" y="5329703"/>
            <a:ext cx="1438729" cy="646331"/>
          </a:xfrm>
          <a:prstGeom prst="rect">
            <a:avLst/>
          </a:prstGeom>
          <a:solidFill>
            <a:schemeClr val="tx1"/>
          </a:solidFill>
        </p:spPr>
        <p:txBody>
          <a:bodyPr wrap="square" rtlCol="0">
            <a:spAutoFit/>
          </a:bodyPr>
          <a:lstStyle/>
          <a:p>
            <a:r>
              <a:rPr lang="en-US" sz="3600" dirty="0" smtClean="0">
                <a:solidFill>
                  <a:schemeClr val="bg1"/>
                </a:solidFill>
              </a:rPr>
              <a:t>1965</a:t>
            </a:r>
            <a:endParaRPr lang="en-US" sz="3600" dirty="0">
              <a:solidFill>
                <a:schemeClr val="bg1"/>
              </a:solidFill>
            </a:endParaRPr>
          </a:p>
        </p:txBody>
      </p:sp>
    </p:spTree>
    <p:extLst>
      <p:ext uri="{BB962C8B-B14F-4D97-AF65-F5344CB8AC3E}">
        <p14:creationId xmlns:p14="http://schemas.microsoft.com/office/powerpoint/2010/main" val="2706539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8497" y="41493"/>
            <a:ext cx="6716903" cy="6740307"/>
          </a:xfrm>
          <a:prstGeom prst="rect">
            <a:avLst/>
          </a:prstGeom>
          <a:noFill/>
        </p:spPr>
        <p:txBody>
          <a:bodyPr wrap="none" rtlCol="0">
            <a:spAutoFit/>
          </a:bodyPr>
          <a:lstStyle/>
          <a:p>
            <a:r>
              <a:rPr lang="en-US" dirty="0" smtClean="0"/>
              <a:t>Glacial Trail Scenic Byway</a:t>
            </a:r>
          </a:p>
          <a:p>
            <a:r>
              <a:rPr lang="en-US" dirty="0" smtClean="0"/>
              <a:t>Loess Hills  Scenic Byway</a:t>
            </a:r>
          </a:p>
          <a:p>
            <a:r>
              <a:rPr lang="en-US" dirty="0" smtClean="0"/>
              <a:t>Western Skies Scenic Byway</a:t>
            </a:r>
          </a:p>
          <a:p>
            <a:r>
              <a:rPr lang="en-US" dirty="0"/>
              <a:t>	</a:t>
            </a:r>
            <a:r>
              <a:rPr lang="en-US" b="1" dirty="0" smtClean="0">
                <a:latin typeface="Bradley Hand ITC" panose="03070402050302030203" pitchFamily="66" charset="0"/>
              </a:rPr>
              <a:t>Rebecca Castle, Golden Hills RC&amp; D</a:t>
            </a:r>
          </a:p>
          <a:p>
            <a:r>
              <a:rPr lang="en-US" dirty="0" smtClean="0"/>
              <a:t>Delaware Crossing Scenic Byway</a:t>
            </a:r>
          </a:p>
          <a:p>
            <a:r>
              <a:rPr lang="en-US" dirty="0" err="1" smtClean="0"/>
              <a:t>Driftless</a:t>
            </a:r>
            <a:r>
              <a:rPr lang="en-US" dirty="0" smtClean="0"/>
              <a:t> Area Scenic Byway</a:t>
            </a:r>
          </a:p>
          <a:p>
            <a:r>
              <a:rPr lang="en-US" dirty="0" smtClean="0"/>
              <a:t>Grant Wood Scenic Byway</a:t>
            </a:r>
          </a:p>
          <a:p>
            <a:r>
              <a:rPr lang="en-US" dirty="0" smtClean="0"/>
              <a:t>River Bluffs Scenic  Byway</a:t>
            </a:r>
          </a:p>
          <a:p>
            <a:r>
              <a:rPr lang="en-US" dirty="0" smtClean="0"/>
              <a:t>	</a:t>
            </a:r>
            <a:r>
              <a:rPr lang="en-US" b="1" dirty="0" smtClean="0">
                <a:latin typeface="Bradley Hand ITC" panose="03070402050302030203" pitchFamily="66" charset="0"/>
              </a:rPr>
              <a:t>Jared Nielsen and Mallory Hanson, Northeast Iowa RC&amp; D</a:t>
            </a:r>
          </a:p>
          <a:p>
            <a:r>
              <a:rPr lang="en-US" dirty="0" smtClean="0"/>
              <a:t>Covered Bridges Scenic Byway</a:t>
            </a:r>
          </a:p>
          <a:p>
            <a:r>
              <a:rPr lang="en-US" dirty="0"/>
              <a:t>	</a:t>
            </a:r>
            <a:r>
              <a:rPr lang="en-US" b="1" dirty="0" err="1" smtClean="0">
                <a:latin typeface="Bradley Hand ITC" panose="03070402050302030203" pitchFamily="66" charset="0"/>
              </a:rPr>
              <a:t>Teddi</a:t>
            </a:r>
            <a:r>
              <a:rPr lang="en-US" b="1" dirty="0" smtClean="0">
                <a:latin typeface="Bradley Hand ITC" panose="03070402050302030203" pitchFamily="66" charset="0"/>
              </a:rPr>
              <a:t> </a:t>
            </a:r>
            <a:r>
              <a:rPr lang="en-US" b="1" dirty="0" err="1" smtClean="0">
                <a:latin typeface="Bradley Hand ITC" panose="03070402050302030203" pitchFamily="66" charset="0"/>
              </a:rPr>
              <a:t>Yaeger</a:t>
            </a:r>
            <a:r>
              <a:rPr lang="en-US" b="1" dirty="0" smtClean="0">
                <a:latin typeface="Bradley Hand ITC" panose="03070402050302030203" pitchFamily="66" charset="0"/>
              </a:rPr>
              <a:t>, Madison County Chamber of Commerce</a:t>
            </a:r>
          </a:p>
          <a:p>
            <a:r>
              <a:rPr lang="en-US" dirty="0" smtClean="0"/>
              <a:t>Great River Road</a:t>
            </a:r>
          </a:p>
          <a:p>
            <a:r>
              <a:rPr lang="en-US" dirty="0"/>
              <a:t>	</a:t>
            </a:r>
            <a:r>
              <a:rPr lang="en-US" b="1" dirty="0" smtClean="0">
                <a:latin typeface="Bradley Hand ITC" panose="03070402050302030203" pitchFamily="66" charset="0"/>
              </a:rPr>
              <a:t>Jenna Pollock, Mississippi River Parkway Commission</a:t>
            </a:r>
          </a:p>
          <a:p>
            <a:r>
              <a:rPr lang="en-US" dirty="0" smtClean="0"/>
              <a:t>Historic Hills Scenic Byway</a:t>
            </a:r>
          </a:p>
          <a:p>
            <a:r>
              <a:rPr lang="en-US" dirty="0" smtClean="0"/>
              <a:t>	</a:t>
            </a:r>
            <a:r>
              <a:rPr lang="en-US" b="1" dirty="0" smtClean="0">
                <a:latin typeface="Bradley Hand ITC" panose="03070402050302030203" pitchFamily="66" charset="0"/>
              </a:rPr>
              <a:t>Diana </a:t>
            </a:r>
            <a:r>
              <a:rPr lang="en-US" b="1" dirty="0" err="1" smtClean="0">
                <a:latin typeface="Bradley Hand ITC" panose="03070402050302030203" pitchFamily="66" charset="0"/>
              </a:rPr>
              <a:t>Hughell</a:t>
            </a:r>
            <a:r>
              <a:rPr lang="en-US" b="1" dirty="0" smtClean="0">
                <a:latin typeface="Bradley Hand ITC" panose="03070402050302030203" pitchFamily="66" charset="0"/>
              </a:rPr>
              <a:t>, Pathfinders RC&amp;D</a:t>
            </a:r>
          </a:p>
          <a:p>
            <a:r>
              <a:rPr lang="en-US" dirty="0"/>
              <a:t>Iowa Valley Scenic Byway</a:t>
            </a:r>
          </a:p>
          <a:p>
            <a:r>
              <a:rPr lang="en-US" dirty="0"/>
              <a:t>	</a:t>
            </a:r>
            <a:r>
              <a:rPr lang="en-US" b="1" dirty="0">
                <a:latin typeface="Bradley Hand ITC" panose="03070402050302030203" pitchFamily="66" charset="0"/>
              </a:rPr>
              <a:t>Jessica </a:t>
            </a:r>
            <a:r>
              <a:rPr lang="en-US" b="1" dirty="0" err="1">
                <a:latin typeface="Bradley Hand ITC" panose="03070402050302030203" pitchFamily="66" charset="0"/>
              </a:rPr>
              <a:t>Rilling</a:t>
            </a:r>
            <a:r>
              <a:rPr lang="en-US" b="1" dirty="0">
                <a:latin typeface="Bradley Hand ITC" panose="03070402050302030203" pitchFamily="66" charset="0"/>
              </a:rPr>
              <a:t>, Iowa Valley </a:t>
            </a:r>
            <a:r>
              <a:rPr lang="en-US" b="1" dirty="0" smtClean="0">
                <a:latin typeface="Bradley Hand ITC" panose="03070402050302030203" pitchFamily="66" charset="0"/>
              </a:rPr>
              <a:t>RC&amp;D</a:t>
            </a:r>
          </a:p>
          <a:p>
            <a:r>
              <a:rPr lang="en-US" dirty="0" smtClean="0"/>
              <a:t>Jefferson Highway Heritage Byway</a:t>
            </a:r>
          </a:p>
          <a:p>
            <a:r>
              <a:rPr lang="en-US" dirty="0"/>
              <a:t>	</a:t>
            </a:r>
            <a:r>
              <a:rPr lang="en-US" b="1" dirty="0" smtClean="0">
                <a:latin typeface="Bradley Hand ITC" panose="03070402050302030203" pitchFamily="66" charset="0"/>
              </a:rPr>
              <a:t>Unassigned</a:t>
            </a:r>
            <a:endParaRPr lang="en-US" b="1" dirty="0">
              <a:latin typeface="Bradley Hand ITC" panose="03070402050302030203" pitchFamily="66" charset="0"/>
            </a:endParaRPr>
          </a:p>
          <a:p>
            <a:r>
              <a:rPr lang="en-US" dirty="0" smtClean="0"/>
              <a:t>Lincoln Highway Heritage Byway</a:t>
            </a:r>
          </a:p>
          <a:p>
            <a:r>
              <a:rPr lang="en-US" dirty="0"/>
              <a:t>	</a:t>
            </a:r>
            <a:r>
              <a:rPr lang="en-US" b="1" dirty="0" smtClean="0">
                <a:latin typeface="Bradley Hand ITC" panose="03070402050302030203" pitchFamily="66" charset="0"/>
              </a:rPr>
              <a:t>Jan Gammon, Prairie Rivers of Iowa RC&amp;D</a:t>
            </a:r>
          </a:p>
          <a:p>
            <a:r>
              <a:rPr lang="en-US" dirty="0" smtClean="0"/>
              <a:t>White Pole Road Scenic Byway</a:t>
            </a:r>
          </a:p>
          <a:p>
            <a:r>
              <a:rPr lang="en-US" dirty="0"/>
              <a:t>	</a:t>
            </a:r>
            <a:r>
              <a:rPr lang="en-US" b="1" dirty="0" smtClean="0">
                <a:latin typeface="Bradley Hand ITC" panose="03070402050302030203" pitchFamily="66" charset="0"/>
              </a:rPr>
              <a:t>Tom </a:t>
            </a:r>
            <a:r>
              <a:rPr lang="en-US" b="1" dirty="0" err="1" smtClean="0">
                <a:latin typeface="Bradley Hand ITC" panose="03070402050302030203" pitchFamily="66" charset="0"/>
              </a:rPr>
              <a:t>Smull</a:t>
            </a:r>
            <a:r>
              <a:rPr lang="en-US" b="1" dirty="0" smtClean="0">
                <a:latin typeface="Bradley Hand ITC" panose="03070402050302030203" pitchFamily="66" charset="0"/>
              </a:rPr>
              <a:t>, White Pole Development Corporation</a:t>
            </a:r>
          </a:p>
          <a:p>
            <a:endParaRPr lang="en-US" dirty="0"/>
          </a:p>
        </p:txBody>
      </p:sp>
      <p:sp>
        <p:nvSpPr>
          <p:cNvPr id="3" name="TextBox 2"/>
          <p:cNvSpPr txBox="1"/>
          <p:nvPr/>
        </p:nvSpPr>
        <p:spPr>
          <a:xfrm>
            <a:off x="152400" y="609600"/>
            <a:ext cx="1853392" cy="1754326"/>
          </a:xfrm>
          <a:prstGeom prst="rect">
            <a:avLst/>
          </a:prstGeom>
          <a:solidFill>
            <a:schemeClr val="tx1"/>
          </a:solidFill>
        </p:spPr>
        <p:txBody>
          <a:bodyPr wrap="none" rtlCol="0">
            <a:spAutoFit/>
          </a:bodyPr>
          <a:lstStyle/>
          <a:p>
            <a:r>
              <a:rPr lang="en-US" sz="3600" dirty="0" smtClean="0">
                <a:solidFill>
                  <a:schemeClr val="bg1"/>
                </a:solidFill>
              </a:rPr>
              <a:t>Byways</a:t>
            </a:r>
          </a:p>
          <a:p>
            <a:r>
              <a:rPr lang="en-US" sz="3600" dirty="0" smtClean="0">
                <a:solidFill>
                  <a:schemeClr val="bg1"/>
                </a:solidFill>
              </a:rPr>
              <a:t>of Iowa</a:t>
            </a:r>
          </a:p>
          <a:p>
            <a:r>
              <a:rPr lang="en-US" sz="3600" dirty="0" smtClean="0">
                <a:solidFill>
                  <a:schemeClr val="bg1"/>
                </a:solidFill>
              </a:rPr>
              <a:t>Coalition</a:t>
            </a:r>
            <a:endParaRPr lang="en-US" sz="3600" dirty="0">
              <a:solidFill>
                <a:schemeClr val="bg1"/>
              </a:solidFill>
            </a:endParaRPr>
          </a:p>
        </p:txBody>
      </p:sp>
      <p:sp>
        <p:nvSpPr>
          <p:cNvPr id="4" name="Rectangle 3"/>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56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81000"/>
            <a:ext cx="7924800" cy="5943600"/>
          </a:xfrm>
          <a:prstGeom prst="rect">
            <a:avLst/>
          </a:prstGeom>
        </p:spPr>
      </p:pic>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422564"/>
            <a:ext cx="1447800" cy="646331"/>
          </a:xfrm>
          <a:prstGeom prst="rect">
            <a:avLst/>
          </a:prstGeom>
          <a:solidFill>
            <a:schemeClr val="tx1"/>
          </a:solidFill>
        </p:spPr>
        <p:txBody>
          <a:bodyPr wrap="square" rtlCol="0">
            <a:spAutoFit/>
          </a:bodyPr>
          <a:lstStyle/>
          <a:p>
            <a:r>
              <a:rPr lang="en-US" sz="3600" dirty="0" smtClean="0">
                <a:solidFill>
                  <a:schemeClr val="bg1"/>
                </a:solidFill>
              </a:rPr>
              <a:t>1992</a:t>
            </a:r>
            <a:endParaRPr lang="en-US" sz="3600" dirty="0">
              <a:solidFill>
                <a:schemeClr val="bg1"/>
              </a:solidFill>
            </a:endParaRPr>
          </a:p>
        </p:txBody>
      </p:sp>
    </p:spTree>
    <p:extLst>
      <p:ext uri="{BB962C8B-B14F-4D97-AF65-F5344CB8AC3E}">
        <p14:creationId xmlns:p14="http://schemas.microsoft.com/office/powerpoint/2010/main" val="1908092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228600"/>
            <a:ext cx="6248400" cy="6248400"/>
          </a:xfrm>
          <a:prstGeom prst="rect">
            <a:avLst/>
          </a:prstGeom>
        </p:spPr>
      </p:pic>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63995" y="685800"/>
            <a:ext cx="4982518" cy="646331"/>
          </a:xfrm>
          <a:prstGeom prst="rect">
            <a:avLst/>
          </a:prstGeom>
          <a:solidFill>
            <a:schemeClr val="tx1"/>
          </a:solidFill>
        </p:spPr>
        <p:txBody>
          <a:bodyPr wrap="none" rtlCol="0">
            <a:spAutoFit/>
          </a:bodyPr>
          <a:lstStyle/>
          <a:p>
            <a:r>
              <a:rPr lang="en-US" sz="3600" dirty="0" smtClean="0">
                <a:solidFill>
                  <a:schemeClr val="bg1"/>
                </a:solidFill>
              </a:rPr>
              <a:t>Selecting 4 Scenic Byways</a:t>
            </a:r>
            <a:endParaRPr lang="en-US" sz="3600" dirty="0">
              <a:solidFill>
                <a:schemeClr val="bg1"/>
              </a:solidFill>
            </a:endParaRPr>
          </a:p>
        </p:txBody>
      </p:sp>
    </p:spTree>
    <p:extLst>
      <p:ext uri="{BB962C8B-B14F-4D97-AF65-F5344CB8AC3E}">
        <p14:creationId xmlns:p14="http://schemas.microsoft.com/office/powerpoint/2010/main" val="3285974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304799"/>
            <a:ext cx="8242300" cy="6181725"/>
          </a:xfrm>
          <a:prstGeom prst="rect">
            <a:avLst/>
          </a:prstGeom>
        </p:spPr>
      </p:pic>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90430" y="304798"/>
            <a:ext cx="3439339" cy="646331"/>
          </a:xfrm>
          <a:prstGeom prst="rect">
            <a:avLst/>
          </a:prstGeom>
          <a:solidFill>
            <a:schemeClr val="tx1"/>
          </a:solidFill>
        </p:spPr>
        <p:txBody>
          <a:bodyPr wrap="none" rtlCol="0">
            <a:spAutoFit/>
          </a:bodyPr>
          <a:lstStyle/>
          <a:p>
            <a:r>
              <a:rPr lang="en-US" sz="3600" dirty="0" smtClean="0">
                <a:solidFill>
                  <a:schemeClr val="bg1"/>
                </a:solidFill>
              </a:rPr>
              <a:t>How to Evaluate?</a:t>
            </a:r>
            <a:endParaRPr lang="en-US" sz="3600" dirty="0">
              <a:solidFill>
                <a:schemeClr val="bg1"/>
              </a:solidFill>
            </a:endParaRPr>
          </a:p>
        </p:txBody>
      </p:sp>
    </p:spTree>
    <p:extLst>
      <p:ext uri="{BB962C8B-B14F-4D97-AF65-F5344CB8AC3E}">
        <p14:creationId xmlns:p14="http://schemas.microsoft.com/office/powerpoint/2010/main" val="277697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storic Hills Scenic By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468" y="3733800"/>
            <a:ext cx="1874632" cy="23708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nt Wood Scenic By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19" y="3733800"/>
            <a:ext cx="1874631" cy="237085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6193" y="3733801"/>
            <a:ext cx="1874632" cy="237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1" y="3791765"/>
            <a:ext cx="1828800"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97503" y="1371600"/>
            <a:ext cx="5328766" cy="1754326"/>
          </a:xfrm>
          <a:prstGeom prst="rect">
            <a:avLst/>
          </a:prstGeom>
          <a:solidFill>
            <a:schemeClr val="tx1"/>
          </a:solidFill>
        </p:spPr>
        <p:txBody>
          <a:bodyPr wrap="none" rtlCol="0">
            <a:spAutoFit/>
          </a:bodyPr>
          <a:lstStyle/>
          <a:p>
            <a:pPr algn="ctr"/>
            <a:r>
              <a:rPr lang="en-US" sz="3600" dirty="0" smtClean="0">
                <a:solidFill>
                  <a:schemeClr val="bg1"/>
                </a:solidFill>
              </a:rPr>
              <a:t>The Original 4 Pilot Byways </a:t>
            </a:r>
          </a:p>
          <a:p>
            <a:pPr algn="ctr"/>
            <a:r>
              <a:rPr lang="en-US" sz="3600" dirty="0" smtClean="0">
                <a:solidFill>
                  <a:schemeClr val="bg1"/>
                </a:solidFill>
              </a:rPr>
              <a:t>Selected in 1992</a:t>
            </a:r>
          </a:p>
          <a:p>
            <a:pPr algn="ctr"/>
            <a:r>
              <a:rPr lang="en-US" sz="3600" dirty="0" smtClean="0">
                <a:solidFill>
                  <a:schemeClr val="bg1"/>
                </a:solidFill>
              </a:rPr>
              <a:t> Implemented in 1998</a:t>
            </a:r>
            <a:endParaRPr lang="en-US" sz="3600" dirty="0">
              <a:solidFill>
                <a:schemeClr val="bg1"/>
              </a:solidFill>
            </a:endParaRPr>
          </a:p>
        </p:txBody>
      </p:sp>
      <p:sp>
        <p:nvSpPr>
          <p:cNvPr id="7" name="Rectangle 6"/>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18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1000"/>
                                        <p:tgtEl>
                                          <p:spTgt spid="1031"/>
                                        </p:tgtEl>
                                      </p:cBhvr>
                                    </p:animEffect>
                                    <p:anim calcmode="lin" valueType="num">
                                      <p:cBhvr>
                                        <p:cTn id="22" dur="1000" fill="hold"/>
                                        <p:tgtEl>
                                          <p:spTgt spid="1031"/>
                                        </p:tgtEl>
                                        <p:attrNameLst>
                                          <p:attrName>ppt_x</p:attrName>
                                        </p:attrNameLst>
                                      </p:cBhvr>
                                      <p:tavLst>
                                        <p:tav tm="0">
                                          <p:val>
                                            <p:strVal val="#ppt_x"/>
                                          </p:val>
                                        </p:tav>
                                        <p:tav tm="100000">
                                          <p:val>
                                            <p:strVal val="#ppt_x"/>
                                          </p:val>
                                        </p:tav>
                                      </p:tavLst>
                                    </p:anim>
                                    <p:anim calcmode="lin" valueType="num">
                                      <p:cBhvr>
                                        <p:cTn id="23"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fade">
                                      <p:cBhvr>
                                        <p:cTn id="28" dur="1000"/>
                                        <p:tgtEl>
                                          <p:spTgt spid="1032"/>
                                        </p:tgtEl>
                                      </p:cBhvr>
                                    </p:animEffect>
                                    <p:anim calcmode="lin" valueType="num">
                                      <p:cBhvr>
                                        <p:cTn id="29" dur="1000" fill="hold"/>
                                        <p:tgtEl>
                                          <p:spTgt spid="1032"/>
                                        </p:tgtEl>
                                        <p:attrNameLst>
                                          <p:attrName>ppt_x</p:attrName>
                                        </p:attrNameLst>
                                      </p:cBhvr>
                                      <p:tavLst>
                                        <p:tav tm="0">
                                          <p:val>
                                            <p:strVal val="#ppt_x"/>
                                          </p:val>
                                        </p:tav>
                                        <p:tav tm="100000">
                                          <p:val>
                                            <p:strVal val="#ppt_x"/>
                                          </p:val>
                                        </p:tav>
                                      </p:tavLst>
                                    </p:anim>
                                    <p:anim calcmode="lin" valueType="num">
                                      <p:cBhvr>
                                        <p:cTn id="3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38" y="381000"/>
            <a:ext cx="8083524" cy="6017553"/>
          </a:xfrm>
          <a:prstGeom prst="rect">
            <a:avLst/>
          </a:prstGeom>
        </p:spPr>
      </p:pic>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6400" y="533400"/>
            <a:ext cx="5641962" cy="646331"/>
          </a:xfrm>
          <a:prstGeom prst="rect">
            <a:avLst/>
          </a:prstGeom>
          <a:solidFill>
            <a:schemeClr val="tx1"/>
          </a:solidFill>
        </p:spPr>
        <p:txBody>
          <a:bodyPr wrap="square" rtlCol="0">
            <a:spAutoFit/>
          </a:bodyPr>
          <a:lstStyle/>
          <a:p>
            <a:r>
              <a:rPr lang="en-US" sz="3600" dirty="0" smtClean="0">
                <a:solidFill>
                  <a:schemeClr val="bg1"/>
                </a:solidFill>
              </a:rPr>
              <a:t>Today- Iowa’s 14  Byways</a:t>
            </a:r>
            <a:endParaRPr lang="en-US" sz="3600" dirty="0">
              <a:solidFill>
                <a:schemeClr val="bg1"/>
              </a:solidFill>
            </a:endParaRPr>
          </a:p>
        </p:txBody>
      </p:sp>
    </p:spTree>
    <p:extLst>
      <p:ext uri="{BB962C8B-B14F-4D97-AF65-F5344CB8AC3E}">
        <p14:creationId xmlns:p14="http://schemas.microsoft.com/office/powerpoint/2010/main" val="943647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64673" y="582212"/>
            <a:ext cx="4066049" cy="646331"/>
          </a:xfrm>
          <a:prstGeom prst="rect">
            <a:avLst/>
          </a:prstGeom>
          <a:solidFill>
            <a:schemeClr val="tx1"/>
          </a:solidFill>
          <a:ln>
            <a:solidFill>
              <a:schemeClr val="tx1"/>
            </a:solidFill>
          </a:ln>
        </p:spPr>
        <p:txBody>
          <a:bodyPr wrap="none" rtlCol="0">
            <a:spAutoFit/>
          </a:bodyPr>
          <a:lstStyle/>
          <a:p>
            <a:r>
              <a:rPr lang="en-US" sz="3600" dirty="0" smtClean="0">
                <a:solidFill>
                  <a:schemeClr val="bg1"/>
                </a:solidFill>
              </a:rPr>
              <a:t>Six Intrinsic Qualities</a:t>
            </a:r>
            <a:endParaRPr lang="en-US" sz="3600" dirty="0">
              <a:solidFill>
                <a:schemeClr val="bg1"/>
              </a:solidFill>
            </a:endParaRPr>
          </a:p>
        </p:txBody>
      </p:sp>
      <p:sp>
        <p:nvSpPr>
          <p:cNvPr id="5" name="TextBox 4"/>
          <p:cNvSpPr txBox="1"/>
          <p:nvPr/>
        </p:nvSpPr>
        <p:spPr>
          <a:xfrm>
            <a:off x="890544" y="1586345"/>
            <a:ext cx="1557927" cy="369332"/>
          </a:xfrm>
          <a:prstGeom prst="rect">
            <a:avLst/>
          </a:prstGeom>
          <a:solidFill>
            <a:schemeClr val="bg1"/>
          </a:solidFill>
        </p:spPr>
        <p:txBody>
          <a:bodyPr wrap="none" rtlCol="0">
            <a:spAutoFit/>
          </a:bodyPr>
          <a:lstStyle/>
          <a:p>
            <a:r>
              <a:rPr lang="en-US" dirty="0" smtClean="0">
                <a:solidFill>
                  <a:schemeClr val="accent5">
                    <a:lumMod val="50000"/>
                  </a:schemeClr>
                </a:solidFill>
              </a:rPr>
              <a:t>Archaeological</a:t>
            </a:r>
            <a:endParaRPr lang="en-US" dirty="0">
              <a:solidFill>
                <a:schemeClr val="accent5">
                  <a:lumMod val="50000"/>
                </a:schemeClr>
              </a:solidFill>
            </a:endParaRPr>
          </a:p>
        </p:txBody>
      </p:sp>
      <p:sp>
        <p:nvSpPr>
          <p:cNvPr id="6" name="TextBox 5"/>
          <p:cNvSpPr txBox="1"/>
          <p:nvPr/>
        </p:nvSpPr>
        <p:spPr>
          <a:xfrm>
            <a:off x="823754" y="3777734"/>
            <a:ext cx="1557927" cy="369332"/>
          </a:xfrm>
          <a:prstGeom prst="rect">
            <a:avLst/>
          </a:prstGeom>
          <a:solidFill>
            <a:schemeClr val="bg1"/>
          </a:solidFill>
        </p:spPr>
        <p:txBody>
          <a:bodyPr wrap="square" rtlCol="0">
            <a:spAutoFit/>
          </a:bodyPr>
          <a:lstStyle/>
          <a:p>
            <a:r>
              <a:rPr lang="en-US" dirty="0" smtClean="0">
                <a:solidFill>
                  <a:schemeClr val="accent5">
                    <a:lumMod val="75000"/>
                  </a:schemeClr>
                </a:solidFill>
              </a:rPr>
              <a:t>Cultural</a:t>
            </a:r>
            <a:endParaRPr lang="en-US" dirty="0">
              <a:solidFill>
                <a:schemeClr val="accent5">
                  <a:lumMod val="75000"/>
                </a:schemeClr>
              </a:solidFill>
            </a:endParaRPr>
          </a:p>
        </p:txBody>
      </p:sp>
      <p:sp>
        <p:nvSpPr>
          <p:cNvPr id="7" name="TextBox 6"/>
          <p:cNvSpPr txBox="1"/>
          <p:nvPr/>
        </p:nvSpPr>
        <p:spPr>
          <a:xfrm>
            <a:off x="858390" y="5237018"/>
            <a:ext cx="1057982" cy="369332"/>
          </a:xfrm>
          <a:prstGeom prst="rect">
            <a:avLst/>
          </a:prstGeom>
          <a:solidFill>
            <a:schemeClr val="bg1"/>
          </a:solidFill>
        </p:spPr>
        <p:txBody>
          <a:bodyPr wrap="none" rtlCol="0">
            <a:spAutoFit/>
          </a:bodyPr>
          <a:lstStyle/>
          <a:p>
            <a:r>
              <a:rPr lang="en-US" dirty="0" smtClean="0">
                <a:solidFill>
                  <a:srgbClr val="7030A0"/>
                </a:solidFill>
              </a:rPr>
              <a:t>Historical</a:t>
            </a:r>
            <a:endParaRPr lang="en-US" dirty="0">
              <a:solidFill>
                <a:srgbClr val="7030A0"/>
              </a:solidFill>
            </a:endParaRPr>
          </a:p>
        </p:txBody>
      </p:sp>
      <p:sp>
        <p:nvSpPr>
          <p:cNvPr id="8" name="TextBox 7"/>
          <p:cNvSpPr txBox="1"/>
          <p:nvPr/>
        </p:nvSpPr>
        <p:spPr>
          <a:xfrm>
            <a:off x="4541502" y="1607126"/>
            <a:ext cx="1319966" cy="369332"/>
          </a:xfrm>
          <a:prstGeom prst="rect">
            <a:avLst/>
          </a:prstGeom>
          <a:solidFill>
            <a:schemeClr val="bg1"/>
          </a:solidFill>
        </p:spPr>
        <p:txBody>
          <a:bodyPr wrap="square" rtlCol="0">
            <a:spAutoFit/>
          </a:bodyPr>
          <a:lstStyle/>
          <a:p>
            <a:r>
              <a:rPr lang="en-US" dirty="0" smtClean="0">
                <a:solidFill>
                  <a:srgbClr val="00B050"/>
                </a:solidFill>
              </a:rPr>
              <a:t>Natural</a:t>
            </a:r>
            <a:endParaRPr lang="en-US" dirty="0">
              <a:solidFill>
                <a:srgbClr val="00B050"/>
              </a:solidFill>
            </a:endParaRPr>
          </a:p>
        </p:txBody>
      </p:sp>
      <p:sp>
        <p:nvSpPr>
          <p:cNvPr id="9" name="TextBox 8"/>
          <p:cNvSpPr txBox="1"/>
          <p:nvPr/>
        </p:nvSpPr>
        <p:spPr>
          <a:xfrm>
            <a:off x="4614524" y="3643929"/>
            <a:ext cx="1655138" cy="369332"/>
          </a:xfrm>
          <a:prstGeom prst="rect">
            <a:avLst/>
          </a:prstGeom>
          <a:solidFill>
            <a:schemeClr val="bg1"/>
          </a:solidFill>
        </p:spPr>
        <p:txBody>
          <a:bodyPr wrap="square" rtlCol="0">
            <a:spAutoFit/>
          </a:bodyPr>
          <a:lstStyle/>
          <a:p>
            <a:r>
              <a:rPr lang="en-US" dirty="0" smtClean="0">
                <a:solidFill>
                  <a:srgbClr val="FF0000"/>
                </a:solidFill>
              </a:rPr>
              <a:t>Recreational</a:t>
            </a:r>
            <a:endParaRPr lang="en-US" dirty="0">
              <a:solidFill>
                <a:srgbClr val="FF0000"/>
              </a:solidFill>
            </a:endParaRPr>
          </a:p>
        </p:txBody>
      </p:sp>
      <p:sp>
        <p:nvSpPr>
          <p:cNvPr id="10" name="TextBox 9"/>
          <p:cNvSpPr txBox="1"/>
          <p:nvPr/>
        </p:nvSpPr>
        <p:spPr>
          <a:xfrm>
            <a:off x="5105400" y="5486398"/>
            <a:ext cx="776175" cy="369332"/>
          </a:xfrm>
          <a:prstGeom prst="rect">
            <a:avLst/>
          </a:prstGeom>
          <a:solidFill>
            <a:schemeClr val="bg1"/>
          </a:solidFill>
        </p:spPr>
        <p:txBody>
          <a:bodyPr wrap="none" rtlCol="0">
            <a:spAutoFit/>
          </a:bodyPr>
          <a:lstStyle/>
          <a:p>
            <a:r>
              <a:rPr lang="en-US" dirty="0" smtClean="0">
                <a:solidFill>
                  <a:schemeClr val="bg2">
                    <a:lumMod val="75000"/>
                  </a:schemeClr>
                </a:solidFill>
              </a:rPr>
              <a:t>Scenic</a:t>
            </a:r>
            <a:endParaRPr lang="en-US" dirty="0">
              <a:solidFill>
                <a:schemeClr val="bg2">
                  <a:lumMod val="75000"/>
                </a:schemeClr>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4275"/>
            <a:ext cx="2052021" cy="117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331128"/>
            <a:ext cx="1262063" cy="178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Janice\Desktop\Niland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895" y="5117066"/>
            <a:ext cx="2067471" cy="12689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9293" y="3352801"/>
            <a:ext cx="1828799" cy="121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priserver\LincolnHighway\Grants-Designations\Artplace America\Photos for final paperwork\Bohemian Alp looking west 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6141194" y="5069187"/>
            <a:ext cx="3002806" cy="1074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1194" y="1390601"/>
            <a:ext cx="2428997" cy="1619331"/>
          </a:xfrm>
          <a:prstGeom prst="rect">
            <a:avLst/>
          </a:prstGeom>
        </p:spPr>
      </p:pic>
    </p:spTree>
    <p:extLst>
      <p:ext uri="{BB962C8B-B14F-4D97-AF65-F5344CB8AC3E}">
        <p14:creationId xmlns:p14="http://schemas.microsoft.com/office/powerpoint/2010/main" val="171653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high trestle tr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04800" y="6477000"/>
            <a:ext cx="8610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owa Byways pos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09600"/>
            <a:ext cx="3646581" cy="5635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28243" y="918756"/>
            <a:ext cx="4084708" cy="1200329"/>
          </a:xfrm>
          <a:prstGeom prst="rect">
            <a:avLst/>
          </a:prstGeom>
          <a:solidFill>
            <a:schemeClr val="tx1"/>
          </a:solidFill>
        </p:spPr>
        <p:txBody>
          <a:bodyPr wrap="none" rtlCol="0">
            <a:spAutoFit/>
          </a:bodyPr>
          <a:lstStyle/>
          <a:p>
            <a:r>
              <a:rPr lang="en-US" sz="3600" dirty="0" smtClean="0">
                <a:solidFill>
                  <a:schemeClr val="bg1"/>
                </a:solidFill>
              </a:rPr>
              <a:t>Iowa Byway Signage-</a:t>
            </a:r>
          </a:p>
          <a:p>
            <a:r>
              <a:rPr lang="en-US" sz="3600" dirty="0" smtClean="0">
                <a:solidFill>
                  <a:schemeClr val="bg1"/>
                </a:solidFill>
              </a:rPr>
              <a:t>the GOLD Standard!</a:t>
            </a:r>
            <a:endParaRPr lang="en-US" sz="3600" dirty="0">
              <a:solidFill>
                <a:schemeClr val="bg1"/>
              </a:solidFill>
            </a:endParaRPr>
          </a:p>
        </p:txBody>
      </p:sp>
    </p:spTree>
    <p:extLst>
      <p:ext uri="{BB962C8B-B14F-4D97-AF65-F5344CB8AC3E}">
        <p14:creationId xmlns:p14="http://schemas.microsoft.com/office/powerpoint/2010/main" val="1879867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744</TotalTime>
  <Words>1644</Words>
  <Application>Microsoft Office PowerPoint</Application>
  <PresentationFormat>On-screen Show (4:3)</PresentationFormat>
  <Paragraphs>112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Iowa’s Scenic Byways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Prairie Rivers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Scenic Byways</dc:title>
  <dc:creator>Janice Gammon</dc:creator>
  <cp:lastModifiedBy>Janice Gammon</cp:lastModifiedBy>
  <cp:revision>69</cp:revision>
  <cp:lastPrinted>2019-01-31T20:57:36Z</cp:lastPrinted>
  <dcterms:created xsi:type="dcterms:W3CDTF">2019-01-25T22:16:28Z</dcterms:created>
  <dcterms:modified xsi:type="dcterms:W3CDTF">2019-02-01T20:23:34Z</dcterms:modified>
</cp:coreProperties>
</file>