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1"/>
  </p:notesMasterIdLst>
  <p:handoutMasterIdLst>
    <p:handoutMasterId r:id="rId22"/>
  </p:handoutMasterIdLst>
  <p:sldIdLst>
    <p:sldId id="794" r:id="rId2"/>
    <p:sldId id="855" r:id="rId3"/>
    <p:sldId id="856" r:id="rId4"/>
    <p:sldId id="857" r:id="rId5"/>
    <p:sldId id="795" r:id="rId6"/>
    <p:sldId id="858" r:id="rId7"/>
    <p:sldId id="860" r:id="rId8"/>
    <p:sldId id="861" r:id="rId9"/>
    <p:sldId id="863" r:id="rId10"/>
    <p:sldId id="864" r:id="rId11"/>
    <p:sldId id="845" r:id="rId12"/>
    <p:sldId id="865" r:id="rId13"/>
    <p:sldId id="866" r:id="rId14"/>
    <p:sldId id="867" r:id="rId15"/>
    <p:sldId id="868" r:id="rId16"/>
    <p:sldId id="871" r:id="rId17"/>
    <p:sldId id="862" r:id="rId18"/>
    <p:sldId id="872" r:id="rId19"/>
    <p:sldId id="759" r:id="rId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a:srgbClr val="CC6600"/>
    <a:srgbClr val="336600"/>
    <a:srgbClr val="FF9900"/>
    <a:srgbClr val="FFFF99"/>
    <a:srgbClr val="FFFF00"/>
    <a:srgbClr val="CCCC00"/>
    <a:srgbClr val="FFCC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251" autoAdjust="0"/>
  </p:normalViewPr>
  <p:slideViewPr>
    <p:cSldViewPr>
      <p:cViewPr varScale="1">
        <p:scale>
          <a:sx n="100" d="100"/>
          <a:sy n="100" d="100"/>
        </p:scale>
        <p:origin x="3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563"/>
    </p:cViewPr>
  </p:sorterViewPr>
  <p:notesViewPr>
    <p:cSldViewPr>
      <p:cViewPr varScale="1">
        <p:scale>
          <a:sx n="81" d="100"/>
          <a:sy n="81" d="100"/>
        </p:scale>
        <p:origin x="202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0"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8" tIns="46589" rIns="93178" bIns="46589" numCol="1" anchor="t" anchorCtr="0" compatLnSpc="1">
            <a:prstTxWarp prst="textNoShape">
              <a:avLst/>
            </a:prstTxWarp>
          </a:bodyPr>
          <a:lstStyle>
            <a:lvl1pPr defTabSz="932274" eaLnBrk="0" hangingPunct="0">
              <a:defRPr sz="1200" b="1">
                <a:latin typeface="Arial" charset="0"/>
                <a:ea typeface="ヒラギノ角ゴ Pro W3" pitchFamily="-80" charset="-128"/>
                <a:cs typeface="+mn-cs"/>
              </a:defRPr>
            </a:lvl1pPr>
          </a:lstStyle>
          <a:p>
            <a:pPr>
              <a:defRPr/>
            </a:pPr>
            <a:endParaRPr lang="en-US"/>
          </a:p>
        </p:txBody>
      </p:sp>
      <p:sp>
        <p:nvSpPr>
          <p:cNvPr id="282627" name="Rectangle 3"/>
          <p:cNvSpPr>
            <a:spLocks noGrp="1" noChangeArrowheads="1"/>
          </p:cNvSpPr>
          <p:nvPr>
            <p:ph type="dt" sz="quarter" idx="1"/>
          </p:nvPr>
        </p:nvSpPr>
        <p:spPr bwMode="auto">
          <a:xfrm>
            <a:off x="3971925" y="0"/>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8" tIns="46589" rIns="93178" bIns="46589" numCol="1" anchor="t" anchorCtr="0" compatLnSpc="1">
            <a:prstTxWarp prst="textNoShape">
              <a:avLst/>
            </a:prstTxWarp>
          </a:bodyPr>
          <a:lstStyle>
            <a:lvl1pPr algn="r" defTabSz="932274" eaLnBrk="0" hangingPunct="0">
              <a:defRPr sz="1200" b="1"/>
            </a:lvl1pPr>
          </a:lstStyle>
          <a:p>
            <a:pPr>
              <a:defRPr/>
            </a:pPr>
            <a:fld id="{423828E4-9934-4EE2-B7AB-D2EEC54CE26F}" type="datetimeFigureOut">
              <a:rPr lang="en-US"/>
              <a:pPr>
                <a:defRPr/>
              </a:pPr>
              <a:t>2/1/2019</a:t>
            </a:fld>
            <a:endParaRPr lang="en-US"/>
          </a:p>
        </p:txBody>
      </p:sp>
      <p:sp>
        <p:nvSpPr>
          <p:cNvPr id="282628" name="Rectangle 4"/>
          <p:cNvSpPr>
            <a:spLocks noGrp="1" noChangeArrowheads="1"/>
          </p:cNvSpPr>
          <p:nvPr>
            <p:ph type="ftr" sz="quarter" idx="2"/>
          </p:nvPr>
        </p:nvSpPr>
        <p:spPr bwMode="auto">
          <a:xfrm>
            <a:off x="0"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8" tIns="46589" rIns="93178" bIns="46589" numCol="1" anchor="b" anchorCtr="0" compatLnSpc="1">
            <a:prstTxWarp prst="textNoShape">
              <a:avLst/>
            </a:prstTxWarp>
          </a:bodyPr>
          <a:lstStyle>
            <a:lvl1pPr defTabSz="932274" eaLnBrk="0" hangingPunct="0">
              <a:defRPr sz="1200" b="1">
                <a:latin typeface="Arial" charset="0"/>
                <a:ea typeface="ヒラギノ角ゴ Pro W3" pitchFamily="-80" charset="-128"/>
                <a:cs typeface="+mn-cs"/>
              </a:defRPr>
            </a:lvl1pPr>
          </a:lstStyle>
          <a:p>
            <a:pPr>
              <a:defRPr/>
            </a:pPr>
            <a:endParaRPr lang="en-US"/>
          </a:p>
        </p:txBody>
      </p:sp>
      <p:sp>
        <p:nvSpPr>
          <p:cNvPr id="282629" name="Rectangle 5"/>
          <p:cNvSpPr>
            <a:spLocks noGrp="1" noChangeArrowheads="1"/>
          </p:cNvSpPr>
          <p:nvPr>
            <p:ph type="sldNum" sz="quarter" idx="3"/>
          </p:nvPr>
        </p:nvSpPr>
        <p:spPr bwMode="auto">
          <a:xfrm>
            <a:off x="3971925" y="8829675"/>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8" tIns="46589" rIns="93178" bIns="46589" numCol="1" anchor="b" anchorCtr="0" compatLnSpc="1">
            <a:prstTxWarp prst="textNoShape">
              <a:avLst/>
            </a:prstTxWarp>
          </a:bodyPr>
          <a:lstStyle>
            <a:lvl1pPr algn="r" defTabSz="932274" eaLnBrk="0" hangingPunct="0">
              <a:defRPr sz="1200" b="1"/>
            </a:lvl1pPr>
          </a:lstStyle>
          <a:p>
            <a:pPr>
              <a:defRPr/>
            </a:pPr>
            <a:fld id="{999A4890-31A2-4E20-903C-85E9457F638C}" type="slidenum">
              <a:rPr lang="en-US"/>
              <a:pPr>
                <a:defRPr/>
              </a:pPr>
              <a:t>‹#›</a:t>
            </a:fld>
            <a:endParaRPr lang="en-US"/>
          </a:p>
        </p:txBody>
      </p:sp>
    </p:spTree>
    <p:extLst>
      <p:ext uri="{BB962C8B-B14F-4D97-AF65-F5344CB8AC3E}">
        <p14:creationId xmlns:p14="http://schemas.microsoft.com/office/powerpoint/2010/main" val="3091610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8" tIns="46589" rIns="93178" bIns="46589" numCol="1" anchor="t" anchorCtr="0" compatLnSpc="1">
            <a:prstTxWarp prst="textNoShape">
              <a:avLst/>
            </a:prstTxWarp>
          </a:bodyPr>
          <a:lstStyle>
            <a:lvl1pPr defTabSz="932274" eaLnBrk="0" hangingPunct="0">
              <a:defRPr sz="1200">
                <a:latin typeface="Arial" charset="0"/>
                <a:ea typeface="ヒラギノ角ゴ Pro W3" pitchFamily="-80" charset="-128"/>
                <a:cs typeface="+mn-cs"/>
              </a:defRPr>
            </a:lvl1pPr>
          </a:lstStyle>
          <a:p>
            <a:pPr>
              <a:defRPr/>
            </a:pPr>
            <a:endParaRPr lang="en-US"/>
          </a:p>
        </p:txBody>
      </p:sp>
      <p:sp>
        <p:nvSpPr>
          <p:cNvPr id="146435" name="Rectangle 3"/>
          <p:cNvSpPr>
            <a:spLocks noGrp="1" noChangeArrowheads="1"/>
          </p:cNvSpPr>
          <p:nvPr>
            <p:ph type="dt" idx="1"/>
          </p:nvPr>
        </p:nvSpPr>
        <p:spPr bwMode="auto">
          <a:xfrm>
            <a:off x="3971925"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8" tIns="46589" rIns="93178" bIns="46589" numCol="1" anchor="t" anchorCtr="0" compatLnSpc="1">
            <a:prstTxWarp prst="textNoShape">
              <a:avLst/>
            </a:prstTxWarp>
          </a:bodyPr>
          <a:lstStyle>
            <a:lvl1pPr algn="r" defTabSz="932274" eaLnBrk="0" hangingPunct="0">
              <a:defRPr sz="1200">
                <a:latin typeface="Arial" charset="0"/>
                <a:ea typeface="ヒラギノ角ゴ Pro W3" pitchFamily="-80" charset="-128"/>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82688" y="696913"/>
            <a:ext cx="4646612"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7" name="Rectangle 5"/>
          <p:cNvSpPr>
            <a:spLocks noGrp="1" noChangeArrowheads="1"/>
          </p:cNvSpPr>
          <p:nvPr>
            <p:ph type="body" sz="quarter" idx="3"/>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8" tIns="46589" rIns="93178"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6438" name="Rectangle 6"/>
          <p:cNvSpPr>
            <a:spLocks noGrp="1" noChangeArrowheads="1"/>
          </p:cNvSpPr>
          <p:nvPr>
            <p:ph type="ftr" sz="quarter" idx="4"/>
          </p:nvPr>
        </p:nvSpPr>
        <p:spPr bwMode="auto">
          <a:xfrm>
            <a:off x="0"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8" tIns="46589" rIns="93178" bIns="46589" numCol="1" anchor="b" anchorCtr="0" compatLnSpc="1">
            <a:prstTxWarp prst="textNoShape">
              <a:avLst/>
            </a:prstTxWarp>
          </a:bodyPr>
          <a:lstStyle>
            <a:lvl1pPr defTabSz="932274" eaLnBrk="0" hangingPunct="0">
              <a:defRPr sz="1200">
                <a:latin typeface="Arial" charset="0"/>
                <a:ea typeface="ヒラギノ角ゴ Pro W3" pitchFamily="-80" charset="-128"/>
                <a:cs typeface="+mn-cs"/>
              </a:defRPr>
            </a:lvl1pPr>
          </a:lstStyle>
          <a:p>
            <a:pPr>
              <a:defRPr/>
            </a:pPr>
            <a:endParaRPr lang="en-US"/>
          </a:p>
        </p:txBody>
      </p:sp>
      <p:sp>
        <p:nvSpPr>
          <p:cNvPr id="146439" name="Rectangle 7"/>
          <p:cNvSpPr>
            <a:spLocks noGrp="1" noChangeArrowheads="1"/>
          </p:cNvSpPr>
          <p:nvPr>
            <p:ph type="sldNum" sz="quarter" idx="5"/>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8" tIns="46589" rIns="93178" bIns="46589" numCol="1" anchor="b" anchorCtr="0" compatLnSpc="1">
            <a:prstTxWarp prst="textNoShape">
              <a:avLst/>
            </a:prstTxWarp>
          </a:bodyPr>
          <a:lstStyle>
            <a:lvl1pPr algn="r" defTabSz="932274" eaLnBrk="0" hangingPunct="0">
              <a:defRPr sz="1200"/>
            </a:lvl1pPr>
          </a:lstStyle>
          <a:p>
            <a:pPr>
              <a:defRPr/>
            </a:pPr>
            <a:fld id="{C0177FAA-CA8A-49A7-8494-0E5C278CF054}" type="slidenum">
              <a:rPr lang="en-US"/>
              <a:pPr>
                <a:defRPr/>
              </a:pPr>
              <a:t>‹#›</a:t>
            </a:fld>
            <a:endParaRPr lang="en-US"/>
          </a:p>
        </p:txBody>
      </p:sp>
    </p:spTree>
    <p:extLst>
      <p:ext uri="{BB962C8B-B14F-4D97-AF65-F5344CB8AC3E}">
        <p14:creationId xmlns:p14="http://schemas.microsoft.com/office/powerpoint/2010/main" val="3261217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80"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672">
              <a:defRPr/>
            </a:pPr>
            <a:r>
              <a:rPr lang="en-US" dirty="0" smtClean="0"/>
              <a:t>Thank you for the invitation and for all the DOT does</a:t>
            </a:r>
            <a:r>
              <a:rPr lang="en-US" baseline="0" dirty="0" smtClean="0"/>
              <a:t> to advance trails across the state of Iowa. </a:t>
            </a:r>
            <a:endParaRPr lang="en-US" dirty="0" smtClean="0"/>
          </a:p>
        </p:txBody>
      </p:sp>
      <p:sp>
        <p:nvSpPr>
          <p:cNvPr id="4" name="Slide Number Placeholder 3"/>
          <p:cNvSpPr>
            <a:spLocks noGrp="1"/>
          </p:cNvSpPr>
          <p:nvPr>
            <p:ph type="sldNum" sz="quarter" idx="10"/>
          </p:nvPr>
        </p:nvSpPr>
        <p:spPr/>
        <p:txBody>
          <a:bodyPr/>
          <a:lstStyle/>
          <a:p>
            <a:fld id="{9CDE5203-F9D6-F443-AE63-3E848DB01C6C}" type="slidenum">
              <a:rPr lang="en-US" smtClean="0"/>
              <a:t>1</a:t>
            </a:fld>
            <a:endParaRPr lang="en-US"/>
          </a:p>
        </p:txBody>
      </p:sp>
    </p:spTree>
    <p:extLst>
      <p:ext uri="{BB962C8B-B14F-4D97-AF65-F5344CB8AC3E}">
        <p14:creationId xmlns:p14="http://schemas.microsoft.com/office/powerpoint/2010/main" val="1821023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a:t>
            </a:r>
            <a:r>
              <a:rPr lang="en-US" baseline="0" dirty="0" smtClean="0"/>
              <a:t> is about to really get kicked off. It’s about an 8 mile trail connected the south side of Mason City to Lime Creek Nature Center on the north side. This includes a 200 foot wide bridge over a local street that could be developed into a parklike space mimicking NYC High Line Trail.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10</a:t>
            </a:fld>
            <a:endParaRPr lang="en-US"/>
          </a:p>
        </p:txBody>
      </p:sp>
    </p:spTree>
    <p:extLst>
      <p:ext uri="{BB962C8B-B14F-4D97-AF65-F5344CB8AC3E}">
        <p14:creationId xmlns:p14="http://schemas.microsoft.com/office/powerpoint/2010/main" val="8444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Plywood</a:t>
            </a:r>
            <a:r>
              <a:rPr lang="en-US" baseline="0" dirty="0" smtClean="0"/>
              <a:t> Trail connects Sioux City to </a:t>
            </a:r>
            <a:r>
              <a:rPr lang="en-US" baseline="0" dirty="0" err="1" smtClean="0"/>
              <a:t>Lemars</a:t>
            </a:r>
            <a:r>
              <a:rPr lang="en-US" baseline="0" dirty="0" smtClean="0"/>
              <a:t>. One of the driving forces behind this trail is the Wells Family of Blue Bunny ice cream. They see the potential workforce development benefits a regional trail could bring to their town.  Blue Bunny staff, city leaders and community members have been leading this project and are soon to launch a major fundraising campaign. INHF has been providing technical assistance to partners.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11</a:t>
            </a:fld>
            <a:endParaRPr lang="en-US"/>
          </a:p>
        </p:txBody>
      </p:sp>
    </p:spTree>
    <p:extLst>
      <p:ext uri="{BB962C8B-B14F-4D97-AF65-F5344CB8AC3E}">
        <p14:creationId xmlns:p14="http://schemas.microsoft.com/office/powerpoint/2010/main" val="24454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are just a handful of projects that we are currently working on across the state. This map was included in the recently adopted DOT Bicycle and Pedestrian Plan. It shows the state’s vision for our trail network.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12</a:t>
            </a:fld>
            <a:endParaRPr lang="en-US"/>
          </a:p>
        </p:txBody>
      </p:sp>
    </p:spTree>
    <p:extLst>
      <p:ext uri="{BB962C8B-B14F-4D97-AF65-F5344CB8AC3E}">
        <p14:creationId xmlns:p14="http://schemas.microsoft.com/office/powerpoint/2010/main" val="1892825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of the</a:t>
            </a:r>
            <a:r>
              <a:rPr lang="en-US" baseline="0" dirty="0" smtClean="0"/>
              <a:t> table. </a:t>
            </a:r>
          </a:p>
          <a:p>
            <a:r>
              <a:rPr lang="en-US" dirty="0" smtClean="0"/>
              <a:t>What this says to me: </a:t>
            </a:r>
          </a:p>
          <a:p>
            <a:r>
              <a:rPr lang="en-US" baseline="0" dirty="0" smtClean="0"/>
              <a:t>We have nearly 2,000 miles of trails that need access to maintenance funding</a:t>
            </a:r>
          </a:p>
          <a:p>
            <a:r>
              <a:rPr lang="en-US" baseline="0" dirty="0" smtClean="0"/>
              <a:t>We have almost 500 miles of trails that could begin development if funding was available</a:t>
            </a:r>
          </a:p>
          <a:p>
            <a:r>
              <a:rPr lang="en-US" baseline="0" dirty="0" smtClean="0"/>
              <a:t>We have a little over 3,000 miles that would be closer to a reality if funding could be used for feasibility studies and engineering </a:t>
            </a:r>
          </a:p>
          <a:p>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13</a:t>
            </a:fld>
            <a:endParaRPr lang="en-US"/>
          </a:p>
        </p:txBody>
      </p:sp>
    </p:spTree>
    <p:extLst>
      <p:ext uri="{BB962C8B-B14F-4D97-AF65-F5344CB8AC3E}">
        <p14:creationId xmlns:p14="http://schemas.microsoft.com/office/powerpoint/2010/main" val="45080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of the table. We’ve watched SRT funding drop over the past few years from $6 million to $1</a:t>
            </a:r>
            <a:r>
              <a:rPr lang="en-US" baseline="0" dirty="0" smtClean="0"/>
              <a:t> million. </a:t>
            </a:r>
            <a:endParaRPr lang="en-US" dirty="0" smtClean="0"/>
          </a:p>
          <a:p>
            <a:r>
              <a:rPr lang="en-US" dirty="0" smtClean="0"/>
              <a:t>SRT</a:t>
            </a:r>
            <a:r>
              <a:rPr lang="en-US" baseline="0" dirty="0" smtClean="0"/>
              <a:t> and FRT are the main sources of public funding for trails. There are other programs that “can” fund trails but they most compete against other major projects demanding attention.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14</a:t>
            </a:fld>
            <a:endParaRPr lang="en-US"/>
          </a:p>
        </p:txBody>
      </p:sp>
    </p:spTree>
    <p:extLst>
      <p:ext uri="{BB962C8B-B14F-4D97-AF65-F5344CB8AC3E}">
        <p14:creationId xmlns:p14="http://schemas.microsoft.com/office/powerpoint/2010/main" val="225230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15</a:t>
            </a:fld>
            <a:endParaRPr lang="en-US"/>
          </a:p>
        </p:txBody>
      </p:sp>
    </p:spTree>
    <p:extLst>
      <p:ext uri="{BB962C8B-B14F-4D97-AF65-F5344CB8AC3E}">
        <p14:creationId xmlns:p14="http://schemas.microsoft.com/office/powerpoint/2010/main" val="404515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notice that many of the projects</a:t>
            </a:r>
            <a:r>
              <a:rPr lang="en-US" baseline="0" dirty="0" smtClean="0"/>
              <a:t> going after these funding sources are in rural communities. Many of these communities do not have the population to privately fundraise these costly projects, nor corporate business partners that could assist. But that does not mean the demand is not there. It’s even more important that we increase and create access to funding for trail to support these projects.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16</a:t>
            </a:fld>
            <a:endParaRPr lang="en-US"/>
          </a:p>
        </p:txBody>
      </p:sp>
    </p:spTree>
    <p:extLst>
      <p:ext uri="{BB962C8B-B14F-4D97-AF65-F5344CB8AC3E}">
        <p14:creationId xmlns:p14="http://schemas.microsoft.com/office/powerpoint/2010/main" val="377540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Admiral Trail is a 4 mile trail in Farragut. The trail will ultimately connect to the 63-mile Wabash Trace Nature Trail in Shenandoah when completed. Farragut is a town of a little more than 400 people. When the BNSF railroad deactivated it signaled the closure of their weight station and coop. Two years ago they lost their school. The city has come together and rallied around this project. They regularly has substantial turnouts to its monthly meetings, community open houses and events. This photo is of their first annual trail walk. Over 40 people attended. That is 10% of this town.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are witnesses to the community building trails bring to towns, the pride they help to rediscover, and the growing of leadership they create. </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CDE5203-F9D6-F443-AE63-3E848DB01C6C}" type="slidenum">
              <a:rPr lang="en-US" smtClean="0"/>
              <a:t>17</a:t>
            </a:fld>
            <a:endParaRPr lang="en-US"/>
          </a:p>
        </p:txBody>
      </p:sp>
    </p:spTree>
    <p:extLst>
      <p:ext uri="{BB962C8B-B14F-4D97-AF65-F5344CB8AC3E}">
        <p14:creationId xmlns:p14="http://schemas.microsoft.com/office/powerpoint/2010/main" val="1583898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INHF is</a:t>
            </a:r>
            <a:r>
              <a:rPr lang="en-US" baseline="0" dirty="0" smtClean="0"/>
              <a:t> excited and ready to continue to work with partners across the state to achieve the vision set out by the DOT in their Bicycle and Pedestrian Long Range Plan. We’re also actively educating our state legislators on the importance of continuing to support and fund existing program like the SRT and FRT, but also to funding Iowa’s Water and Land Legacy. The trust fund would create over $15 million annually allowing us to realize the vision put forward by the DOT’s long range plan.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18</a:t>
            </a:fld>
            <a:endParaRPr lang="en-US"/>
          </a:p>
        </p:txBody>
      </p:sp>
    </p:spTree>
    <p:extLst>
      <p:ext uri="{BB962C8B-B14F-4D97-AF65-F5344CB8AC3E}">
        <p14:creationId xmlns:p14="http://schemas.microsoft.com/office/powerpoint/2010/main" val="403664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r>
              <a:rPr lang="en-US" altLang="en-US" dirty="0" smtClean="0">
                <a:latin typeface="Arial" pitchFamily="34" charset="0"/>
                <a:ea typeface="ヒラギノ角ゴ Pro W3" pitchFamily="1" charset="-128"/>
              </a:rPr>
              <a:t>Handout about why- workforce</a:t>
            </a:r>
            <a:r>
              <a:rPr lang="en-US" altLang="en-US" baseline="0" dirty="0" smtClean="0">
                <a:latin typeface="Arial" pitchFamily="34" charset="0"/>
                <a:ea typeface="ヒラギノ角ゴ Pro W3" pitchFamily="1" charset="-128"/>
              </a:rPr>
              <a:t> development, economic impact, etc. </a:t>
            </a:r>
            <a:endParaRPr lang="en-US" altLang="en-US" dirty="0" smtClean="0">
              <a:latin typeface="Arial" pitchFamily="34" charset="0"/>
              <a:ea typeface="ヒラギノ角ゴ Pro W3" pitchFamily="1" charset="-128"/>
            </a:endParaRPr>
          </a:p>
        </p:txBody>
      </p:sp>
      <p:sp>
        <p:nvSpPr>
          <p:cNvPr id="72708" name="Slide Number Placeholder 3"/>
          <p:cNvSpPr>
            <a:spLocks noGrp="1"/>
          </p:cNvSpPr>
          <p:nvPr>
            <p:ph type="sldNum" sz="quarter" idx="5"/>
          </p:nvPr>
        </p:nvSpPr>
        <p:spPr>
          <a:noFill/>
        </p:spPr>
        <p:txBody>
          <a:bodyPr/>
          <a:lstStyle>
            <a:lvl1pPr defTabSz="931806" eaLnBrk="0" hangingPunct="0">
              <a:spcBef>
                <a:spcPct val="30000"/>
              </a:spcBef>
              <a:defRPr sz="1200">
                <a:solidFill>
                  <a:schemeClr val="tx1"/>
                </a:solidFill>
                <a:latin typeface="Arial" pitchFamily="34" charset="0"/>
                <a:ea typeface="ヒラギノ角ゴ Pro W3" pitchFamily="1" charset="-128"/>
              </a:defRPr>
            </a:lvl1pPr>
            <a:lvl2pPr marL="748002" indent="-287693" defTabSz="931806" eaLnBrk="0" hangingPunct="0">
              <a:spcBef>
                <a:spcPct val="30000"/>
              </a:spcBef>
              <a:defRPr sz="1200">
                <a:solidFill>
                  <a:schemeClr val="tx1"/>
                </a:solidFill>
                <a:latin typeface="Arial" pitchFamily="34" charset="0"/>
                <a:ea typeface="ヒラギノ角ゴ Pro W3" pitchFamily="1" charset="-128"/>
              </a:defRPr>
            </a:lvl2pPr>
            <a:lvl3pPr marL="1150772" indent="-230154" defTabSz="931806" eaLnBrk="0" hangingPunct="0">
              <a:spcBef>
                <a:spcPct val="30000"/>
              </a:spcBef>
              <a:defRPr sz="1200">
                <a:solidFill>
                  <a:schemeClr val="tx1"/>
                </a:solidFill>
                <a:latin typeface="Arial" pitchFamily="34" charset="0"/>
                <a:ea typeface="ヒラギノ角ゴ Pro W3" pitchFamily="1" charset="-128"/>
              </a:defRPr>
            </a:lvl3pPr>
            <a:lvl4pPr marL="1611081" indent="-230154" defTabSz="931806" eaLnBrk="0" hangingPunct="0">
              <a:spcBef>
                <a:spcPct val="30000"/>
              </a:spcBef>
              <a:defRPr sz="1200">
                <a:solidFill>
                  <a:schemeClr val="tx1"/>
                </a:solidFill>
                <a:latin typeface="Arial" pitchFamily="34" charset="0"/>
                <a:ea typeface="ヒラギノ角ゴ Pro W3" pitchFamily="1" charset="-128"/>
              </a:defRPr>
            </a:lvl4pPr>
            <a:lvl5pPr marL="2071390" indent="-230154" defTabSz="931806" eaLnBrk="0" hangingPunct="0">
              <a:spcBef>
                <a:spcPct val="30000"/>
              </a:spcBef>
              <a:defRPr sz="1200">
                <a:solidFill>
                  <a:schemeClr val="tx1"/>
                </a:solidFill>
                <a:latin typeface="Arial" pitchFamily="34" charset="0"/>
                <a:ea typeface="ヒラギノ角ゴ Pro W3" pitchFamily="1" charset="-128"/>
              </a:defRPr>
            </a:lvl5pPr>
            <a:lvl6pPr marL="2531699" indent="-230154" defTabSz="931806" eaLnBrk="0" fontAlgn="base" hangingPunct="0">
              <a:spcBef>
                <a:spcPct val="30000"/>
              </a:spcBef>
              <a:spcAft>
                <a:spcPct val="0"/>
              </a:spcAft>
              <a:defRPr sz="1200">
                <a:solidFill>
                  <a:schemeClr val="tx1"/>
                </a:solidFill>
                <a:latin typeface="Arial" pitchFamily="34" charset="0"/>
                <a:ea typeface="ヒラギノ角ゴ Pro W3" pitchFamily="1" charset="-128"/>
              </a:defRPr>
            </a:lvl6pPr>
            <a:lvl7pPr marL="2992008" indent="-230154" defTabSz="931806" eaLnBrk="0" fontAlgn="base" hangingPunct="0">
              <a:spcBef>
                <a:spcPct val="30000"/>
              </a:spcBef>
              <a:spcAft>
                <a:spcPct val="0"/>
              </a:spcAft>
              <a:defRPr sz="1200">
                <a:solidFill>
                  <a:schemeClr val="tx1"/>
                </a:solidFill>
                <a:latin typeface="Arial" pitchFamily="34" charset="0"/>
                <a:ea typeface="ヒラギノ角ゴ Pro W3" pitchFamily="1" charset="-128"/>
              </a:defRPr>
            </a:lvl7pPr>
            <a:lvl8pPr marL="3452317" indent="-230154" defTabSz="931806" eaLnBrk="0" fontAlgn="base" hangingPunct="0">
              <a:spcBef>
                <a:spcPct val="30000"/>
              </a:spcBef>
              <a:spcAft>
                <a:spcPct val="0"/>
              </a:spcAft>
              <a:defRPr sz="1200">
                <a:solidFill>
                  <a:schemeClr val="tx1"/>
                </a:solidFill>
                <a:latin typeface="Arial" pitchFamily="34" charset="0"/>
                <a:ea typeface="ヒラギノ角ゴ Pro W3" pitchFamily="1" charset="-128"/>
              </a:defRPr>
            </a:lvl8pPr>
            <a:lvl9pPr marL="3912626" indent="-230154" defTabSz="931806" eaLnBrk="0" fontAlgn="base" hangingPunct="0">
              <a:spcBef>
                <a:spcPct val="30000"/>
              </a:spcBef>
              <a:spcAft>
                <a:spcPct val="0"/>
              </a:spcAft>
              <a:defRPr sz="1200">
                <a:solidFill>
                  <a:schemeClr val="tx1"/>
                </a:solidFill>
                <a:latin typeface="Arial" pitchFamily="34" charset="0"/>
                <a:ea typeface="ヒラギノ角ゴ Pro W3" pitchFamily="1" charset="-128"/>
              </a:defRPr>
            </a:lvl9pPr>
          </a:lstStyle>
          <a:p>
            <a:pPr>
              <a:spcBef>
                <a:spcPct val="0"/>
              </a:spcBef>
            </a:pPr>
            <a:fld id="{D5CCA012-F921-4F87-8272-BC460874A050}"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280693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providing spaces for families and individuals of all ages to get outdoors, have access to a healthy lifestyle and contribute to a diverse tourism economy. </a:t>
            </a:r>
            <a:endParaRPr lang="en-US" dirty="0"/>
          </a:p>
        </p:txBody>
      </p:sp>
      <p:sp>
        <p:nvSpPr>
          <p:cNvPr id="4" name="Slide Number Placeholder 3"/>
          <p:cNvSpPr>
            <a:spLocks noGrp="1"/>
          </p:cNvSpPr>
          <p:nvPr>
            <p:ph type="sldNum" sz="quarter" idx="10"/>
          </p:nvPr>
        </p:nvSpPr>
        <p:spPr/>
        <p:txBody>
          <a:bodyPr/>
          <a:lstStyle/>
          <a:p>
            <a:pPr>
              <a:defRPr/>
            </a:pPr>
            <a:fld id="{C0177FAA-CA8A-49A7-8494-0E5C278CF054}" type="slidenum">
              <a:rPr lang="en-US" smtClean="0"/>
              <a:pPr>
                <a:defRPr/>
              </a:pPr>
              <a:t>2</a:t>
            </a:fld>
            <a:endParaRPr lang="en-US"/>
          </a:p>
        </p:txBody>
      </p:sp>
    </p:spTree>
    <p:extLst>
      <p:ext uri="{BB962C8B-B14F-4D97-AF65-F5344CB8AC3E}">
        <p14:creationId xmlns:p14="http://schemas.microsoft.com/office/powerpoint/2010/main" val="192446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 non profit,</a:t>
            </a:r>
            <a:r>
              <a:rPr lang="en-US" baseline="0" dirty="0" smtClean="0"/>
              <a:t> accredited by the Land Trust Alliance, a national organization. We currently have 28 staff positions across Iowa and offer internship opportunities for about 20 students each year. We are supported privately and have nearly 6,000 members. This year we are celebrating our 40</a:t>
            </a:r>
            <a:r>
              <a:rPr lang="en-US" baseline="30000" dirty="0" smtClean="0"/>
              <a:t>th</a:t>
            </a:r>
            <a:r>
              <a:rPr lang="en-US" baseline="0" dirty="0" smtClean="0"/>
              <a:t> anniversary!</a:t>
            </a:r>
            <a:endParaRPr lang="en-US" dirty="0"/>
          </a:p>
        </p:txBody>
      </p:sp>
      <p:sp>
        <p:nvSpPr>
          <p:cNvPr id="4" name="Slide Number Placeholder 3"/>
          <p:cNvSpPr>
            <a:spLocks noGrp="1"/>
          </p:cNvSpPr>
          <p:nvPr>
            <p:ph type="sldNum" sz="quarter" idx="10"/>
          </p:nvPr>
        </p:nvSpPr>
        <p:spPr/>
        <p:txBody>
          <a:bodyPr/>
          <a:lstStyle/>
          <a:p>
            <a:pPr>
              <a:defRPr/>
            </a:pPr>
            <a:fld id="{C0177FAA-CA8A-49A7-8494-0E5C278CF054}" type="slidenum">
              <a:rPr lang="en-US" smtClean="0"/>
              <a:pPr>
                <a:defRPr/>
              </a:pPr>
              <a:t>3</a:t>
            </a:fld>
            <a:endParaRPr lang="en-US"/>
          </a:p>
        </p:txBody>
      </p:sp>
    </p:spTree>
    <p:extLst>
      <p:ext uri="{BB962C8B-B14F-4D97-AF65-F5344CB8AC3E}">
        <p14:creationId xmlns:p14="http://schemas.microsoft.com/office/powerpoint/2010/main" val="77092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accomplish our projects with a positive partnership</a:t>
            </a:r>
            <a:r>
              <a:rPr lang="en-US" baseline="0" dirty="0" smtClean="0"/>
              <a:t> approach whether it be a land conservation projects or a trail project. </a:t>
            </a:r>
            <a:endParaRPr lang="en-US" dirty="0"/>
          </a:p>
        </p:txBody>
      </p:sp>
      <p:sp>
        <p:nvSpPr>
          <p:cNvPr id="4" name="Slide Number Placeholder 3"/>
          <p:cNvSpPr>
            <a:spLocks noGrp="1"/>
          </p:cNvSpPr>
          <p:nvPr>
            <p:ph type="sldNum" sz="quarter" idx="10"/>
          </p:nvPr>
        </p:nvSpPr>
        <p:spPr/>
        <p:txBody>
          <a:bodyPr/>
          <a:lstStyle/>
          <a:p>
            <a:pPr>
              <a:defRPr/>
            </a:pPr>
            <a:fld id="{C0177FAA-CA8A-49A7-8494-0E5C278CF054}" type="slidenum">
              <a:rPr lang="en-US" smtClean="0"/>
              <a:pPr>
                <a:defRPr/>
              </a:pPr>
              <a:t>4</a:t>
            </a:fld>
            <a:endParaRPr lang="en-US"/>
          </a:p>
        </p:txBody>
      </p:sp>
    </p:spTree>
    <p:extLst>
      <p:ext uri="{BB962C8B-B14F-4D97-AF65-F5344CB8AC3E}">
        <p14:creationId xmlns:p14="http://schemas.microsoft.com/office/powerpoint/2010/main" val="375375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INHF</a:t>
            </a:r>
            <a:r>
              <a:rPr lang="en-US" baseline="0" dirty="0" smtClean="0"/>
              <a:t> originally started working on trails in the 1980s with a focus on rails to trails. We helped communities and counties secure these discontinued corridors for future transportation purposes. We found, however, that there was a growing need for continued technical and fundraising assistance. So we continued to support our partners until the trail was completed and beyond. The Heritage Trail in Dubuque was one of our first trail projects followed by the Cedar Valley Nature Trail, the Wabash Trace Nature Trail, the High Trestle Trail and many more. Today, we provide all levels of support to communities and counties working on trail development based on their needs.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5</a:t>
            </a:fld>
            <a:endParaRPr lang="en-US"/>
          </a:p>
        </p:txBody>
      </p:sp>
    </p:spTree>
    <p:extLst>
      <p:ext uri="{BB962C8B-B14F-4D97-AF65-F5344CB8AC3E}">
        <p14:creationId xmlns:p14="http://schemas.microsoft.com/office/powerpoint/2010/main" val="298592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working with</a:t>
            </a:r>
            <a:r>
              <a:rPr lang="en-US" baseline="0" dirty="0" smtClean="0"/>
              <a:t> INHF on trail projects for over 13 years. I can attest that these are some of the most complex projects we work on. They often involve multiple jurisdictions of various sizes and capacities and can take years of fundraising to complete. But it is truly amazing to see communities- especially our rural communities come together to accomplish these facilities. And there’s always different motivating factors underlying their passion.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6</a:t>
            </a:fld>
            <a:endParaRPr lang="en-US"/>
          </a:p>
        </p:txBody>
      </p:sp>
    </p:spTree>
    <p:extLst>
      <p:ext uri="{BB962C8B-B14F-4D97-AF65-F5344CB8AC3E}">
        <p14:creationId xmlns:p14="http://schemas.microsoft.com/office/powerpoint/2010/main" val="284521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popular</a:t>
            </a:r>
            <a:r>
              <a:rPr lang="en-US" baseline="0" dirty="0" smtClean="0"/>
              <a:t> projects that we have been assisting to secure land for is the connector between the High Trestle Trail and the Raccoon River Valley Trail. INHF was a part of the development of both these original trails and now we have the opportunity to be a part of the team to connect them. Phase one was completed in 2018. Phase 2 will start construction this year.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7</a:t>
            </a:fld>
            <a:endParaRPr lang="en-US"/>
          </a:p>
        </p:txBody>
      </p:sp>
    </p:spTree>
    <p:extLst>
      <p:ext uri="{BB962C8B-B14F-4D97-AF65-F5344CB8AC3E}">
        <p14:creationId xmlns:p14="http://schemas.microsoft.com/office/powerpoint/2010/main" val="334378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Iowa River Trail is another exciting project</a:t>
            </a:r>
            <a:r>
              <a:rPr lang="en-US" baseline="0" dirty="0" smtClean="0"/>
              <a:t>. We helped to secure the 34 mile corridor between Steamboat Rock and Marshalltown in Marshall and Hardin Counties. We continue to assist project partners in its fundraising and development. Portions of the trail have been started from each north and south end. I believe it will rival the High Trestle Trail with its scenic views as it follows the Iowa River. </a:t>
            </a:r>
            <a:endParaRPr lang="en-US" dirty="0"/>
          </a:p>
        </p:txBody>
      </p:sp>
      <p:sp>
        <p:nvSpPr>
          <p:cNvPr id="4" name="Slide Number Placeholder 3"/>
          <p:cNvSpPr>
            <a:spLocks noGrp="1"/>
          </p:cNvSpPr>
          <p:nvPr>
            <p:ph type="sldNum" sz="quarter" idx="10"/>
          </p:nvPr>
        </p:nvSpPr>
        <p:spPr/>
        <p:txBody>
          <a:bodyPr/>
          <a:lstStyle/>
          <a:p>
            <a:fld id="{9CDE5203-F9D6-F443-AE63-3E848DB01C6C}" type="slidenum">
              <a:rPr lang="en-US" smtClean="0"/>
              <a:t>8</a:t>
            </a:fld>
            <a:endParaRPr lang="en-US"/>
          </a:p>
        </p:txBody>
      </p:sp>
    </p:spTree>
    <p:extLst>
      <p:ext uri="{BB962C8B-B14F-4D97-AF65-F5344CB8AC3E}">
        <p14:creationId xmlns:p14="http://schemas.microsoft.com/office/powerpoint/2010/main" val="427919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a:t>
            </a:r>
            <a:r>
              <a:rPr lang="en-US" baseline="0" dirty="0" smtClean="0"/>
              <a:t> Rock Prairie Trail is component of a 35 year old plan to connect </a:t>
            </a:r>
            <a:r>
              <a:rPr lang="en-US" baseline="0" dirty="0" err="1" smtClean="0"/>
              <a:t>Saylorville</a:t>
            </a:r>
            <a:r>
              <a:rPr lang="en-US" baseline="0" dirty="0" smtClean="0"/>
              <a:t> Lake to Lake Red Rock. This year construction will begin on an portion of the 17 mile corridor between Mitchellville and Monroe. Eight miles of this project connecting Neal Smith Wildlife Refuge through Prairie City to Monroe will be open this summer leaving roughly 9 miles to complete between Prairie City and Mitchellville. Then only a small gap between Mitchellville and the Central Iowa Trails as well as a small gap between Monroe and Lake Red Rock before that vision is complete. </a:t>
            </a:r>
            <a:endParaRPr lang="en-US" dirty="0"/>
          </a:p>
        </p:txBody>
      </p:sp>
      <p:sp>
        <p:nvSpPr>
          <p:cNvPr id="4" name="Slide Number Placeholder 3"/>
          <p:cNvSpPr>
            <a:spLocks noGrp="1"/>
          </p:cNvSpPr>
          <p:nvPr>
            <p:ph type="sldNum" sz="quarter" idx="10"/>
          </p:nvPr>
        </p:nvSpPr>
        <p:spPr/>
        <p:txBody>
          <a:bodyPr/>
          <a:lstStyle/>
          <a:p>
            <a:pPr>
              <a:defRPr/>
            </a:pPr>
            <a:fld id="{C0177FAA-CA8A-49A7-8494-0E5C278CF054}" type="slidenum">
              <a:rPr lang="en-US" smtClean="0"/>
              <a:pPr>
                <a:defRPr/>
              </a:pPr>
              <a:t>9</a:t>
            </a:fld>
            <a:endParaRPr lang="en-US"/>
          </a:p>
        </p:txBody>
      </p:sp>
    </p:spTree>
    <p:extLst>
      <p:ext uri="{BB962C8B-B14F-4D97-AF65-F5344CB8AC3E}">
        <p14:creationId xmlns:p14="http://schemas.microsoft.com/office/powerpoint/2010/main" val="317009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F4C311-690F-4834-85E5-1B22B859C81B}" type="datetimeFigureOut">
              <a:rPr lang="en-US"/>
              <a:pPr>
                <a:defRPr/>
              </a:pPr>
              <a:t>2/1/2019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28135-6151-473B-BE97-D2F786B0F8D9}" type="slidenum">
              <a:rPr lang="en-US"/>
              <a:pPr>
                <a:defRPr/>
              </a:pPr>
              <a:t>‹#›</a:t>
            </a:fld>
            <a:endParaRPr lang="en-US"/>
          </a:p>
        </p:txBody>
      </p:sp>
    </p:spTree>
    <p:extLst>
      <p:ext uri="{BB962C8B-B14F-4D97-AF65-F5344CB8AC3E}">
        <p14:creationId xmlns:p14="http://schemas.microsoft.com/office/powerpoint/2010/main" val="51962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058C0C0-B0C2-4AD2-8914-7187D84D0784}" type="datetimeFigureOut">
              <a:rPr lang="en-US"/>
              <a:pPr>
                <a:defRPr/>
              </a:pPr>
              <a:t>2/1/2019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92883-5EC0-40D7-BA82-58E7899759E1}" type="slidenum">
              <a:rPr lang="en-US"/>
              <a:pPr>
                <a:defRPr/>
              </a:pPr>
              <a:t>‹#›</a:t>
            </a:fld>
            <a:endParaRPr lang="en-US"/>
          </a:p>
        </p:txBody>
      </p:sp>
    </p:spTree>
    <p:extLst>
      <p:ext uri="{BB962C8B-B14F-4D97-AF65-F5344CB8AC3E}">
        <p14:creationId xmlns:p14="http://schemas.microsoft.com/office/powerpoint/2010/main" val="186189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04E0370-DD90-4CAB-BF4A-D21EFBDC2521}" type="datetimeFigureOut">
              <a:rPr lang="en-US"/>
              <a:pPr>
                <a:defRPr/>
              </a:pPr>
              <a:t>2/1/2019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816BF-AF61-4FED-A75B-222B408115C0}" type="slidenum">
              <a:rPr lang="en-US"/>
              <a:pPr>
                <a:defRPr/>
              </a:pPr>
              <a:t>‹#›</a:t>
            </a:fld>
            <a:endParaRPr lang="en-US"/>
          </a:p>
        </p:txBody>
      </p:sp>
    </p:spTree>
    <p:extLst>
      <p:ext uri="{BB962C8B-B14F-4D97-AF65-F5344CB8AC3E}">
        <p14:creationId xmlns:p14="http://schemas.microsoft.com/office/powerpoint/2010/main" val="51167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1AC4E3C-0391-4370-BB59-C8765FB95B98}" type="datetimeFigureOut">
              <a:rPr lang="en-US"/>
              <a:pPr>
                <a:defRPr/>
              </a:pPr>
              <a:t>2/1/2019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A73F9-3EEB-4CE8-BB8C-A66A0A97C4E5}" type="slidenum">
              <a:rPr lang="en-US"/>
              <a:pPr>
                <a:defRPr/>
              </a:pPr>
              <a:t>‹#›</a:t>
            </a:fld>
            <a:endParaRPr lang="en-US"/>
          </a:p>
        </p:txBody>
      </p:sp>
    </p:spTree>
    <p:extLst>
      <p:ext uri="{BB962C8B-B14F-4D97-AF65-F5344CB8AC3E}">
        <p14:creationId xmlns:p14="http://schemas.microsoft.com/office/powerpoint/2010/main" val="246411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DA2399D-5A02-40CE-A9BF-AA0D4EBF1974}" type="datetimeFigureOut">
              <a:rPr lang="en-US"/>
              <a:pPr>
                <a:defRPr/>
              </a:pPr>
              <a:t>2/1/2019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55135-1AA6-448C-9629-B7267624C4EF}" type="slidenum">
              <a:rPr lang="en-US"/>
              <a:pPr>
                <a:defRPr/>
              </a:pPr>
              <a:t>‹#›</a:t>
            </a:fld>
            <a:endParaRPr lang="en-US"/>
          </a:p>
        </p:txBody>
      </p:sp>
    </p:spTree>
    <p:extLst>
      <p:ext uri="{BB962C8B-B14F-4D97-AF65-F5344CB8AC3E}">
        <p14:creationId xmlns:p14="http://schemas.microsoft.com/office/powerpoint/2010/main" val="16320003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F54794-4D65-4AE3-A0B7-E2B2F1957662}" type="datetimeFigureOut">
              <a:rPr lang="en-US"/>
              <a:pPr>
                <a:defRPr/>
              </a:pPr>
              <a:t>2/1/2019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E35BC-F36B-4A3D-903B-F7161D9F7DAC}" type="slidenum">
              <a:rPr lang="en-US"/>
              <a:pPr>
                <a:defRPr/>
              </a:pPr>
              <a:t>‹#›</a:t>
            </a:fld>
            <a:endParaRPr lang="en-US"/>
          </a:p>
        </p:txBody>
      </p:sp>
    </p:spTree>
    <p:extLst>
      <p:ext uri="{BB962C8B-B14F-4D97-AF65-F5344CB8AC3E}">
        <p14:creationId xmlns:p14="http://schemas.microsoft.com/office/powerpoint/2010/main" val="22580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D705E3C-056A-4AE0-9863-2F590092F687}" type="datetimeFigureOut">
              <a:rPr lang="en-US"/>
              <a:pPr>
                <a:defRPr/>
              </a:pPr>
              <a:t>2/1/2019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7A1E33-87AD-4D75-B707-7A554BDD6F59}" type="slidenum">
              <a:rPr lang="en-US"/>
              <a:pPr>
                <a:defRPr/>
              </a:pPr>
              <a:t>‹#›</a:t>
            </a:fld>
            <a:endParaRPr lang="en-US"/>
          </a:p>
        </p:txBody>
      </p:sp>
    </p:spTree>
    <p:extLst>
      <p:ext uri="{BB962C8B-B14F-4D97-AF65-F5344CB8AC3E}">
        <p14:creationId xmlns:p14="http://schemas.microsoft.com/office/powerpoint/2010/main" val="1715705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A37D49E-1B8A-47CB-A101-17361CAB21C7}" type="datetimeFigureOut">
              <a:rPr lang="en-US"/>
              <a:pPr>
                <a:defRPr/>
              </a:pPr>
              <a:t>2/1/2019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DBF929-0C2F-4EA3-BDAC-29F94C2067C5}" type="slidenum">
              <a:rPr lang="en-US"/>
              <a:pPr>
                <a:defRPr/>
              </a:pPr>
              <a:t>‹#›</a:t>
            </a:fld>
            <a:endParaRPr lang="en-US"/>
          </a:p>
        </p:txBody>
      </p:sp>
    </p:spTree>
    <p:extLst>
      <p:ext uri="{BB962C8B-B14F-4D97-AF65-F5344CB8AC3E}">
        <p14:creationId xmlns:p14="http://schemas.microsoft.com/office/powerpoint/2010/main" val="384669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8829365-896B-4184-8495-EDDD36C97219}" type="datetimeFigureOut">
              <a:rPr lang="en-US"/>
              <a:pPr>
                <a:defRPr/>
              </a:pPr>
              <a:t>2/1/2019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7D76D2-2E3C-4A7D-8335-C976D3340297}" type="slidenum">
              <a:rPr lang="en-US"/>
              <a:pPr>
                <a:defRPr/>
              </a:pPr>
              <a:t>‹#›</a:t>
            </a:fld>
            <a:endParaRPr lang="en-US"/>
          </a:p>
        </p:txBody>
      </p:sp>
    </p:spTree>
    <p:extLst>
      <p:ext uri="{BB962C8B-B14F-4D97-AF65-F5344CB8AC3E}">
        <p14:creationId xmlns:p14="http://schemas.microsoft.com/office/powerpoint/2010/main" val="218395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3EEF2F4-47A8-42CC-A3CF-7EE9576A5CDC}" type="datetimeFigureOut">
              <a:rPr lang="en-US"/>
              <a:pPr>
                <a:defRPr/>
              </a:pPr>
              <a:t>2/1/2019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A73A1E-1649-4A19-AA35-E6A08F2C0A21}" type="slidenum">
              <a:rPr lang="en-US"/>
              <a:pPr>
                <a:defRPr/>
              </a:pPr>
              <a:t>‹#›</a:t>
            </a:fld>
            <a:endParaRPr lang="en-US"/>
          </a:p>
        </p:txBody>
      </p:sp>
    </p:spTree>
    <p:extLst>
      <p:ext uri="{BB962C8B-B14F-4D97-AF65-F5344CB8AC3E}">
        <p14:creationId xmlns:p14="http://schemas.microsoft.com/office/powerpoint/2010/main" val="274867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B4EC914-5D3F-404D-AB4A-123D8F159B1C}" type="datetimeFigureOut">
              <a:rPr lang="en-US"/>
              <a:pPr>
                <a:defRPr/>
              </a:pPr>
              <a:t>2/1/2019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63DB0C-449E-4732-835C-E7D6AA1D60C5}" type="slidenum">
              <a:rPr lang="en-US"/>
              <a:pPr>
                <a:defRPr/>
              </a:pPr>
              <a:t>‹#›</a:t>
            </a:fld>
            <a:endParaRPr lang="en-US"/>
          </a:p>
        </p:txBody>
      </p:sp>
    </p:spTree>
    <p:extLst>
      <p:ext uri="{BB962C8B-B14F-4D97-AF65-F5344CB8AC3E}">
        <p14:creationId xmlns:p14="http://schemas.microsoft.com/office/powerpoint/2010/main" val="205061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2375CEE-8B5E-4E18-A6C8-FB8D6A55AC15}" type="datetimeFigureOut">
              <a:rPr lang="en-US"/>
              <a:pPr>
                <a:defRPr/>
              </a:pPr>
              <a:t>2/1/2019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7CD7BB-C91E-4389-8D86-2C672EFD8A10}" type="slidenum">
              <a:rPr lang="en-US"/>
              <a:pPr>
                <a:defRPr/>
              </a:pPr>
              <a:t>‹#›</a:t>
            </a:fld>
            <a:endParaRPr lang="en-US"/>
          </a:p>
        </p:txBody>
      </p:sp>
    </p:spTree>
    <p:extLst>
      <p:ext uri="{BB962C8B-B14F-4D97-AF65-F5344CB8AC3E}">
        <p14:creationId xmlns:p14="http://schemas.microsoft.com/office/powerpoint/2010/main" val="88640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7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F75E3EC6-A682-424B-AC8F-77C06DC76DEF}" type="datetimeFigureOut">
              <a:rPr lang="en-US"/>
              <a:pPr>
                <a:defRPr/>
              </a:pPr>
              <a:t>2/1/2019</a:t>
            </a:fld>
            <a:endParaRPr lang="en-US"/>
          </a:p>
        </p:txBody>
      </p:sp>
      <p:sp>
        <p:nvSpPr>
          <p:cNvPr id="257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pitchFamily="-80" charset="-128"/>
                <a:cs typeface="+mn-cs"/>
              </a:defRPr>
            </a:lvl1pPr>
          </a:lstStyle>
          <a:p>
            <a:pPr>
              <a:defRPr/>
            </a:pPr>
            <a:endParaRPr lang="en-US"/>
          </a:p>
        </p:txBody>
      </p:sp>
      <p:sp>
        <p:nvSpPr>
          <p:cNvPr id="257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481E6FF5-628A-4D2A-910B-DD505D8EE21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219200"/>
            <a:ext cx="7869347" cy="2684439"/>
            <a:chOff x="646143" y="3484365"/>
            <a:chExt cx="7869347" cy="2684439"/>
          </a:xfrm>
        </p:grpSpPr>
        <p:pic>
          <p:nvPicPr>
            <p:cNvPr id="9" name="Picture 8" descr="INHF 4spot acor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143" y="3484365"/>
              <a:ext cx="2102132" cy="2684439"/>
            </a:xfrm>
            <a:prstGeom prst="rect">
              <a:avLst/>
            </a:prstGeom>
          </p:spPr>
        </p:pic>
        <p:sp>
          <p:nvSpPr>
            <p:cNvPr id="10" name="TextBox 9"/>
            <p:cNvSpPr txBox="1"/>
            <p:nvPr/>
          </p:nvSpPr>
          <p:spPr>
            <a:xfrm>
              <a:off x="2841968" y="3484365"/>
              <a:ext cx="3643546" cy="923330"/>
            </a:xfrm>
            <a:prstGeom prst="rect">
              <a:avLst/>
            </a:prstGeom>
            <a:noFill/>
          </p:spPr>
          <p:txBody>
            <a:bodyPr wrap="square" rtlCol="0">
              <a:spAutoFit/>
            </a:bodyPr>
            <a:lstStyle/>
            <a:p>
              <a:r>
                <a:rPr lang="en-US" sz="5400" b="1" dirty="0" smtClean="0">
                  <a:solidFill>
                    <a:schemeClr val="bg1"/>
                  </a:solidFill>
                  <a:latin typeface="Optima"/>
                  <a:cs typeface="Optima"/>
                </a:rPr>
                <a:t>Iowa</a:t>
              </a:r>
              <a:endParaRPr lang="en-US" sz="5400" b="1" dirty="0">
                <a:solidFill>
                  <a:schemeClr val="bg1"/>
                </a:solidFill>
                <a:latin typeface="Optima"/>
                <a:cs typeface="Optima"/>
              </a:endParaRPr>
            </a:p>
          </p:txBody>
        </p:sp>
        <p:sp>
          <p:nvSpPr>
            <p:cNvPr id="11" name="TextBox 10"/>
            <p:cNvSpPr txBox="1"/>
            <p:nvPr/>
          </p:nvSpPr>
          <p:spPr>
            <a:xfrm>
              <a:off x="2841968" y="4293597"/>
              <a:ext cx="5673522" cy="923330"/>
            </a:xfrm>
            <a:prstGeom prst="rect">
              <a:avLst/>
            </a:prstGeom>
            <a:noFill/>
          </p:spPr>
          <p:txBody>
            <a:bodyPr wrap="square" rtlCol="0">
              <a:spAutoFit/>
            </a:bodyPr>
            <a:lstStyle/>
            <a:p>
              <a:r>
                <a:rPr lang="en-US" sz="5400" b="1" dirty="0" smtClean="0">
                  <a:solidFill>
                    <a:schemeClr val="bg1"/>
                  </a:solidFill>
                  <a:latin typeface="Optima"/>
                  <a:cs typeface="Optima"/>
                </a:rPr>
                <a:t>Natural Heritage</a:t>
              </a:r>
              <a:endParaRPr lang="en-US" sz="5400" b="1" dirty="0">
                <a:solidFill>
                  <a:schemeClr val="bg1"/>
                </a:solidFill>
                <a:latin typeface="Optima"/>
                <a:cs typeface="Optima"/>
              </a:endParaRPr>
            </a:p>
          </p:txBody>
        </p:sp>
        <p:sp>
          <p:nvSpPr>
            <p:cNvPr id="12" name="TextBox 11"/>
            <p:cNvSpPr txBox="1"/>
            <p:nvPr/>
          </p:nvSpPr>
          <p:spPr>
            <a:xfrm>
              <a:off x="2841968" y="5063981"/>
              <a:ext cx="5080144" cy="923330"/>
            </a:xfrm>
            <a:prstGeom prst="rect">
              <a:avLst/>
            </a:prstGeom>
            <a:noFill/>
          </p:spPr>
          <p:txBody>
            <a:bodyPr wrap="square" rtlCol="0">
              <a:spAutoFit/>
            </a:bodyPr>
            <a:lstStyle/>
            <a:p>
              <a:r>
                <a:rPr lang="en-US" sz="5400" b="1" dirty="0" smtClean="0">
                  <a:solidFill>
                    <a:schemeClr val="bg1"/>
                  </a:solidFill>
                  <a:latin typeface="Optima"/>
                  <a:cs typeface="Optima"/>
                </a:rPr>
                <a:t>Foundation</a:t>
              </a:r>
              <a:endParaRPr lang="en-US" sz="5400" b="1" dirty="0">
                <a:solidFill>
                  <a:schemeClr val="bg1"/>
                </a:solidFill>
                <a:latin typeface="Optima"/>
                <a:cs typeface="Optima"/>
              </a:endParaRPr>
            </a:p>
          </p:txBody>
        </p:sp>
      </p:grpSp>
      <p:sp>
        <p:nvSpPr>
          <p:cNvPr id="7" name="TextBox 6"/>
          <p:cNvSpPr txBox="1"/>
          <p:nvPr/>
        </p:nvSpPr>
        <p:spPr>
          <a:xfrm>
            <a:off x="2805425" y="4800600"/>
            <a:ext cx="5805175" cy="892552"/>
          </a:xfrm>
          <a:prstGeom prst="rect">
            <a:avLst/>
          </a:prstGeom>
          <a:noFill/>
        </p:spPr>
        <p:txBody>
          <a:bodyPr wrap="square" rtlCol="0">
            <a:spAutoFit/>
          </a:bodyPr>
          <a:lstStyle/>
          <a:p>
            <a:r>
              <a:rPr lang="en-US" sz="3200" b="1" dirty="0" smtClean="0">
                <a:solidFill>
                  <a:schemeClr val="bg1"/>
                </a:solidFill>
                <a:latin typeface="Optima"/>
                <a:cs typeface="Optima"/>
              </a:rPr>
              <a:t>Andrea Boulton </a:t>
            </a:r>
          </a:p>
          <a:p>
            <a:r>
              <a:rPr lang="en-US" sz="2000" b="1" dirty="0" smtClean="0">
                <a:solidFill>
                  <a:schemeClr val="bg1"/>
                </a:solidFill>
                <a:latin typeface="Optima"/>
                <a:cs typeface="Optima"/>
              </a:rPr>
              <a:t>Statewide Trails and Greenways Director</a:t>
            </a:r>
            <a:endParaRPr lang="en-US" sz="2000" b="1" spc="600" dirty="0">
              <a:solidFill>
                <a:schemeClr val="bg1"/>
              </a:solidFill>
              <a:latin typeface="Optima"/>
              <a:cs typeface="Optima"/>
            </a:endParaRPr>
          </a:p>
        </p:txBody>
      </p:sp>
    </p:spTree>
    <p:extLst>
      <p:ext uri="{BB962C8B-B14F-4D97-AF65-F5344CB8AC3E}">
        <p14:creationId xmlns:p14="http://schemas.microsoft.com/office/powerpoint/2010/main" val="968878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6" y="199295"/>
            <a:ext cx="7387473"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Mason City’s High Line Trail</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0"/>
            <a:ext cx="7741920" cy="5254752"/>
          </a:xfrm>
          <a:prstGeom prst="rect">
            <a:avLst/>
          </a:prstGeom>
        </p:spPr>
      </p:pic>
    </p:spTree>
    <p:extLst>
      <p:ext uri="{BB962C8B-B14F-4D97-AF65-F5344CB8AC3E}">
        <p14:creationId xmlns:p14="http://schemas.microsoft.com/office/powerpoint/2010/main" val="3225492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Plywood Trail</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438400" y="1024020"/>
            <a:ext cx="3881753" cy="5833980"/>
          </a:xfrm>
          <a:prstGeom prst="rect">
            <a:avLst/>
          </a:prstGeom>
        </p:spPr>
      </p:pic>
    </p:spTree>
    <p:extLst>
      <p:ext uri="{BB962C8B-B14F-4D97-AF65-F5344CB8AC3E}">
        <p14:creationId xmlns:p14="http://schemas.microsoft.com/office/powerpoint/2010/main" val="3027925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Iowa Trails – The Need</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265" t="19876" r="5023" b="1913"/>
          <a:stretch/>
        </p:blipFill>
        <p:spPr>
          <a:xfrm>
            <a:off x="914400" y="1219200"/>
            <a:ext cx="7239000" cy="5562600"/>
          </a:xfrm>
          <a:prstGeom prst="rect">
            <a:avLst/>
          </a:prstGeom>
        </p:spPr>
      </p:pic>
    </p:spTree>
    <p:extLst>
      <p:ext uri="{BB962C8B-B14F-4D97-AF65-F5344CB8AC3E}">
        <p14:creationId xmlns:p14="http://schemas.microsoft.com/office/powerpoint/2010/main" val="27476817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Iowa Trails – The Need</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627204616"/>
              </p:ext>
            </p:extLst>
          </p:nvPr>
        </p:nvGraphicFramePr>
        <p:xfrm>
          <a:off x="990600" y="2057400"/>
          <a:ext cx="7010400" cy="1854200"/>
        </p:xfrm>
        <a:graphic>
          <a:graphicData uri="http://schemas.openxmlformats.org/drawingml/2006/table">
            <a:tbl>
              <a:tblPr firstRow="1" bandRow="1"/>
              <a:tblGrid>
                <a:gridCol w="2578538"/>
                <a:gridCol w="1772745"/>
                <a:gridCol w="2659117"/>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Trail Status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Mileage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smtClean="0"/>
                        <a:t>% of Statewide Network</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smtClean="0"/>
                        <a:t>Existing</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1,990 miles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36%</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smtClean="0"/>
                        <a:t>Planned or Programmed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475 miles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smtClean="0"/>
                        <a:t>Proposed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3,047 miles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smtClean="0"/>
                        <a:t>55%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b="1" dirty="0" smtClean="0"/>
                        <a:t>Total Vision</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t>5,512 miles</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t>100%</a:t>
                      </a:r>
                      <a:endParaRPr lang="en-US"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
        <p:nvSpPr>
          <p:cNvPr id="13" name="TextBox 12"/>
          <p:cNvSpPr txBox="1"/>
          <p:nvPr/>
        </p:nvSpPr>
        <p:spPr>
          <a:xfrm>
            <a:off x="990600" y="3911600"/>
            <a:ext cx="7010400" cy="246221"/>
          </a:xfrm>
          <a:prstGeom prst="rect">
            <a:avLst/>
          </a:prstGeom>
          <a:noFill/>
        </p:spPr>
        <p:txBody>
          <a:bodyPr wrap="square" rtlCol="0">
            <a:spAutoFit/>
          </a:bodyPr>
          <a:lstStyle/>
          <a:p>
            <a:pPr fontAlgn="auto">
              <a:spcBef>
                <a:spcPts val="0"/>
              </a:spcBef>
              <a:spcAft>
                <a:spcPts val="0"/>
              </a:spcAft>
            </a:pPr>
            <a:r>
              <a:rPr lang="en-US" sz="1000" i="1" dirty="0" smtClean="0">
                <a:solidFill>
                  <a:prstClr val="black"/>
                </a:solidFill>
                <a:latin typeface="Calibri"/>
                <a:ea typeface="+mn-ea"/>
                <a:cs typeface="+mn-cs"/>
              </a:rPr>
              <a:t>Iowa Bicycle and Pedestrian Long Range Plan; Table 5.1:Statewide Trails Vision – Current Status</a:t>
            </a:r>
            <a:endParaRPr lang="en-US" sz="1000" i="1" dirty="0">
              <a:solidFill>
                <a:prstClr val="black"/>
              </a:solidFill>
              <a:latin typeface="Calibri"/>
              <a:ea typeface="+mn-ea"/>
              <a:cs typeface="+mn-cs"/>
            </a:endParaRPr>
          </a:p>
        </p:txBody>
      </p:sp>
    </p:spTree>
    <p:extLst>
      <p:ext uri="{BB962C8B-B14F-4D97-AF65-F5344CB8AC3E}">
        <p14:creationId xmlns:p14="http://schemas.microsoft.com/office/powerpoint/2010/main" val="2169604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Iowa Trails – The Need</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14760" y="1810371"/>
            <a:ext cx="8114479" cy="3237257"/>
          </a:xfrm>
          <a:prstGeom prst="rect">
            <a:avLst/>
          </a:prstGeom>
        </p:spPr>
      </p:pic>
    </p:spTree>
    <p:extLst>
      <p:ext uri="{BB962C8B-B14F-4D97-AF65-F5344CB8AC3E}">
        <p14:creationId xmlns:p14="http://schemas.microsoft.com/office/powerpoint/2010/main" val="2625371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6" y="199295"/>
            <a:ext cx="8378074" cy="646331"/>
          </a:xfrm>
          <a:prstGeom prst="rect">
            <a:avLst/>
          </a:prstGeom>
          <a:noFill/>
        </p:spPr>
        <p:txBody>
          <a:bodyPr wrap="square" rtlCol="0">
            <a:spAutoFit/>
          </a:bodyPr>
          <a:lstStyle/>
          <a:p>
            <a:r>
              <a:rPr lang="en-US" sz="3600" b="1" dirty="0" smtClean="0">
                <a:solidFill>
                  <a:srgbClr val="3D6B18"/>
                </a:solidFill>
                <a:latin typeface="Cambria" panose="02040503050406030204" pitchFamily="18" charset="0"/>
                <a:cs typeface="Optima"/>
              </a:rPr>
              <a:t>Iowa Trails – ’18 SRT &amp; FRT </a:t>
            </a:r>
            <a:r>
              <a:rPr lang="en-US" sz="3600" b="1" dirty="0" smtClean="0">
                <a:solidFill>
                  <a:srgbClr val="3D6B18"/>
                </a:solidFill>
                <a:latin typeface="Cambria" panose="02040503050406030204" pitchFamily="18" charset="0"/>
                <a:cs typeface="Optima"/>
              </a:rPr>
              <a:t>Requests</a:t>
            </a:r>
            <a:endParaRPr lang="en-US" sz="36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19200" y="1447377"/>
            <a:ext cx="6633023" cy="4877223"/>
          </a:xfrm>
          <a:prstGeom prst="rect">
            <a:avLst/>
          </a:prstGeom>
        </p:spPr>
      </p:pic>
    </p:spTree>
    <p:extLst>
      <p:ext uri="{BB962C8B-B14F-4D97-AF65-F5344CB8AC3E}">
        <p14:creationId xmlns:p14="http://schemas.microsoft.com/office/powerpoint/2010/main" val="2766088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6" y="199295"/>
            <a:ext cx="8378073" cy="646331"/>
          </a:xfrm>
          <a:prstGeom prst="rect">
            <a:avLst/>
          </a:prstGeom>
          <a:noFill/>
        </p:spPr>
        <p:txBody>
          <a:bodyPr wrap="square" rtlCol="0">
            <a:spAutoFit/>
          </a:bodyPr>
          <a:lstStyle/>
          <a:p>
            <a:r>
              <a:rPr lang="en-US" sz="3600" b="1" dirty="0" smtClean="0">
                <a:solidFill>
                  <a:srgbClr val="3D6B18"/>
                </a:solidFill>
                <a:latin typeface="Cambria" panose="02040503050406030204" pitchFamily="18" charset="0"/>
                <a:cs typeface="Optima"/>
              </a:rPr>
              <a:t>Iowa Trails – Additional Trail Projects</a:t>
            </a:r>
            <a:endParaRPr lang="en-US" sz="36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143000" y="1219200"/>
            <a:ext cx="6876884" cy="5029636"/>
          </a:xfrm>
          <a:prstGeom prst="rect">
            <a:avLst/>
          </a:prstGeom>
        </p:spPr>
      </p:pic>
    </p:spTree>
    <p:extLst>
      <p:ext uri="{BB962C8B-B14F-4D97-AF65-F5344CB8AC3E}">
        <p14:creationId xmlns:p14="http://schemas.microsoft.com/office/powerpoint/2010/main" val="567342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6" y="199295"/>
            <a:ext cx="7768473"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Farragut’s Admiral Trail</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04" t="7071" r="2624" b="12319"/>
          <a:stretch/>
        </p:blipFill>
        <p:spPr>
          <a:xfrm>
            <a:off x="190500" y="1066800"/>
            <a:ext cx="6629400" cy="43434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980009"/>
            <a:ext cx="5641172" cy="4530567"/>
          </a:xfrm>
          <a:prstGeom prst="rect">
            <a:avLst/>
          </a:prstGeom>
        </p:spPr>
      </p:pic>
    </p:spTree>
    <p:extLst>
      <p:ext uri="{BB962C8B-B14F-4D97-AF65-F5344CB8AC3E}">
        <p14:creationId xmlns:p14="http://schemas.microsoft.com/office/powerpoint/2010/main" val="20584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6" y="199295"/>
            <a:ext cx="7844673"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Iowa Trails – What’s Next </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Capitol"/>
          <p:cNvPicPr>
            <a:picLocks noChangeAspect="1" noChangeArrowheads="1"/>
          </p:cNvPicPr>
          <p:nvPr/>
        </p:nvPicPr>
        <p:blipFill>
          <a:blip r:embed="rId3" cstate="email">
            <a:extLst>
              <a:ext uri="{28A0092B-C50C-407E-A947-70E740481C1C}">
                <a14:useLocalDpi xmlns:a14="http://schemas.microsoft.com/office/drawing/2010/main"/>
              </a:ext>
            </a:extLst>
          </a:blip>
          <a:srcRect l="21275" t="8676" r="37428"/>
          <a:stretch>
            <a:fillRect/>
          </a:stretch>
        </p:blipFill>
        <p:spPr bwMode="auto">
          <a:xfrm>
            <a:off x="5562600" y="1143000"/>
            <a:ext cx="3484790" cy="50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WLL_logo_lrg.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4483261"/>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a:srcRect l="55546" t="28731" r="7614" b="9020"/>
          <a:stretch/>
        </p:blipFill>
        <p:spPr>
          <a:xfrm>
            <a:off x="145677" y="1066800"/>
            <a:ext cx="5073275" cy="3429000"/>
          </a:xfrm>
          <a:prstGeom prst="rect">
            <a:avLst/>
          </a:prstGeom>
        </p:spPr>
      </p:pic>
    </p:spTree>
    <p:extLst>
      <p:ext uri="{BB962C8B-B14F-4D97-AF65-F5344CB8AC3E}">
        <p14:creationId xmlns:p14="http://schemas.microsoft.com/office/powerpoint/2010/main" val="1772142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7"/>
          <p:cNvSpPr txBox="1">
            <a:spLocks noChangeArrowheads="1"/>
          </p:cNvSpPr>
          <p:nvPr/>
        </p:nvSpPr>
        <p:spPr bwMode="auto">
          <a:xfrm>
            <a:off x="76200" y="0"/>
            <a:ext cx="7086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eaLnBrk="1" hangingPunct="1">
              <a:spcBef>
                <a:spcPct val="50000"/>
              </a:spcBef>
              <a:defRPr/>
            </a:pPr>
            <a:r>
              <a:rPr lang="en-US" sz="4800" b="1" dirty="0" smtClean="0"/>
              <a:t>Thank you!</a:t>
            </a:r>
          </a:p>
        </p:txBody>
      </p:sp>
      <p:pic>
        <p:nvPicPr>
          <p:cNvPr id="35845" name="Picture 8" descr="28PrairieGirls-running-jvandenheuvel"/>
          <p:cNvPicPr>
            <a:picLocks noGrp="1" noChangeAspect="1" noChangeArrowheads="1"/>
          </p:cNvPicPr>
          <p:nvPr>
            <p:ph/>
          </p:nvPr>
        </p:nvPicPr>
        <p:blipFill>
          <a:blip r:embed="rId3" cstate="email">
            <a:extLst>
              <a:ext uri="{28A0092B-C50C-407E-A947-70E740481C1C}">
                <a14:useLocalDpi xmlns:a14="http://schemas.microsoft.com/office/drawing/2010/main"/>
              </a:ext>
            </a:extLst>
          </a:blip>
          <a:stretch>
            <a:fillRect/>
          </a:stretch>
        </p:blipFill>
        <p:spPr>
          <a:xfrm>
            <a:off x="18218" y="1347787"/>
            <a:ext cx="9125239" cy="412278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5867400" y="6029263"/>
            <a:ext cx="3058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Questions?</a:t>
            </a:r>
            <a:endParaRPr lang="en-US" sz="4000" b="1" dirty="0">
              <a:solidFill>
                <a:srgbClr val="3D6B18"/>
              </a:solidFill>
              <a:latin typeface="Cambria" panose="02040503050406030204" pitchFamily="18" charset="0"/>
              <a:cs typeface="Optima"/>
            </a:endParaRPr>
          </a:p>
        </p:txBody>
      </p:sp>
      <p:pic>
        <p:nvPicPr>
          <p:cNvPr id="2" name="Picture 1"/>
          <p:cNvPicPr>
            <a:picLocks noChangeAspect="1"/>
          </p:cNvPicPr>
          <p:nvPr/>
        </p:nvPicPr>
        <p:blipFill>
          <a:blip r:embed="rId4"/>
          <a:stretch>
            <a:fillRect/>
          </a:stretch>
        </p:blipFill>
        <p:spPr>
          <a:xfrm>
            <a:off x="0" y="1035465"/>
            <a:ext cx="9144000" cy="4787069"/>
          </a:xfrm>
          <a:prstGeom prst="rect">
            <a:avLst/>
          </a:prstGeom>
        </p:spPr>
      </p:pic>
      <p:sp>
        <p:nvSpPr>
          <p:cNvPr id="8" name="TextBox 7"/>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Thank you! </a:t>
            </a:r>
            <a:endParaRPr lang="en-US" sz="4000" b="1" dirty="0">
              <a:solidFill>
                <a:srgbClr val="3D6B18"/>
              </a:solidFill>
              <a:latin typeface="Cambria" panose="02040503050406030204" pitchFamily="18" charset="0"/>
              <a:cs typeface="Optima"/>
            </a:endParaRPr>
          </a:p>
        </p:txBody>
      </p:sp>
      <p:sp>
        <p:nvSpPr>
          <p:cNvPr id="10" name="Rectangle 9"/>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199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6" name="Content Placeholder 5"/>
          <p:cNvSpPr>
            <a:spLocks noGrp="1"/>
          </p:cNvSpPr>
          <p:nvPr>
            <p:ph idx="1"/>
          </p:nvPr>
        </p:nvSpPr>
        <p:spPr>
          <a:xfrm>
            <a:off x="4724400" y="1752601"/>
            <a:ext cx="4195527" cy="609600"/>
          </a:xfrm>
        </p:spPr>
        <p:txBody>
          <a:bodyPr/>
          <a:lstStyle/>
          <a:p>
            <a:pPr marL="0" indent="0">
              <a:buNone/>
            </a:pPr>
            <a:r>
              <a:rPr lang="en-US" dirty="0" smtClean="0">
                <a:solidFill>
                  <a:srgbClr val="006600"/>
                </a:solidFill>
                <a:latin typeface="Cambria" panose="02040503050406030204" pitchFamily="18" charset="0"/>
              </a:rPr>
              <a:t>INHF’s Mission</a:t>
            </a:r>
            <a:endParaRPr lang="en-US" dirty="0">
              <a:solidFill>
                <a:srgbClr val="006600"/>
              </a:solidFill>
              <a:latin typeface="Cambria" panose="02040503050406030204" pitchFamily="18" charset="0"/>
            </a:endParaRPr>
          </a:p>
        </p:txBody>
      </p:sp>
      <p:sp>
        <p:nvSpPr>
          <p:cNvPr id="7" name="TextBox 6"/>
          <p:cNvSpPr txBox="1"/>
          <p:nvPr/>
        </p:nvSpPr>
        <p:spPr>
          <a:xfrm>
            <a:off x="4724400" y="2362201"/>
            <a:ext cx="3810000" cy="923330"/>
          </a:xfrm>
          <a:prstGeom prst="rect">
            <a:avLst/>
          </a:prstGeom>
          <a:noFill/>
        </p:spPr>
        <p:txBody>
          <a:bodyPr wrap="square" rtlCol="0">
            <a:spAutoFit/>
          </a:bodyPr>
          <a:lstStyle/>
          <a:p>
            <a:r>
              <a:rPr lang="en-US" dirty="0" smtClean="0">
                <a:solidFill>
                  <a:srgbClr val="006600"/>
                </a:solidFill>
                <a:latin typeface="Cambria" panose="02040503050406030204" pitchFamily="18" charset="0"/>
              </a:rPr>
              <a:t>To protect and restore Iowa’s land, water and wildlife for future generations. </a:t>
            </a:r>
            <a:endParaRPr lang="en-US" dirty="0">
              <a:solidFill>
                <a:srgbClr val="006600"/>
              </a:solidFill>
              <a:latin typeface="Cambria" panose="02040503050406030204" pitchFamily="18" charset="0"/>
            </a:endParaRPr>
          </a:p>
        </p:txBody>
      </p:sp>
    </p:spTree>
    <p:extLst>
      <p:ext uri="{BB962C8B-B14F-4D97-AF65-F5344CB8AC3E}">
        <p14:creationId xmlns:p14="http://schemas.microsoft.com/office/powerpoint/2010/main" val="2308434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76200"/>
            <a:ext cx="8991600" cy="6743700"/>
          </a:xfrm>
        </p:spPr>
      </p:pic>
    </p:spTree>
    <p:extLst>
      <p:ext uri="{BB962C8B-B14F-4D97-AF65-F5344CB8AC3E}">
        <p14:creationId xmlns:p14="http://schemas.microsoft.com/office/powerpoint/2010/main" val="1748917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754" t="2985" r="16045"/>
          <a:stretch/>
        </p:blipFill>
        <p:spPr>
          <a:xfrm>
            <a:off x="123825" y="57592"/>
            <a:ext cx="8867775" cy="6702387"/>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00"/>
            <a:ext cx="9144000" cy="6073254"/>
          </a:xfrm>
          <a:prstGeom prst="rect">
            <a:avLst/>
          </a:prstGeom>
        </p:spPr>
      </p:pic>
    </p:spTree>
    <p:extLst>
      <p:ext uri="{BB962C8B-B14F-4D97-AF65-F5344CB8AC3E}">
        <p14:creationId xmlns:p14="http://schemas.microsoft.com/office/powerpoint/2010/main" val="27529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646331"/>
          </a:xfrm>
          <a:prstGeom prst="rect">
            <a:avLst/>
          </a:prstGeom>
          <a:noFill/>
        </p:spPr>
        <p:txBody>
          <a:bodyPr wrap="square" rtlCol="0">
            <a:spAutoFit/>
          </a:bodyPr>
          <a:lstStyle/>
          <a:p>
            <a:r>
              <a:rPr lang="en-US" sz="3600" b="1" dirty="0" smtClean="0">
                <a:solidFill>
                  <a:srgbClr val="3D6B18"/>
                </a:solidFill>
                <a:latin typeface="Cambria" panose="02040503050406030204" pitchFamily="18" charset="0"/>
                <a:cs typeface="MoolBoran" panose="020B0100010101010101" pitchFamily="34" charset="0"/>
              </a:rPr>
              <a:t>INHF and Trails</a:t>
            </a:r>
            <a:endParaRPr lang="en-US" sz="4000" b="1" dirty="0">
              <a:solidFill>
                <a:srgbClr val="3D6B18"/>
              </a:solidFill>
              <a:latin typeface="Cambria" panose="02040503050406030204" pitchFamily="18" charset="0"/>
              <a:cs typeface="MoolBoran" panose="020B0100010101010101" pitchFamily="34" charset="0"/>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586" y="914913"/>
            <a:ext cx="8839200" cy="1323439"/>
          </a:xfrm>
          <a:prstGeom prst="rect">
            <a:avLst/>
          </a:prstGeom>
          <a:noFill/>
        </p:spPr>
        <p:txBody>
          <a:bodyPr wrap="square" numCol="2" rtlCol="0">
            <a:spAutoFit/>
          </a:bodyPr>
          <a:lstStyle/>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Discontinue railroad corridor acquisition</a:t>
            </a:r>
            <a:endParaRPr lang="en-US" sz="2000" dirty="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Grant writing</a:t>
            </a: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Community organizing</a:t>
            </a: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Private Fundraising</a:t>
            </a: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Technical assistance</a:t>
            </a: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Advocacy</a:t>
            </a: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Promotion</a:t>
            </a:r>
            <a:endParaRPr lang="en-US" sz="2000" dirty="0">
              <a:solidFill>
                <a:srgbClr val="006600"/>
              </a:solidFill>
              <a:latin typeface="Cambria" panose="02040503050406030204" pitchFamily="18" charset="0"/>
              <a:cs typeface="Optima"/>
            </a:endParaRPr>
          </a:p>
        </p:txBody>
      </p:sp>
      <p:pic>
        <p:nvPicPr>
          <p:cNvPr id="2" name="Picture 1"/>
          <p:cNvPicPr>
            <a:picLocks noChangeAspect="1"/>
          </p:cNvPicPr>
          <p:nvPr/>
        </p:nvPicPr>
        <p:blipFill>
          <a:blip r:embed="rId3"/>
          <a:stretch>
            <a:fillRect/>
          </a:stretch>
        </p:blipFill>
        <p:spPr>
          <a:xfrm>
            <a:off x="547346" y="1828800"/>
            <a:ext cx="6691653" cy="47999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73343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646331"/>
          </a:xfrm>
          <a:prstGeom prst="rect">
            <a:avLst/>
          </a:prstGeom>
          <a:noFill/>
        </p:spPr>
        <p:txBody>
          <a:bodyPr wrap="square" rtlCol="0">
            <a:spAutoFit/>
          </a:bodyPr>
          <a:lstStyle/>
          <a:p>
            <a:r>
              <a:rPr lang="en-US" sz="3600" b="1" dirty="0" smtClean="0">
                <a:solidFill>
                  <a:srgbClr val="3D6B18"/>
                </a:solidFill>
                <a:latin typeface="Cambria" panose="02040503050406030204" pitchFamily="18" charset="0"/>
                <a:cs typeface="Optima"/>
              </a:rPr>
              <a:t>INHF and Trails</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586" y="841712"/>
            <a:ext cx="4783014" cy="5940088"/>
          </a:xfrm>
          <a:prstGeom prst="rect">
            <a:avLst/>
          </a:prstGeom>
          <a:noFill/>
        </p:spPr>
        <p:txBody>
          <a:bodyPr wrap="square" numCol="1" rtlCol="0">
            <a:spAutoFit/>
          </a:bodyPr>
          <a:lstStyle/>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Assisted in the development of over 900 miles of trail corridors (mainly rail-trails)</a:t>
            </a:r>
          </a:p>
          <a:p>
            <a:pPr marL="457200" indent="-117475">
              <a:buFont typeface="Arial" panose="020B0604020202020204" pitchFamily="34" charset="0"/>
              <a:buChar char="•"/>
            </a:pPr>
            <a:endParaRPr lang="en-US" sz="2000" dirty="0" smtClean="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Helped raise over $32 million in public and private funds for trails</a:t>
            </a:r>
          </a:p>
          <a:p>
            <a:pPr marL="457200" indent="-117475">
              <a:buFont typeface="Arial" panose="020B0604020202020204" pitchFamily="34" charset="0"/>
              <a:buChar char="•"/>
            </a:pPr>
            <a:endParaRPr lang="en-US" sz="2000" dirty="0" smtClean="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Active in public policy at the state and federal level</a:t>
            </a:r>
          </a:p>
          <a:p>
            <a:pPr marL="457200" indent="-117475">
              <a:buFont typeface="Arial" panose="020B0604020202020204" pitchFamily="34" charset="0"/>
              <a:buChar char="•"/>
            </a:pPr>
            <a:endParaRPr lang="en-US" sz="2000" dirty="0" smtClean="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Participate in regional trail planning efforts</a:t>
            </a:r>
          </a:p>
          <a:p>
            <a:pPr marL="457200" indent="-117475">
              <a:buFont typeface="Arial" panose="020B0604020202020204" pitchFamily="34" charset="0"/>
              <a:buChar char="•"/>
            </a:pPr>
            <a:endParaRPr lang="en-US" sz="2000" dirty="0" smtClean="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Continue to provide technical assistance to counties and cities in trail development</a:t>
            </a:r>
          </a:p>
          <a:p>
            <a:pPr marL="339725"/>
            <a:endParaRPr lang="en-US" sz="2000" dirty="0" smtClean="0">
              <a:solidFill>
                <a:srgbClr val="006600"/>
              </a:solidFill>
              <a:latin typeface="Cambria" panose="02040503050406030204" pitchFamily="18" charset="0"/>
              <a:cs typeface="Optima"/>
            </a:endParaRPr>
          </a:p>
          <a:p>
            <a:pPr marL="457200" indent="-117475">
              <a:buFont typeface="Arial" panose="020B0604020202020204" pitchFamily="34" charset="0"/>
              <a:buChar char="•"/>
            </a:pPr>
            <a:r>
              <a:rPr lang="en-US" sz="2000" dirty="0" smtClean="0">
                <a:solidFill>
                  <a:srgbClr val="006600"/>
                </a:solidFill>
                <a:latin typeface="Cambria" panose="02040503050406030204" pitchFamily="18" charset="0"/>
                <a:cs typeface="Optima"/>
              </a:rPr>
              <a:t>Trails are some of the most difficult projects for an agency to undertake</a:t>
            </a:r>
            <a:r>
              <a:rPr lang="en-US" sz="2000" dirty="0" smtClean="0">
                <a:solidFill>
                  <a:srgbClr val="006600"/>
                </a:solidFill>
                <a:latin typeface="Optima"/>
                <a:cs typeface="Optima"/>
              </a:rPr>
              <a:t>. </a:t>
            </a:r>
            <a:endParaRPr lang="en-US" sz="2000" dirty="0">
              <a:solidFill>
                <a:srgbClr val="006600"/>
              </a:solidFill>
              <a:latin typeface="Optima"/>
              <a:cs typeface="Optima"/>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25" r="11042"/>
          <a:stretch/>
        </p:blipFill>
        <p:spPr>
          <a:xfrm>
            <a:off x="4647182" y="1459468"/>
            <a:ext cx="4389704" cy="3950732"/>
          </a:xfrm>
          <a:prstGeom prst="rect">
            <a:avLst/>
          </a:prstGeom>
          <a:ln>
            <a:noFill/>
          </a:ln>
          <a:effectLst>
            <a:softEdge rad="112500"/>
          </a:effectLst>
        </p:spPr>
      </p:pic>
    </p:spTree>
    <p:extLst>
      <p:ext uri="{BB962C8B-B14F-4D97-AF65-F5344CB8AC3E}">
        <p14:creationId xmlns:p14="http://schemas.microsoft.com/office/powerpoint/2010/main" val="2050519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HTT/RRVT Connector</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0" y="1001268"/>
            <a:ext cx="9144000" cy="4855464"/>
          </a:xfrm>
          <a:prstGeom prst="rect">
            <a:avLst/>
          </a:prstGeom>
        </p:spPr>
      </p:pic>
    </p:spTree>
    <p:extLst>
      <p:ext uri="{BB962C8B-B14F-4D97-AF65-F5344CB8AC3E}">
        <p14:creationId xmlns:p14="http://schemas.microsoft.com/office/powerpoint/2010/main" val="2679845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Iowa River Trail</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4468393" y="2100663"/>
            <a:ext cx="4675607" cy="350670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938" r="4524"/>
          <a:stretch/>
        </p:blipFill>
        <p:spPr>
          <a:xfrm>
            <a:off x="267217" y="867505"/>
            <a:ext cx="4191001" cy="5990495"/>
          </a:xfrm>
          <a:prstGeom prst="rect">
            <a:avLst/>
          </a:prstGeom>
        </p:spPr>
      </p:pic>
    </p:spTree>
    <p:extLst>
      <p:ext uri="{BB962C8B-B14F-4D97-AF65-F5344CB8AC3E}">
        <p14:creationId xmlns:p14="http://schemas.microsoft.com/office/powerpoint/2010/main" val="2646776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27" y="199295"/>
            <a:ext cx="5725020" cy="707886"/>
          </a:xfrm>
          <a:prstGeom prst="rect">
            <a:avLst/>
          </a:prstGeom>
          <a:noFill/>
        </p:spPr>
        <p:txBody>
          <a:bodyPr wrap="square" rtlCol="0">
            <a:spAutoFit/>
          </a:bodyPr>
          <a:lstStyle/>
          <a:p>
            <a:r>
              <a:rPr lang="en-US" sz="4000" b="1" dirty="0" smtClean="0">
                <a:solidFill>
                  <a:srgbClr val="3D6B18"/>
                </a:solidFill>
                <a:latin typeface="Cambria" panose="02040503050406030204" pitchFamily="18" charset="0"/>
                <a:cs typeface="Optima"/>
              </a:rPr>
              <a:t>Red Rock Prairie Trail</a:t>
            </a:r>
            <a:endParaRPr lang="en-US" sz="4000" b="1" dirty="0">
              <a:solidFill>
                <a:srgbClr val="3D6B18"/>
              </a:solidFill>
              <a:latin typeface="Cambria" panose="02040503050406030204" pitchFamily="18" charset="0"/>
              <a:cs typeface="Optima"/>
            </a:endParaRPr>
          </a:p>
        </p:txBody>
      </p:sp>
      <p:sp>
        <p:nvSpPr>
          <p:cNvPr id="5" name="Rectangle 4"/>
          <p:cNvSpPr/>
          <p:nvPr/>
        </p:nvSpPr>
        <p:spPr>
          <a:xfrm>
            <a:off x="1" y="407082"/>
            <a:ext cx="745576" cy="292312"/>
          </a:xfrm>
          <a:prstGeom prst="rect">
            <a:avLst/>
          </a:prstGeom>
          <a:solidFill>
            <a:srgbClr val="FFC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18228982"/>
              </p:ext>
            </p:extLst>
          </p:nvPr>
        </p:nvGraphicFramePr>
        <p:xfrm>
          <a:off x="765927" y="1066800"/>
          <a:ext cx="7235073" cy="5590739"/>
        </p:xfrm>
        <a:graphic>
          <a:graphicData uri="http://schemas.openxmlformats.org/presentationml/2006/ole">
            <mc:AlternateContent xmlns:mc="http://schemas.openxmlformats.org/markup-compatibility/2006">
              <mc:Choice xmlns:v="urn:schemas-microsoft-com:vml" Requires="v">
                <p:oleObj spid="_x0000_s1040" name="Acrobat Document" r:id="rId4" imgW="7543665" imgH="5829194" progId="AcroExch.Document.DC">
                  <p:embed/>
                </p:oleObj>
              </mc:Choice>
              <mc:Fallback>
                <p:oleObj name="Acrobat Document" r:id="rId4" imgW="7543665" imgH="5829194" progId="AcroExch.Document.DC">
                  <p:embed/>
                  <p:pic>
                    <p:nvPicPr>
                      <p:cNvPr id="0" name=""/>
                      <p:cNvPicPr/>
                      <p:nvPr/>
                    </p:nvPicPr>
                    <p:blipFill>
                      <a:blip r:embed="rId5"/>
                      <a:stretch>
                        <a:fillRect/>
                      </a:stretch>
                    </p:blipFill>
                    <p:spPr>
                      <a:xfrm>
                        <a:off x="765927" y="1066800"/>
                        <a:ext cx="7235073" cy="5590739"/>
                      </a:xfrm>
                      <a:prstGeom prst="rect">
                        <a:avLst/>
                      </a:prstGeom>
                    </p:spPr>
                  </p:pic>
                </p:oleObj>
              </mc:Fallback>
            </mc:AlternateContent>
          </a:graphicData>
        </a:graphic>
      </p:graphicFrame>
    </p:spTree>
    <p:extLst>
      <p:ext uri="{BB962C8B-B14F-4D97-AF65-F5344CB8AC3E}">
        <p14:creationId xmlns:p14="http://schemas.microsoft.com/office/powerpoint/2010/main" val="3838583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10070</TotalTime>
  <Words>1423</Words>
  <Application>Microsoft Office PowerPoint</Application>
  <PresentationFormat>On-screen Show (4:3)</PresentationFormat>
  <Paragraphs>102</Paragraphs>
  <Slides>19</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MS PGothic</vt:lpstr>
      <vt:lpstr>Arial</vt:lpstr>
      <vt:lpstr>Calibri</vt:lpstr>
      <vt:lpstr>Cambria</vt:lpstr>
      <vt:lpstr>MoolBoran</vt:lpstr>
      <vt:lpstr>Optima</vt:lpstr>
      <vt:lpstr>ヒラギノ角ゴ Pro W3</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Cathy Engstrom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2007 Year in Review</dc:title>
  <dc:creator>Cathy Engstrom</dc:creator>
  <cp:lastModifiedBy>Andrea Boulton</cp:lastModifiedBy>
  <cp:revision>696</cp:revision>
  <cp:lastPrinted>2013-03-29T22:15:44Z</cp:lastPrinted>
  <dcterms:created xsi:type="dcterms:W3CDTF">2008-04-21T14:28:17Z</dcterms:created>
  <dcterms:modified xsi:type="dcterms:W3CDTF">2019-02-01T21:17:58Z</dcterms:modified>
</cp:coreProperties>
</file>