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747" r:id="rId2"/>
  </p:sldMasterIdLst>
  <p:notesMasterIdLst>
    <p:notesMasterId r:id="rId16"/>
  </p:notesMasterIdLst>
  <p:handoutMasterIdLst>
    <p:handoutMasterId r:id="rId17"/>
  </p:handoutMasterIdLst>
  <p:sldIdLst>
    <p:sldId id="352" r:id="rId3"/>
    <p:sldId id="353" r:id="rId4"/>
    <p:sldId id="382" r:id="rId5"/>
    <p:sldId id="371" r:id="rId6"/>
    <p:sldId id="381" r:id="rId7"/>
    <p:sldId id="357" r:id="rId8"/>
    <p:sldId id="358" r:id="rId9"/>
    <p:sldId id="388" r:id="rId10"/>
    <p:sldId id="389" r:id="rId11"/>
    <p:sldId id="378" r:id="rId12"/>
    <p:sldId id="391" r:id="rId13"/>
    <p:sldId id="380" r:id="rId14"/>
    <p:sldId id="385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accent2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accent2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accent2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accent2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accent2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accent2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accent2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accent2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accent2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ECE9"/>
    <a:srgbClr val="AFE7ED"/>
    <a:srgbClr val="9BF0FB"/>
    <a:srgbClr val="8AEDFA"/>
    <a:srgbClr val="A9D7DB"/>
    <a:srgbClr val="FF3300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4" autoAdjust="0"/>
    <p:restoredTop sz="85419" autoAdjust="0"/>
  </p:normalViewPr>
  <p:slideViewPr>
    <p:cSldViewPr>
      <p:cViewPr varScale="1">
        <p:scale>
          <a:sx n="86" d="100"/>
          <a:sy n="86" d="100"/>
        </p:scale>
        <p:origin x="129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3" tIns="45781" rIns="91563" bIns="4578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773" y="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3" tIns="45781" rIns="91563" bIns="4578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3" tIns="45781" rIns="91563" bIns="4578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773" y="883158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3" tIns="45781" rIns="91563" bIns="4578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1A11383C-CF71-4ECD-9001-484A2BA5C3C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323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3" tIns="45781" rIns="91563" bIns="4578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773" y="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3" tIns="45781" rIns="91563" bIns="4578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144" y="4415790"/>
            <a:ext cx="5140112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3" tIns="45781" rIns="91563" bIns="45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3" tIns="45781" rIns="91563" bIns="4578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773" y="883158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3" tIns="45781" rIns="91563" bIns="4578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21A49DC3-CEAC-4895-87D5-B71C487C3FA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163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F46336-D300-4F13-8A78-D503B9203047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59" y="4415790"/>
            <a:ext cx="5607684" cy="418338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533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8BDA27-9C1B-4BCF-8B69-1FB029714CC3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59" y="4415790"/>
            <a:ext cx="5607684" cy="4183380"/>
          </a:xfrm>
        </p:spPr>
        <p:txBody>
          <a:bodyPr/>
          <a:lstStyle/>
          <a:p>
            <a:r>
              <a:rPr lang="en-US" dirty="0"/>
              <a:t>Charles City finishing environmental – 13 parcels – not all</a:t>
            </a:r>
            <a:r>
              <a:rPr lang="en-US" baseline="0" dirty="0"/>
              <a:t> likely to be ready for 2015</a:t>
            </a:r>
          </a:p>
          <a:p>
            <a:r>
              <a:rPr lang="en-US" baseline="0" dirty="0"/>
              <a:t>Only eligible for discretionary if agreement in place by April 2014</a:t>
            </a:r>
          </a:p>
        </p:txBody>
      </p:sp>
    </p:spTree>
    <p:extLst>
      <p:ext uri="{BB962C8B-B14F-4D97-AF65-F5344CB8AC3E}">
        <p14:creationId xmlns:p14="http://schemas.microsoft.com/office/powerpoint/2010/main" val="1883664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49DC3-CEAC-4895-87D5-B71C487C3FA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745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6291CE-271A-42D3-9945-38334A3F1D74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59" y="4415790"/>
            <a:ext cx="5607684" cy="418338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Total eligible airports:</a:t>
            </a:r>
            <a:r>
              <a:rPr lang="en-US" baseline="0" dirty="0"/>
              <a:t>  73 plus 2 new/replacement</a:t>
            </a:r>
          </a:p>
          <a:p>
            <a:endParaRPr lang="en-US" baseline="0" dirty="0"/>
          </a:p>
          <a:p>
            <a:r>
              <a:rPr lang="en-US" dirty="0"/>
              <a:t>No projects: 21 airports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352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49DC3-CEAC-4895-87D5-B71C487C3FA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160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AA9BA1-E6D5-4C92-AC70-9EDE4CE3BC78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59" y="4415790"/>
            <a:ext cx="5607684" cy="4183380"/>
          </a:xfrm>
        </p:spPr>
        <p:txBody>
          <a:bodyPr/>
          <a:lstStyle/>
          <a:p>
            <a:r>
              <a:rPr lang="en-US" dirty="0"/>
              <a:t>70 general aviation airports  and 3 non-primary commercial service airports – Burlington, Fort</a:t>
            </a:r>
            <a:r>
              <a:rPr lang="en-US" baseline="0" dirty="0"/>
              <a:t> Dodge and Mason City</a:t>
            </a:r>
          </a:p>
          <a:p>
            <a:endParaRPr lang="en-US" baseline="0" dirty="0"/>
          </a:p>
          <a:p>
            <a:r>
              <a:rPr lang="en-US" baseline="0" dirty="0"/>
              <a:t>DSM, CID, DBQ, SUX, ALO  primary airports (more than 10,000 enplanements) go directly to FAA</a:t>
            </a:r>
            <a:endParaRPr lang="en-US" dirty="0"/>
          </a:p>
          <a:p>
            <a:endParaRPr lang="en-US" dirty="0"/>
          </a:p>
          <a:p>
            <a:r>
              <a:rPr lang="en-US" dirty="0"/>
              <a:t>30 general aviation airports not eligible for federal funds</a:t>
            </a:r>
          </a:p>
        </p:txBody>
      </p:sp>
    </p:spTree>
    <p:extLst>
      <p:ext uri="{BB962C8B-B14F-4D97-AF65-F5344CB8AC3E}">
        <p14:creationId xmlns:p14="http://schemas.microsoft.com/office/powerpoint/2010/main" val="739572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484A6E-6D7F-4C6E-9D60-D18D8BA267ED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44" y="4415790"/>
            <a:ext cx="5140112" cy="418178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17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  <a:p>
            <a:r>
              <a:rPr lang="en-US" baseline="0" dirty="0"/>
              <a:t>Passed February 2012 after 24 continuing resolutions</a:t>
            </a:r>
          </a:p>
          <a:p>
            <a:r>
              <a:rPr lang="en-US" baseline="0" dirty="0"/>
              <a:t>FY 2013 funding approp thru March 27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49DC3-CEAC-4895-87D5-B71C487C3FA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3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2013 – Land</a:t>
            </a:r>
            <a:r>
              <a:rPr lang="en-US" baseline="0" dirty="0"/>
              <a:t> purchases (Iowa City, Sioux County))</a:t>
            </a:r>
          </a:p>
          <a:p>
            <a:r>
              <a:rPr lang="en-US" baseline="0" dirty="0"/>
              <a:t>           Washington rwy reconstructon</a:t>
            </a:r>
          </a:p>
          <a:p>
            <a:endParaRPr lang="en-US" baseline="0" dirty="0"/>
          </a:p>
          <a:p>
            <a:r>
              <a:rPr lang="en-US" baseline="0" dirty="0"/>
              <a:t>2014 – fewer projects requested that needed discretionary funding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49DC3-CEAC-4895-87D5-B71C487C3FA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929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8AA92C-C695-409B-B35E-3CE2B81AAA65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59" y="4415790"/>
            <a:ext cx="5607684" cy="418338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164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1D65D4-7180-4F29-99B7-3A867C2E16A2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59" y="4415790"/>
            <a:ext cx="5607684" cy="4183380"/>
          </a:xfrm>
        </p:spPr>
        <p:txBody>
          <a:bodyPr/>
          <a:lstStyle/>
          <a:p>
            <a:pPr eaLnBrk="1" hangingPunct="1"/>
            <a:r>
              <a:rPr lang="en-US" sz="1200" b="0" kern="0" dirty="0"/>
              <a:t>The Iowa Aviation System Plan provides a detailed overview of the Iowa Aviation System. It evaluates existing conditions and makes recommendations for future development of the air transportation system.</a:t>
            </a:r>
          </a:p>
          <a:p>
            <a:pPr eaLnBrk="1" hangingPunct="1"/>
            <a:r>
              <a:rPr lang="en-US" sz="1200" b="0" kern="0" dirty="0"/>
              <a:t>Last Aviation System Plan was published in 2010.</a:t>
            </a:r>
          </a:p>
          <a:p>
            <a:pPr eaLnBrk="1" hangingPunct="1"/>
            <a:r>
              <a:rPr lang="en-US" sz="1200" b="0" kern="0" dirty="0"/>
              <a:t>Originally scheduled to receive FAA funding in FY2018, but FY2017 funds became available and offered to us to begin this effort early.</a:t>
            </a:r>
          </a:p>
          <a:p>
            <a:pPr eaLnBrk="1" hangingPunct="1"/>
            <a:r>
              <a:rPr lang="en-US" sz="1200" b="0" kern="0" dirty="0"/>
              <a:t>Estimated cost of $350,000 requiring a $35,000 state share.</a:t>
            </a:r>
          </a:p>
          <a:p>
            <a:pPr eaLnBrk="1" hangingPunct="1"/>
            <a:r>
              <a:rPr lang="en-US" sz="1200" b="0" kern="0" dirty="0"/>
              <a:t>Because this is a FAA FY2017 project, it does not appear on the list of projects, but we are requesting commission approval to move ahead with the project.</a:t>
            </a:r>
          </a:p>
        </p:txBody>
      </p:sp>
    </p:spTree>
    <p:extLst>
      <p:ext uri="{BB962C8B-B14F-4D97-AF65-F5344CB8AC3E}">
        <p14:creationId xmlns:p14="http://schemas.microsoft.com/office/powerpoint/2010/main" val="1156174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8BDA27-9C1B-4BCF-8B69-1FB029714CC3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59" y="4415790"/>
            <a:ext cx="5607684" cy="418338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989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49DC3-CEAC-4895-87D5-B71C487C3FA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350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DA932-12D3-4502-90DD-6BAFFB44626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36CE5-44F7-449D-9A40-8E9232991E0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A1D83-DDB5-4F92-BBF8-EA466DBD09A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BFC1F6-1D21-4232-AF72-F709F3392A7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Aviation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A932-12D3-4502-90DD-6BAFFB4462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87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Aviation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8C84-494C-4E9C-B477-1CE30988C4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870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Aviation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7615-7485-48C3-810D-01B302FD4E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884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Aviation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35458-5C6A-43B9-A8DF-BC991F6588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816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Aviation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AB9B8-110C-4CAB-B0CC-0F881B79B3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602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Aviation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6F88-9AD9-4E97-B3B8-1D3C18CDF9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90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Aviation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EB74-21B7-447D-8E94-52B30C9088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96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C8C84-494C-4E9C-B477-1CE30988C47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Aviation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E6DA-73DC-4983-AA21-AA2041445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170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Aviation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554E-4445-484B-AE88-75DE4753A7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25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Aviation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6CE5-44F7-449D-9A40-8E9232991E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713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Aviation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A1D83-DDB5-4F92-BBF8-EA466DBD09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0734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BFC1F6-1D21-4232-AF72-F709F3392A7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567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77615-7485-48C3-810D-01B302FD4E2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35458-5C6A-43B9-A8DF-BC991F65883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AB9B8-110C-4CAB-B0CC-0F881B79B38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36F88-9AD9-4E97-B3B8-1D3C18CDF9D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0EB74-21B7-447D-8E94-52B30C90886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EE6DA-73DC-4983-AA21-AA204144516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1554E-4445-484B-AE88-75DE4753A7B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225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0CA578D1-DA8C-4C0B-BBB3-09700F9F8D17}" type="slidenum">
              <a:rPr lang="en-US"/>
              <a:pPr/>
              <a:t>‹#›</a:t>
            </a:fld>
            <a:endParaRPr lang="en-US" dirty="0"/>
          </a:p>
        </p:txBody>
      </p:sp>
      <p:grpSp>
        <p:nvGrpSpPr>
          <p:cNvPr id="225287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25288" name="Picture 8" descr="Iowa PPT body slide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</p:spPr>
        </p:pic>
        <p:sp>
          <p:nvSpPr>
            <p:cNvPr id="225289" name="Rectangle 9"/>
            <p:cNvSpPr>
              <a:spLocks noChangeArrowheads="1"/>
            </p:cNvSpPr>
            <p:nvPr/>
          </p:nvSpPr>
          <p:spPr bwMode="auto">
            <a:xfrm>
              <a:off x="288" y="768"/>
              <a:ext cx="5232" cy="32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225290" name="Picture 10"/>
          <p:cNvPicPr>
            <a:picLocks noChangeAspect="1" noChangeArrowheads="1"/>
          </p:cNvPicPr>
          <p:nvPr/>
        </p:nvPicPr>
        <p:blipFill>
          <a:blip r:embed="rId15" cstate="print">
            <a:lum bright="70000" contrast="-70000"/>
          </a:blip>
          <a:srcRect b="34537"/>
          <a:stretch>
            <a:fillRect/>
          </a:stretch>
        </p:blipFill>
        <p:spPr bwMode="auto">
          <a:xfrm>
            <a:off x="4419600" y="5467350"/>
            <a:ext cx="4343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Office of Aviation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578D1-DA8C-4C0B-BBB3-09700F9F8D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19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7235E2-AC46-4D82-98F9-6AE485EA35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7570" name="Picture 2" descr="frame1"/>
          <p:cNvPicPr>
            <a:picLocks noChangeAspect="1" noChangeArrowheads="1"/>
          </p:cNvPicPr>
          <p:nvPr/>
        </p:nvPicPr>
        <p:blipFill>
          <a:blip r:embed="rId4" cstate="print"/>
          <a:srcRect b="30411"/>
          <a:stretch>
            <a:fillRect/>
          </a:stretch>
        </p:blipFill>
        <p:spPr bwMode="auto">
          <a:xfrm>
            <a:off x="0" y="457200"/>
            <a:ext cx="3943350" cy="327660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3C8F1A-AE48-40DF-B1D9-115ABE4B77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37571" name="Rectangle 3"/>
          <p:cNvSpPr>
            <a:spLocks noChangeArrowheads="1"/>
          </p:cNvSpPr>
          <p:nvPr/>
        </p:nvSpPr>
        <p:spPr bwMode="auto">
          <a:xfrm>
            <a:off x="1066800" y="304800"/>
            <a:ext cx="708660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+mj-lt"/>
              </a:rPr>
              <a:t>FFY 2021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+mj-lt"/>
              </a:rPr>
              <a:t>Federal Aviation Administration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+mj-lt"/>
              </a:rPr>
              <a:t>Funding Preapplications</a:t>
            </a:r>
          </a:p>
          <a:p>
            <a:pPr algn="ctr"/>
            <a:endParaRPr lang="en-US" b="0" dirty="0">
              <a:solidFill>
                <a:schemeClr val="bg1"/>
              </a:solidFill>
            </a:endParaRPr>
          </a:p>
          <a:p>
            <a:pPr algn="ctr"/>
            <a:endParaRPr lang="en-US" sz="4000" b="0" dirty="0">
              <a:solidFill>
                <a:schemeClr val="bg1"/>
              </a:solidFill>
            </a:endParaRPr>
          </a:p>
          <a:p>
            <a:pPr algn="ctr"/>
            <a:endParaRPr lang="en-US" sz="3200" b="0" dirty="0">
              <a:solidFill>
                <a:schemeClr val="bg1"/>
              </a:solidFill>
            </a:endParaRPr>
          </a:p>
          <a:p>
            <a:pPr algn="ctr"/>
            <a:endParaRPr lang="en-US" sz="3200" b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457200" y="4028896"/>
            <a:ext cx="4038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>
                <a:solidFill>
                  <a:schemeClr val="bg1"/>
                </a:solidFill>
                <a:latin typeface="+mj-lt"/>
              </a:rPr>
              <a:t>Shane Wright</a:t>
            </a:r>
          </a:p>
          <a:p>
            <a:pPr lvl="0" algn="ctr"/>
            <a:r>
              <a:rPr lang="en-US" sz="2800" dirty="0">
                <a:solidFill>
                  <a:schemeClr val="bg1"/>
                </a:solidFill>
                <a:latin typeface="+mj-lt"/>
              </a:rPr>
              <a:t>Aviation Bureau</a:t>
            </a:r>
          </a:p>
          <a:p>
            <a:pPr lvl="0" algn="ctr"/>
            <a:r>
              <a:rPr lang="en-US" sz="2800" dirty="0">
                <a:solidFill>
                  <a:schemeClr val="bg1"/>
                </a:solidFill>
                <a:latin typeface="+mj-lt"/>
              </a:rPr>
              <a:t>February 11,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EB74-21B7-447D-8E94-52B30C90886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458200" cy="1143000"/>
          </a:xfrm>
        </p:spPr>
        <p:txBody>
          <a:bodyPr/>
          <a:lstStyle/>
          <a:p>
            <a:br>
              <a:rPr lang="en-US" sz="3200" b="1" dirty="0">
                <a:solidFill>
                  <a:schemeClr val="tx1"/>
                </a:solidFill>
              </a:rPr>
            </a:b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C1F6-1D21-4232-AF72-F709F3392A7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" y="2286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FFY 2021 Federal </a:t>
            </a:r>
            <a:r>
              <a:rPr lang="en-US" sz="36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Funding</a:t>
            </a:r>
            <a:b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Land acquisition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7F8F113-C70E-477A-9012-176F46781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966496"/>
              </p:ext>
            </p:extLst>
          </p:nvPr>
        </p:nvGraphicFramePr>
        <p:xfrm>
          <a:off x="228600" y="1676400"/>
          <a:ext cx="8686800" cy="4229188"/>
        </p:xfrm>
        <a:graphic>
          <a:graphicData uri="http://schemas.openxmlformats.org/drawingml/2006/table">
            <a:tbl>
              <a:tblPr/>
              <a:tblGrid>
                <a:gridCol w="2064794">
                  <a:extLst>
                    <a:ext uri="{9D8B030D-6E8A-4147-A177-3AD203B41FA5}">
                      <a16:colId xmlns:a16="http://schemas.microsoft.com/office/drawing/2014/main" val="3238983142"/>
                    </a:ext>
                  </a:extLst>
                </a:gridCol>
                <a:gridCol w="4263985">
                  <a:extLst>
                    <a:ext uri="{9D8B030D-6E8A-4147-A177-3AD203B41FA5}">
                      <a16:colId xmlns:a16="http://schemas.microsoft.com/office/drawing/2014/main" val="514877407"/>
                    </a:ext>
                  </a:extLst>
                </a:gridCol>
                <a:gridCol w="1124031">
                  <a:extLst>
                    <a:ext uri="{9D8B030D-6E8A-4147-A177-3AD203B41FA5}">
                      <a16:colId xmlns:a16="http://schemas.microsoft.com/office/drawing/2014/main" val="3149621775"/>
                    </a:ext>
                  </a:extLst>
                </a:gridCol>
                <a:gridCol w="1233990">
                  <a:extLst>
                    <a:ext uri="{9D8B030D-6E8A-4147-A177-3AD203B41FA5}">
                      <a16:colId xmlns:a16="http://schemas.microsoft.com/office/drawing/2014/main" val="1375890146"/>
                    </a:ext>
                  </a:extLst>
                </a:gridCol>
              </a:tblGrid>
              <a:tr h="46744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Land acquisition projects</a:t>
                      </a:r>
                    </a:p>
                  </a:txBody>
                  <a:tcPr marL="6655" marR="6655" marT="6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853799"/>
                  </a:ext>
                </a:extLst>
              </a:tr>
              <a:tr h="4434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Airport</a:t>
                      </a:r>
                    </a:p>
                  </a:txBody>
                  <a:tcPr marL="6655" marR="6655" marT="6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description</a:t>
                      </a:r>
                    </a:p>
                  </a:txBody>
                  <a:tcPr marL="6655" marR="6655" marT="6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percent federal level</a:t>
                      </a:r>
                    </a:p>
                  </a:txBody>
                  <a:tcPr marL="6655" marR="6655" marT="6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amount</a:t>
                      </a:r>
                    </a:p>
                  </a:txBody>
                  <a:tcPr marL="6655" marR="6655" marT="6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147877"/>
                  </a:ext>
                </a:extLst>
              </a:tr>
              <a:tr h="1921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Manchester Municipal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Acquisition - Safety Areas and Runway Protection Zone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$434,016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$482,240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412627"/>
                  </a:ext>
                </a:extLst>
              </a:tr>
              <a:tr h="1921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Mt. Pleasant Municipal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Acquisition for Runway 33 Extension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$686,700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$763,000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9126189"/>
                  </a:ext>
                </a:extLst>
              </a:tr>
              <a:tr h="1921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Rockwell City Municipal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Acquisition 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$343,080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$381,200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6769972"/>
                  </a:ext>
                </a:extLst>
              </a:tr>
              <a:tr h="1921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Central Regional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Acquisition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$1,527,878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$1,697,642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548209"/>
                  </a:ext>
                </a:extLst>
              </a:tr>
              <a:tr h="1921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Central Regional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Acquisition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$541,530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$601,700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979295"/>
                  </a:ext>
                </a:extLst>
              </a:tr>
              <a:tr h="1921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Central Regional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Acquisition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$346,378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$378,442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6491321"/>
                  </a:ext>
                </a:extLst>
              </a:tr>
              <a:tr h="1921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3531009"/>
                  </a:ext>
                </a:extLst>
              </a:tr>
              <a:tr h="1921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369057"/>
                  </a:ext>
                </a:extLst>
              </a:tr>
              <a:tr h="1921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9900586"/>
                  </a:ext>
                </a:extLst>
              </a:tr>
              <a:tr h="1921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4209013"/>
                  </a:ext>
                </a:extLst>
              </a:tr>
              <a:tr h="1921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537461"/>
                  </a:ext>
                </a:extLst>
              </a:tr>
              <a:tr h="1921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617603"/>
                  </a:ext>
                </a:extLst>
              </a:tr>
              <a:tr h="1921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7706509"/>
                  </a:ext>
                </a:extLst>
              </a:tr>
              <a:tr h="1921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38909"/>
                  </a:ext>
                </a:extLst>
              </a:tr>
              <a:tr h="1921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159426"/>
                  </a:ext>
                </a:extLst>
              </a:tr>
              <a:tr h="4360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land acquisition projects</a:t>
                      </a:r>
                    </a:p>
                  </a:txBody>
                  <a:tcPr marL="6655" marR="6655" marT="6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$3,879,582</a:t>
                      </a:r>
                    </a:p>
                  </a:txBody>
                  <a:tcPr marL="6655" marR="6655" marT="6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$4,304,224</a:t>
                      </a:r>
                    </a:p>
                  </a:txBody>
                  <a:tcPr marL="6655" marR="6655" marT="6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87977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172200"/>
            <a:ext cx="2133600" cy="476250"/>
          </a:xfrm>
        </p:spPr>
        <p:txBody>
          <a:bodyPr/>
          <a:lstStyle/>
          <a:p>
            <a:fld id="{C0BFC1F6-1D21-4232-AF72-F709F3392A7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62BF20-3903-4240-A101-ADDFD5980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54" y="0"/>
            <a:ext cx="88742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23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FFY 2021 Federal Funding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Preapplications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tx1"/>
                </a:solidFill>
              </a:rPr>
              <a:t>Summary</a:t>
            </a:r>
          </a:p>
        </p:txBody>
      </p:sp>
      <p:graphicFrame>
        <p:nvGraphicFramePr>
          <p:cNvPr id="298592" name="Group 60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81992303"/>
              </p:ext>
            </p:extLst>
          </p:nvPr>
        </p:nvGraphicFramePr>
        <p:xfrm>
          <a:off x="152400" y="1981200"/>
          <a:ext cx="8839200" cy="3372802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31946306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Projects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Airports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Federal Share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Applications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62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Safety and Planning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$2,028,150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$2,253,500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Maintenance and Development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$19,422,912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$21,581,013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49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Land Acquisition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$3,879,582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$4,304,224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Preapplications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$25,330,644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$28,138,737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C1F6-1D21-4232-AF72-F709F3392A73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FFY 2021 Federal Aviation Administration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Funding Preapplications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32038"/>
            <a:ext cx="8229600" cy="4525962"/>
          </a:xfrm>
        </p:spPr>
        <p:txBody>
          <a:bodyPr/>
          <a:lstStyle/>
          <a:p>
            <a:endParaRPr lang="en-US" dirty="0"/>
          </a:p>
          <a:p>
            <a:pPr algn="ctr">
              <a:buFontTx/>
              <a:buNone/>
            </a:pPr>
            <a:r>
              <a:rPr lang="en-US" sz="2800" dirty="0"/>
              <a:t>Questions??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8C84-494C-4E9C-B477-1CE30988C47F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Airports in Iowa Eligible for Federal Funding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48600" y="6172200"/>
            <a:ext cx="963811" cy="476250"/>
          </a:xfrm>
          <a:solidFill>
            <a:schemeClr val="bg1"/>
          </a:solidFill>
        </p:spPr>
        <p:txBody>
          <a:bodyPr/>
          <a:lstStyle/>
          <a:p>
            <a:fld id="{72C36F88-9AD9-4E97-B3B8-1D3C18CDF9D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 descr="May 2009 Public Owned 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524000"/>
            <a:ext cx="6754522" cy="46053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0DB7B7-CD29-4E13-BDF3-2870F3EB2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52400"/>
            <a:ext cx="8616206" cy="6648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998"/>
            <a:ext cx="893445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Federal Aviation Funding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Channeling Act of 1993</a:t>
            </a:r>
            <a:r>
              <a:rPr lang="en-US" sz="2800" dirty="0"/>
              <a:t> - Applies to all general aviation (GA) airports and commercial service airports that do not receive primary entitlement funds – </a:t>
            </a:r>
            <a:r>
              <a:rPr lang="en-US" sz="2400" dirty="0"/>
              <a:t>Iowa Code Section 330.13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Must submit federal preapplication to the Iowa DOT prior to submittal to FAA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Transportation Commission approves submittal of applications to FAA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Final approval and programming of projects responsibility of the FAA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8C84-494C-4E9C-B477-1CE30988C47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6037"/>
            <a:ext cx="8499584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Federal Aviation Funding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1"/>
            <a:ext cx="8305800" cy="502919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</a:pPr>
            <a:r>
              <a:rPr lang="en-US" sz="8600" dirty="0"/>
              <a:t>FAA Reauthorization Act of 2018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8600" dirty="0"/>
              <a:t>$3.35 billion for five years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8600" dirty="0"/>
              <a:t>90% federal share</a:t>
            </a:r>
          </a:p>
          <a:p>
            <a:pPr>
              <a:lnSpc>
                <a:spcPct val="90000"/>
              </a:lnSpc>
            </a:pPr>
            <a:r>
              <a:rPr lang="en-US" sz="8600" dirty="0"/>
              <a:t>Total available dollars remain subject to annual appropriations</a:t>
            </a:r>
          </a:p>
          <a:p>
            <a:r>
              <a:rPr lang="en-US" sz="8800" dirty="0"/>
              <a:t>Federal Airport Improvement Program (AIP)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8300" dirty="0"/>
              <a:t>Nonprimary entitlement – Airports receive up to $150,000 each year, based on 5-year capital improvement plan included in the NPIAS (can accumulate 4 years)</a:t>
            </a:r>
            <a:endParaRPr lang="en-US" sz="8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8300" dirty="0"/>
              <a:t>State apportionment – Based on population and land area</a:t>
            </a:r>
            <a:endParaRPr lang="en-US" sz="8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8300" dirty="0"/>
              <a:t>Discretionary – Airport projects compete for funds based on FAA priority of project.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8500" dirty="0"/>
              <a:t>Entitlement funds are available to airports for any qualifying project. If a grant request exceeds the entitlement available, the FAA may apply apportionment or discretionary to fund the difference.</a:t>
            </a:r>
          </a:p>
          <a:p>
            <a:pPr marL="0" indent="0">
              <a:lnSpc>
                <a:spcPct val="90000"/>
              </a:lnSpc>
              <a:buNone/>
            </a:pPr>
            <a:endParaRPr lang="en-US" sz="8600" dirty="0"/>
          </a:p>
          <a:p>
            <a:pPr marL="0" indent="0">
              <a:buNone/>
            </a:pPr>
            <a:r>
              <a:rPr lang="en-US" sz="8600" dirty="0"/>
              <a:t>	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8C84-494C-4E9C-B477-1CE30988C47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514" name="Rectangle 386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Summary of Federal Funding </a:t>
            </a:r>
            <a:br>
              <a:rPr lang="en-US" sz="4000" b="1" dirty="0"/>
            </a:br>
            <a:r>
              <a:rPr lang="en-US" sz="4000" b="1" dirty="0"/>
              <a:t>to Nonprimary Airports in Iowa</a:t>
            </a:r>
          </a:p>
        </p:txBody>
      </p:sp>
      <p:graphicFrame>
        <p:nvGraphicFramePr>
          <p:cNvPr id="304539" name="Group 41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64977969"/>
              </p:ext>
            </p:extLst>
          </p:nvPr>
        </p:nvGraphicFramePr>
        <p:xfrm>
          <a:off x="381000" y="2167482"/>
          <a:ext cx="8305800" cy="3614661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1940258609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806231822"/>
                    </a:ext>
                  </a:extLst>
                </a:gridCol>
              </a:tblGrid>
              <a:tr h="63184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2020*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75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Entitlement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$14,072,482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$8,583,899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$9,842,418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$12,271,505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$14,695,317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81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Apportionment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$3,142,459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$3,086,621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$3,038,967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$2,801,570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$2,354,771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981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Discretionary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$2,808,745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$7,130,406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$13,921,868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$21,613,507**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$21,819,462**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344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$20,023,686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$18,806,926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$26,803,253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$36,686,582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$38,869,550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C1F6-1D21-4232-AF72-F709F3392A7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04551" name="Text Box 423"/>
          <p:cNvSpPr txBox="1">
            <a:spLocks noChangeArrowheads="1"/>
          </p:cNvSpPr>
          <p:nvPr/>
        </p:nvSpPr>
        <p:spPr bwMode="auto">
          <a:xfrm>
            <a:off x="609600" y="6273225"/>
            <a:ext cx="449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chemeClr val="tx1"/>
                </a:solidFill>
              </a:rPr>
              <a:t>*Preliminary   ** Includes Supplemental Discretionary</a:t>
            </a:r>
          </a:p>
          <a:p>
            <a:endParaRPr lang="en-US" sz="16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225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FFY 2021 Federal </a:t>
            </a:r>
            <a:r>
              <a:rPr lang="en-US" sz="3600" b="1" dirty="0"/>
              <a:t>Funding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Project Categories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305800" cy="4800600"/>
          </a:xfrm>
        </p:spPr>
        <p:txBody>
          <a:bodyPr>
            <a:normAutofit/>
          </a:bodyPr>
          <a:lstStyle/>
          <a:p>
            <a:r>
              <a:rPr lang="en-US" sz="2400" b="1" dirty="0"/>
              <a:t>Safety and Planning</a:t>
            </a:r>
            <a:endParaRPr lang="en-US" sz="2400" dirty="0">
              <a:cs typeface="Calibri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cs typeface="Calibri" pitchFamily="34" charset="0"/>
              </a:rPr>
              <a:t>Projects that are safety or planning related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Calibri" pitchFamily="34" charset="0"/>
              </a:rPr>
              <a:t>These projects are a high priority as they help to ensure the immediate safety and long term viability of the Iowa air transportation system</a:t>
            </a:r>
          </a:p>
          <a:p>
            <a:r>
              <a:rPr lang="en-US" sz="2400" b="1" dirty="0"/>
              <a:t>Maintenance and Development Projects</a:t>
            </a:r>
          </a:p>
          <a:p>
            <a:pPr lvl="1"/>
            <a:r>
              <a:rPr lang="en-US" dirty="0">
                <a:cs typeface="Calibri" pitchFamily="34" charset="0"/>
              </a:rPr>
              <a:t>Projects that are to replace, repair, or expand airport infrastructure. </a:t>
            </a:r>
          </a:p>
          <a:p>
            <a:pPr lvl="1"/>
            <a:r>
              <a:rPr lang="en-US" dirty="0">
                <a:cs typeface="Calibri" pitchFamily="34" charset="0"/>
              </a:rPr>
              <a:t>Also include acquisition of snow removal equipment, fueling facilities, and buildings</a:t>
            </a:r>
          </a:p>
          <a:p>
            <a:r>
              <a:rPr lang="en-US" sz="2400" b="1" kern="0" dirty="0"/>
              <a:t>Land acquisition</a:t>
            </a:r>
            <a:r>
              <a:rPr lang="en-US" b="1" kern="0" dirty="0"/>
              <a:t>	</a:t>
            </a:r>
          </a:p>
          <a:p>
            <a:pPr lvl="1"/>
            <a:r>
              <a:rPr lang="en-US" dirty="0">
                <a:cs typeface="Calibri" pitchFamily="34" charset="0"/>
              </a:rPr>
              <a:t>All conditions must be satisfied for FAA to program a project that must compete for discretionary funding</a:t>
            </a:r>
          </a:p>
          <a:p>
            <a:pPr lvl="1"/>
            <a:r>
              <a:rPr lang="en-US" dirty="0">
                <a:cs typeface="Calibri" pitchFamily="34" charset="0"/>
              </a:rPr>
              <a:t>Justified, eligible project and shown on an airport layout plan</a:t>
            </a:r>
          </a:p>
          <a:p>
            <a:pPr lvl="1"/>
            <a:r>
              <a:rPr lang="en-US" dirty="0">
                <a:cs typeface="Calibri" pitchFamily="34" charset="0"/>
              </a:rPr>
              <a:t>Environmental process complete </a:t>
            </a:r>
          </a:p>
          <a:p>
            <a:pPr lvl="1"/>
            <a:r>
              <a:rPr lang="en-US" dirty="0">
                <a:cs typeface="Calibri" pitchFamily="34" charset="0"/>
              </a:rPr>
              <a:t>Must have purchased the land or have a formal negotiated agreement</a:t>
            </a:r>
          </a:p>
          <a:p>
            <a:endParaRPr lang="en-US" dirty="0">
              <a:cs typeface="Calibri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8C84-494C-4E9C-B477-1CE30988C47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7630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FFY 2021 Federal </a:t>
            </a:r>
            <a:r>
              <a:rPr lang="en-US" sz="3600" b="1" dirty="0"/>
              <a:t>Funding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Safety and Planning Projects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C1F6-1D21-4232-AF72-F709F3392A73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8FE1E5D-8F82-4A15-9E23-AE1ED0DDDC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630836"/>
              </p:ext>
            </p:extLst>
          </p:nvPr>
        </p:nvGraphicFramePr>
        <p:xfrm>
          <a:off x="304800" y="1447800"/>
          <a:ext cx="8382000" cy="4639025"/>
        </p:xfrm>
        <a:graphic>
          <a:graphicData uri="http://schemas.openxmlformats.org/drawingml/2006/table">
            <a:tbl>
              <a:tblPr/>
              <a:tblGrid>
                <a:gridCol w="1992345">
                  <a:extLst>
                    <a:ext uri="{9D8B030D-6E8A-4147-A177-3AD203B41FA5}">
                      <a16:colId xmlns:a16="http://schemas.microsoft.com/office/drawing/2014/main" val="1188423680"/>
                    </a:ext>
                  </a:extLst>
                </a:gridCol>
                <a:gridCol w="4114372">
                  <a:extLst>
                    <a:ext uri="{9D8B030D-6E8A-4147-A177-3AD203B41FA5}">
                      <a16:colId xmlns:a16="http://schemas.microsoft.com/office/drawing/2014/main" val="658517270"/>
                    </a:ext>
                  </a:extLst>
                </a:gridCol>
                <a:gridCol w="1084590">
                  <a:extLst>
                    <a:ext uri="{9D8B030D-6E8A-4147-A177-3AD203B41FA5}">
                      <a16:colId xmlns:a16="http://schemas.microsoft.com/office/drawing/2014/main" val="172123862"/>
                    </a:ext>
                  </a:extLst>
                </a:gridCol>
                <a:gridCol w="1190693">
                  <a:extLst>
                    <a:ext uri="{9D8B030D-6E8A-4147-A177-3AD203B41FA5}">
                      <a16:colId xmlns:a16="http://schemas.microsoft.com/office/drawing/2014/main" val="746412802"/>
                    </a:ext>
                  </a:extLst>
                </a:gridCol>
              </a:tblGrid>
              <a:tr h="28006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Safety projects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103789"/>
                  </a:ext>
                </a:extLst>
              </a:tr>
              <a:tr h="4308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Airport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description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percent federal level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amount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637133"/>
                  </a:ext>
                </a:extLst>
              </a:tr>
              <a:tr h="18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9876833"/>
                  </a:ext>
                </a:extLst>
              </a:tr>
              <a:tr h="18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131193"/>
                  </a:ext>
                </a:extLst>
              </a:tr>
              <a:tr h="215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safety projects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737720"/>
                  </a:ext>
                </a:extLst>
              </a:tr>
              <a:tr h="359473"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4" marR="6524" marT="65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4" marR="6524" marT="65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4" marR="6524" marT="65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4" marR="6524" marT="65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2083988"/>
                  </a:ext>
                </a:extLst>
              </a:tr>
              <a:tr h="28006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Planning projects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099842"/>
                  </a:ext>
                </a:extLst>
              </a:tr>
              <a:tr h="4308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Airport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description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percent federal level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amount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581997"/>
                  </a:ext>
                </a:extLst>
              </a:tr>
              <a:tr h="18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Algona Municipal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 and Approach Survey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$162,000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$180,000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203161"/>
                  </a:ext>
                </a:extLst>
              </a:tr>
              <a:tr h="1862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Ankeny Regional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Environmental Assessment - Runway 18 Extension and South Corporate Development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$135,000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6927185"/>
                  </a:ext>
                </a:extLst>
              </a:tr>
              <a:tr h="18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Grinnell Regional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Taxiway Rehabilitation Design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$90,000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352571"/>
                  </a:ext>
                </a:extLst>
              </a:tr>
              <a:tr h="18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Humboldt Municipal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Pavement Rehabilitation and Lighting Improvement Design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$306,000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$340,000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19231"/>
                  </a:ext>
                </a:extLst>
              </a:tr>
              <a:tr h="18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 DOT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Economic Impact Study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$405,000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$450,000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215384"/>
                  </a:ext>
                </a:extLst>
              </a:tr>
              <a:tr h="18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 DOT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Pavement Condition Study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$135,000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1730058"/>
                  </a:ext>
                </a:extLst>
              </a:tr>
              <a:tr h="18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Maquoketa Municipal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Reconstruct Runway 15 End - Design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$192,150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$213,500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503975"/>
                  </a:ext>
                </a:extLst>
              </a:tr>
              <a:tr h="18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Monticello Regional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Environment Assessment - Runway 33 Approach Protection Land Acquisition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$130,500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$145,000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287368"/>
                  </a:ext>
                </a:extLst>
              </a:tr>
              <a:tr h="18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Newton Municipal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Parallel Taxiway Reconstruction - Design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$180,000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$200,000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149348"/>
                  </a:ext>
                </a:extLst>
              </a:tr>
              <a:tr h="18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Newton Municipal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Environmental Documentation For Runway 32 Extension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$90,000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0852188"/>
                  </a:ext>
                </a:extLst>
              </a:tr>
              <a:tr h="18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Perry Municipal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14/32 Paving Design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$202,500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$225,000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082336"/>
                  </a:ext>
                </a:extLst>
              </a:tr>
              <a:tr h="21543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24" marR="6524" marT="65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planning projects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$2,028,150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$2,253,500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30527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458200" cy="1143000"/>
          </a:xfrm>
        </p:spPr>
        <p:txBody>
          <a:bodyPr/>
          <a:lstStyle/>
          <a:p>
            <a:br>
              <a:rPr lang="en-US" sz="3200" b="1" dirty="0">
                <a:solidFill>
                  <a:schemeClr val="tx1"/>
                </a:solidFill>
              </a:rPr>
            </a:b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C1F6-1D21-4232-AF72-F709F3392A7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1531" y="15766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FFY 2021 Federal </a:t>
            </a:r>
            <a:r>
              <a:rPr lang="en-US" sz="36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Funding</a:t>
            </a:r>
            <a:b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Maintenance and Development Projects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E5322ED-5ECF-4035-B552-D01E03DD7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86449"/>
              </p:ext>
            </p:extLst>
          </p:nvPr>
        </p:nvGraphicFramePr>
        <p:xfrm>
          <a:off x="381000" y="1295400"/>
          <a:ext cx="8134350" cy="4852283"/>
        </p:xfrm>
        <a:graphic>
          <a:graphicData uri="http://schemas.openxmlformats.org/drawingml/2006/table">
            <a:tbl>
              <a:tblPr/>
              <a:tblGrid>
                <a:gridCol w="1933481">
                  <a:extLst>
                    <a:ext uri="{9D8B030D-6E8A-4147-A177-3AD203B41FA5}">
                      <a16:colId xmlns:a16="http://schemas.microsoft.com/office/drawing/2014/main" val="3737776833"/>
                    </a:ext>
                  </a:extLst>
                </a:gridCol>
                <a:gridCol w="3992810">
                  <a:extLst>
                    <a:ext uri="{9D8B030D-6E8A-4147-A177-3AD203B41FA5}">
                      <a16:colId xmlns:a16="http://schemas.microsoft.com/office/drawing/2014/main" val="2755339567"/>
                    </a:ext>
                  </a:extLst>
                </a:gridCol>
                <a:gridCol w="1052546">
                  <a:extLst>
                    <a:ext uri="{9D8B030D-6E8A-4147-A177-3AD203B41FA5}">
                      <a16:colId xmlns:a16="http://schemas.microsoft.com/office/drawing/2014/main" val="3584620445"/>
                    </a:ext>
                  </a:extLst>
                </a:gridCol>
                <a:gridCol w="1155513">
                  <a:extLst>
                    <a:ext uri="{9D8B030D-6E8A-4147-A177-3AD203B41FA5}">
                      <a16:colId xmlns:a16="http://schemas.microsoft.com/office/drawing/2014/main" val="2038104240"/>
                    </a:ext>
                  </a:extLst>
                </a:gridCol>
              </a:tblGrid>
              <a:tr h="29339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Maintenance and development projects</a:t>
                      </a:r>
                    </a:p>
                  </a:txBody>
                  <a:tcPr marL="6655" marR="6655" marT="6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891964"/>
                  </a:ext>
                </a:extLst>
              </a:tr>
              <a:tr h="4513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Airport</a:t>
                      </a:r>
                    </a:p>
                  </a:txBody>
                  <a:tcPr marL="6655" marR="6655" marT="6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description</a:t>
                      </a:r>
                    </a:p>
                  </a:txBody>
                  <a:tcPr marL="6655" marR="6655" marT="6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percent federal level</a:t>
                      </a:r>
                    </a:p>
                  </a:txBody>
                  <a:tcPr marL="6655" marR="6655" marT="6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amount</a:t>
                      </a:r>
                    </a:p>
                  </a:txBody>
                  <a:tcPr marL="6655" marR="6655" marT="6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012300"/>
                  </a:ext>
                </a:extLst>
              </a:tr>
              <a:tr h="195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Ames Municipal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1/19 Electrical Improvements - Phase 1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$509,610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$566,233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7178689"/>
                  </a:ext>
                </a:extLst>
              </a:tr>
              <a:tr h="195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Atlantic Municipal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12/30 and 2/20 Electrical Upgrades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$1,201,950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$1,335,500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437883"/>
                  </a:ext>
                </a:extLst>
              </a:tr>
              <a:tr h="195596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Atlantic Municipal</a:t>
                      </a:r>
                    </a:p>
                  </a:txBody>
                  <a:tcPr marL="6655" marR="6655" marT="6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12/30 Approach Path Lighting Replacement</a:t>
                      </a:r>
                    </a:p>
                  </a:txBody>
                  <a:tcPr marL="6655" marR="6655" marT="6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$133,200</a:t>
                      </a:r>
                    </a:p>
                  </a:txBody>
                  <a:tcPr marL="6655" marR="6655" marT="6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$148,000</a:t>
                      </a:r>
                    </a:p>
                  </a:txBody>
                  <a:tcPr marL="6655" marR="6655" marT="6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096373"/>
                  </a:ext>
                </a:extLst>
              </a:tr>
              <a:tr h="195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Boone Municipal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Reconstruct Runway 15/33 - South 1,800 ft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$1,286,550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$1,429,500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91334"/>
                  </a:ext>
                </a:extLst>
              </a:tr>
              <a:tr h="195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Centerville Municipal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and Taxiway Lighting Rehabilitation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$429,300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$477,000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1811606"/>
                  </a:ext>
                </a:extLst>
              </a:tr>
              <a:tr h="195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Chariton Municipal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Jet A Fuel Facility and Card Reader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$238,500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$265,000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2381609"/>
                  </a:ext>
                </a:extLst>
              </a:tr>
              <a:tr h="195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Cherokee Regional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Partial Parallel Taxiway Electrical Upgrades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$265,500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$295,000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6123385"/>
                  </a:ext>
                </a:extLst>
              </a:tr>
              <a:tr h="195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Clarinda Municipal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Rehabilitate Runway 2/20 Pavement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$306,000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$340,000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42089"/>
                  </a:ext>
                </a:extLst>
              </a:tr>
              <a:tr h="195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Clinton Municipal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14/32 Rehabilitation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$369,000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$410,000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4710828"/>
                  </a:ext>
                </a:extLst>
              </a:tr>
              <a:tr h="195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Davenport Municipal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Taxiway Reconstruction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$2,425,905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$2,695,450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252224"/>
                  </a:ext>
                </a:extLst>
              </a:tr>
              <a:tr h="195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Emmetsburg Municipal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 Farm Replacement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$491,760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$546,400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6969869"/>
                  </a:ext>
                </a:extLst>
              </a:tr>
              <a:tr h="195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Forest City Municipal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Taxiway LED Lighting Upgrade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$130,500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$145,000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1734814"/>
                  </a:ext>
                </a:extLst>
              </a:tr>
              <a:tr h="195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 Dodge Regional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Reconstruct Taxiway B West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$1,019,160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$1,132,400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1055464"/>
                  </a:ext>
                </a:extLst>
              </a:tr>
              <a:tr h="195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 Madison Municipal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and Taxiway Lighting Rehabilitation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$310,500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$345,000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7542187"/>
                  </a:ext>
                </a:extLst>
              </a:tr>
              <a:tr h="195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Hampton Municipal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Pavement Rehabilitation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$239,400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$266,000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3906806"/>
                  </a:ext>
                </a:extLst>
              </a:tr>
              <a:tr h="195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Hampton Municipal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Taxiway and Apron Rehabilitation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$135,360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$150,400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9034258"/>
                  </a:ext>
                </a:extLst>
              </a:tr>
              <a:tr h="195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 City Municipal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25 Threshold Relocation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$362,970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$403,300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7648064"/>
                  </a:ext>
                </a:extLst>
              </a:tr>
              <a:tr h="195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 City Municipal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7/25 Pavement Maintenance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$149,850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$166,500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2110336"/>
                  </a:ext>
                </a:extLst>
              </a:tr>
              <a:tr h="195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Keokuk Municipal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Rehabilitate Runway 14/32 Lighting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$666,000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$740,000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257429"/>
                  </a:ext>
                </a:extLst>
              </a:tr>
              <a:tr h="195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Knoxville Municipal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Expand Apron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$457,245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$508,050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203545"/>
                  </a:ext>
                </a:extLst>
              </a:tr>
              <a:tr h="195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Mars Municipal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18/36 Reconstruction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$3,676,590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$4,085,100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96099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839200" cy="990600"/>
          </a:xfrm>
        </p:spPr>
        <p:txBody>
          <a:bodyPr>
            <a:normAutofit/>
          </a:bodyPr>
          <a:lstStyle/>
          <a:p>
            <a:pPr lvl="0"/>
            <a:r>
              <a:rPr lang="en-US" sz="3600" b="1" dirty="0">
                <a:solidFill>
                  <a:schemeClr val="tx1"/>
                </a:solidFill>
              </a:rPr>
              <a:t>FFY 2021 Federal </a:t>
            </a:r>
            <a:r>
              <a:rPr lang="en-US" sz="3600" b="1" dirty="0"/>
              <a:t>Funding</a:t>
            </a:r>
            <a:br>
              <a:rPr lang="en-US" sz="27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Maintenance and Development Projects continued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8C84-494C-4E9C-B477-1CE30988C47F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331A5AF-B896-43E5-80E4-56D474EFE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764849"/>
              </p:ext>
            </p:extLst>
          </p:nvPr>
        </p:nvGraphicFramePr>
        <p:xfrm>
          <a:off x="304800" y="1676400"/>
          <a:ext cx="8458200" cy="2819399"/>
        </p:xfrm>
        <a:graphic>
          <a:graphicData uri="http://schemas.openxmlformats.org/drawingml/2006/table">
            <a:tbl>
              <a:tblPr/>
              <a:tblGrid>
                <a:gridCol w="2010458">
                  <a:extLst>
                    <a:ext uri="{9D8B030D-6E8A-4147-A177-3AD203B41FA5}">
                      <a16:colId xmlns:a16="http://schemas.microsoft.com/office/drawing/2014/main" val="2683541879"/>
                    </a:ext>
                  </a:extLst>
                </a:gridCol>
                <a:gridCol w="4151775">
                  <a:extLst>
                    <a:ext uri="{9D8B030D-6E8A-4147-A177-3AD203B41FA5}">
                      <a16:colId xmlns:a16="http://schemas.microsoft.com/office/drawing/2014/main" val="487674583"/>
                    </a:ext>
                  </a:extLst>
                </a:gridCol>
                <a:gridCol w="1094450">
                  <a:extLst>
                    <a:ext uri="{9D8B030D-6E8A-4147-A177-3AD203B41FA5}">
                      <a16:colId xmlns:a16="http://schemas.microsoft.com/office/drawing/2014/main" val="1467106283"/>
                    </a:ext>
                  </a:extLst>
                </a:gridCol>
                <a:gridCol w="1201517">
                  <a:extLst>
                    <a:ext uri="{9D8B030D-6E8A-4147-A177-3AD203B41FA5}">
                      <a16:colId xmlns:a16="http://schemas.microsoft.com/office/drawing/2014/main" val="3581072565"/>
                    </a:ext>
                  </a:extLst>
                </a:gridCol>
              </a:tblGrid>
              <a:tr h="209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Mason City Municipal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Acquire Snow Removal Equipment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$630,000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$700,000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7681411"/>
                  </a:ext>
                </a:extLst>
              </a:tr>
              <a:tr h="209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Ottumwa Regional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4/22 and Taxiway Pavement Maintenance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$442,746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$491,940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3344893"/>
                  </a:ext>
                </a:extLst>
              </a:tr>
              <a:tr h="209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Pella Municipal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Apron Expansion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$166,680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$185,200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7542440"/>
                  </a:ext>
                </a:extLst>
              </a:tr>
              <a:tr h="209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Pocahontas Municipal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Rehabilitation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$302,931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$336,590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1557257"/>
                  </a:ext>
                </a:extLst>
              </a:tr>
              <a:tr h="209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Rockwell City Municipal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Threshold Relocation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$376,470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$418,300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4160249"/>
                  </a:ext>
                </a:extLst>
              </a:tr>
              <a:tr h="209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Shenandoah Regional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Rehabilitate Runway 12/30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$209,700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$233,000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194263"/>
                  </a:ext>
                </a:extLst>
              </a:tr>
              <a:tr h="209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Sioux County Regional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Expand Snow Removal Equipment Building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$202,500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$225,000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6376510"/>
                  </a:ext>
                </a:extLst>
              </a:tr>
              <a:tr h="209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Southeast Iowa Regional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Rehabilitate Taxiway C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$1,378,395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$1,531,550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445816"/>
                  </a:ext>
                </a:extLst>
              </a:tr>
              <a:tr h="209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Spencer Municipal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Snow Removal Building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$270,000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$300,000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50806"/>
                  </a:ext>
                </a:extLst>
              </a:tr>
              <a:tr h="209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Vinton Veteran's Memorial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9/27 Rehabilitation - Phase 1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$270,000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$300,000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0736050"/>
                  </a:ext>
                </a:extLst>
              </a:tr>
              <a:tr h="201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Waverly Municipal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Taxiway Connector and Reconstruct Taxilanes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$368,640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$409,600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678139"/>
                  </a:ext>
                </a:extLst>
              </a:tr>
              <a:tr h="2684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2867975"/>
                  </a:ext>
                </a:extLst>
              </a:tr>
              <a:tr h="2502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maintenance and development projects</a:t>
                      </a:r>
                    </a:p>
                  </a:txBody>
                  <a:tcPr marL="6655" marR="6655" marT="6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$19,422,912</a:t>
                      </a:r>
                    </a:p>
                  </a:txBody>
                  <a:tcPr marL="6655" marR="6655" marT="6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$21,581,013</a:t>
                      </a:r>
                    </a:p>
                  </a:txBody>
                  <a:tcPr marL="6655" marR="6655" marT="6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296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935183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83004</TotalTime>
  <Words>1269</Words>
  <Application>Microsoft Office PowerPoint</Application>
  <PresentationFormat>On-screen Show (4:3)</PresentationFormat>
  <Paragraphs>434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Times New Roman</vt:lpstr>
      <vt:lpstr>Wingdings</vt:lpstr>
      <vt:lpstr>1_Default Design</vt:lpstr>
      <vt:lpstr>Office Theme</vt:lpstr>
      <vt:lpstr>PowerPoint Presentation</vt:lpstr>
      <vt:lpstr>Airports in Iowa Eligible for Federal Funding</vt:lpstr>
      <vt:lpstr>Federal Aviation Funding</vt:lpstr>
      <vt:lpstr>Federal Aviation Funding</vt:lpstr>
      <vt:lpstr>Summary of Federal Funding  to Nonprimary Airports in Iowa</vt:lpstr>
      <vt:lpstr>FFY 2021 Federal Funding Project Categories</vt:lpstr>
      <vt:lpstr>FFY 2021 Federal Funding Safety and Planning Projects</vt:lpstr>
      <vt:lpstr> </vt:lpstr>
      <vt:lpstr>FFY 2021 Federal Funding Maintenance and Development Projects continued</vt:lpstr>
      <vt:lpstr> </vt:lpstr>
      <vt:lpstr>PowerPoint Presentation</vt:lpstr>
      <vt:lpstr>FFY 2021 Federal Funding Preapplications Summary</vt:lpstr>
      <vt:lpstr>FFY 2021 Federal Aviation Administration Funding Preapplications</vt:lpstr>
    </vt:vector>
  </TitlesOfParts>
  <Company>Home Computer #2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Kent Sovern</dc:creator>
  <cp:lastModifiedBy>Wright, Shane</cp:lastModifiedBy>
  <cp:revision>626</cp:revision>
  <cp:lastPrinted>2019-02-04T17:49:16Z</cp:lastPrinted>
  <dcterms:created xsi:type="dcterms:W3CDTF">2000-08-27T19:33:38Z</dcterms:created>
  <dcterms:modified xsi:type="dcterms:W3CDTF">2020-02-03T19:57:41Z</dcterms:modified>
</cp:coreProperties>
</file>