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32" r:id="rId3"/>
    <p:sldId id="334" r:id="rId4"/>
    <p:sldId id="353" r:id="rId5"/>
    <p:sldId id="343" r:id="rId6"/>
    <p:sldId id="349"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95574" autoAdjust="0"/>
  </p:normalViewPr>
  <p:slideViewPr>
    <p:cSldViewPr>
      <p:cViewPr>
        <p:scale>
          <a:sx n="128" d="100"/>
          <a:sy n="128" d="100"/>
        </p:scale>
        <p:origin x="-339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1/30/2020</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1/30/2020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830997"/>
          </a:xfrm>
          <a:prstGeom prst="rect">
            <a:avLst/>
          </a:prstGeom>
          <a:noFill/>
        </p:spPr>
        <p:txBody>
          <a:bodyPr wrap="square" rtlCol="0">
            <a:spAutoFit/>
          </a:bodyPr>
          <a:lstStyle/>
          <a:p>
            <a:r>
              <a:rPr lang="en-US" sz="2400" b="1" dirty="0">
                <a:solidFill>
                  <a:schemeClr val="bg1"/>
                </a:solidFill>
                <a:latin typeface="PT Sans" panose="020B0503020203020204" pitchFamily="34" charset="0"/>
              </a:rPr>
              <a:t>Revitalize Iowa’s Sound Economy Program</a:t>
            </a:r>
            <a:endParaRPr lang="en-US" sz="24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SFY2020</a:t>
            </a:r>
          </a:p>
          <a:p>
            <a:pPr lvl="1">
              <a:spcAft>
                <a:spcPts val="1200"/>
              </a:spcAft>
            </a:pPr>
            <a:r>
              <a:rPr lang="en-US" dirty="0"/>
              <a:t>Total number of projects awarded: 10</a:t>
            </a:r>
          </a:p>
          <a:p>
            <a:pPr lvl="1">
              <a:spcAft>
                <a:spcPts val="1200"/>
              </a:spcAft>
            </a:pPr>
            <a:r>
              <a:rPr lang="en-US" dirty="0"/>
              <a:t>Total project costs: $29,015,279</a:t>
            </a:r>
          </a:p>
          <a:p>
            <a:pPr lvl="1">
              <a:spcAft>
                <a:spcPts val="1200"/>
              </a:spcAft>
            </a:pPr>
            <a:r>
              <a:rPr lang="en-US" dirty="0"/>
              <a:t>Total amount awarded: $15,407,197</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2756063183"/>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$997,556</a:t>
                      </a:r>
                    </a:p>
                  </a:txBody>
                  <a:tcPr/>
                </a:tc>
                <a:tc>
                  <a:txBody>
                    <a:bodyPr/>
                    <a:lstStyle/>
                    <a:p>
                      <a:pPr algn="ctr"/>
                      <a:r>
                        <a:rPr lang="en-US" sz="1500" dirty="0">
                          <a:latin typeface="PT Sans" panose="020B0503020203020204"/>
                        </a:rPr>
                        <a:t>$498,778</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2020 current Road Use Tax Revenue (as of  1/6/2020)</a:t>
                      </a:r>
                    </a:p>
                  </a:txBody>
                  <a:tcPr>
                    <a:solidFill>
                      <a:schemeClr val="tx1"/>
                    </a:solidFill>
                  </a:tcPr>
                </a:tc>
                <a:tc>
                  <a:txBody>
                    <a:bodyPr/>
                    <a:lstStyle/>
                    <a:p>
                      <a:pPr algn="ctr"/>
                      <a:r>
                        <a:rPr lang="en-US" sz="1500" dirty="0">
                          <a:latin typeface="PT Sans" panose="020B0503020203020204"/>
                        </a:rPr>
                        <a:t>$5,981,743.29</a:t>
                      </a:r>
                    </a:p>
                  </a:txBody>
                  <a:tcPr/>
                </a:tc>
                <a:tc>
                  <a:txBody>
                    <a:bodyPr/>
                    <a:lstStyle/>
                    <a:p>
                      <a:pPr algn="ctr"/>
                      <a:r>
                        <a:rPr lang="en-US" sz="1500" dirty="0">
                          <a:latin typeface="PT Sans" panose="020B0503020203020204"/>
                        </a:rPr>
                        <a:t>$2,990,871.66</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1/6/2020)</a:t>
                      </a:r>
                    </a:p>
                  </a:txBody>
                  <a:tcPr>
                    <a:solidFill>
                      <a:schemeClr val="tx1"/>
                    </a:solidFill>
                  </a:tcPr>
                </a:tc>
                <a:tc>
                  <a:txBody>
                    <a:bodyPr/>
                    <a:lstStyle/>
                    <a:p>
                      <a:pPr algn="ctr"/>
                      <a:r>
                        <a:rPr lang="en-US" sz="1500" dirty="0">
                          <a:latin typeface="PT Sans" panose="020B0503020203020204"/>
                        </a:rPr>
                        <a:t>$16,904,921.16</a:t>
                      </a:r>
                    </a:p>
                  </a:txBody>
                  <a:tcPr/>
                </a:tc>
                <a:tc>
                  <a:txBody>
                    <a:bodyPr/>
                    <a:lstStyle/>
                    <a:p>
                      <a:pPr algn="ctr"/>
                      <a:r>
                        <a:rPr lang="en-US" sz="1500" dirty="0">
                          <a:latin typeface="PT Sans" panose="020B0503020203020204"/>
                        </a:rPr>
                        <a:t>$940,881.08</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fontScale="92500" lnSpcReduction="10000"/>
          </a:bodyPr>
          <a:lstStyle/>
          <a:p>
            <a:pPr marL="457200" indent="-457200">
              <a:spcBef>
                <a:spcPts val="0"/>
              </a:spcBef>
              <a:spcAft>
                <a:spcPts val="1200"/>
              </a:spcAft>
              <a:buClr>
                <a:schemeClr val="tx1"/>
              </a:buClr>
              <a:buFontTx/>
              <a:buChar char="•"/>
              <a:defRPr/>
            </a:pPr>
            <a:r>
              <a:rPr lang="en-US" sz="2400" dirty="0">
                <a:cs typeface="Arial" pitchFamily="34" charset="0"/>
              </a:rPr>
              <a:t>Growth Potential</a:t>
            </a:r>
          </a:p>
          <a:p>
            <a:pPr marL="457200" indent="-457200">
              <a:spcBef>
                <a:spcPts val="0"/>
              </a:spcBef>
              <a:spcAft>
                <a:spcPts val="1200"/>
              </a:spcAft>
              <a:buClr>
                <a:schemeClr val="tx1"/>
              </a:buClr>
              <a:buFontTx/>
              <a:buChar char="•"/>
              <a:defRPr/>
            </a:pPr>
            <a:r>
              <a:rPr lang="en-US" sz="2400" dirty="0">
                <a:cs typeface="Arial" pitchFamily="34" charset="0"/>
              </a:rPr>
              <a:t>Average wages meet at least 100% </a:t>
            </a:r>
            <a:r>
              <a:rPr lang="en-US" sz="2400" dirty="0" err="1">
                <a:cs typeface="Arial" pitchFamily="34" charset="0"/>
              </a:rPr>
              <a:t>laborshed</a:t>
            </a:r>
            <a:r>
              <a:rPr lang="en-US" sz="2400" dirty="0">
                <a:cs typeface="Arial" pitchFamily="34" charset="0"/>
              </a:rPr>
              <a:t> wage</a:t>
            </a:r>
          </a:p>
          <a:p>
            <a:pPr marL="457200" indent="-457200">
              <a:spcBef>
                <a:spcPts val="0"/>
              </a:spcBef>
              <a:spcAft>
                <a:spcPts val="1200"/>
              </a:spcAft>
              <a:buClr>
                <a:schemeClr val="tx1"/>
              </a:buClr>
              <a:buFontTx/>
              <a:buChar char="•"/>
              <a:defRPr/>
            </a:pPr>
            <a:r>
              <a:rPr lang="en-US" sz="2400" dirty="0">
                <a:cs typeface="Arial" pitchFamily="34" charset="0"/>
              </a:rPr>
              <a:t>Quality of Jobs</a:t>
            </a:r>
          </a:p>
          <a:p>
            <a:pPr marL="457200" indent="-457200">
              <a:spcBef>
                <a:spcPts val="0"/>
              </a:spcBef>
              <a:spcAft>
                <a:spcPts val="1200"/>
              </a:spcAft>
              <a:buClr>
                <a:schemeClr val="tx1"/>
              </a:buClr>
              <a:buFontTx/>
              <a:buChar char="•"/>
              <a:defRPr/>
            </a:pPr>
            <a:r>
              <a:rPr lang="en-US" sz="2400" dirty="0">
                <a:cs typeface="Arial" pitchFamily="34" charset="0"/>
              </a:rPr>
              <a:t>No pattern of violations</a:t>
            </a:r>
          </a:p>
          <a:p>
            <a:pPr marL="457200" indent="-457200">
              <a:spcBef>
                <a:spcPts val="0"/>
              </a:spcBef>
              <a:spcAft>
                <a:spcPts val="1200"/>
              </a:spcAft>
              <a:buClr>
                <a:schemeClr val="tx1"/>
              </a:buClr>
              <a:buFontTx/>
              <a:buChar char="•"/>
              <a:defRPr/>
            </a:pPr>
            <a:r>
              <a:rPr lang="en-US" sz="2400" dirty="0">
                <a:cs typeface="Arial" pitchFamily="34" charset="0"/>
              </a:rPr>
              <a:t>In-state suppliers</a:t>
            </a:r>
          </a:p>
          <a:p>
            <a:pPr marL="457200" indent="-457200">
              <a:spcBef>
                <a:spcPts val="0"/>
              </a:spcBef>
              <a:spcAft>
                <a:spcPts val="1200"/>
              </a:spcAft>
              <a:buClr>
                <a:schemeClr val="tx1"/>
              </a:buClr>
              <a:buFontTx/>
              <a:buChar char="•"/>
              <a:defRPr/>
            </a:pPr>
            <a:r>
              <a:rPr lang="en-US" sz="2400" dirty="0">
                <a:cs typeface="Arial" pitchFamily="34" charset="0"/>
              </a:rPr>
              <a:t>Impact on import substitution</a:t>
            </a:r>
          </a:p>
          <a:p>
            <a:pPr marL="457200" indent="-457200">
              <a:spcBef>
                <a:spcPts val="0"/>
              </a:spcBef>
              <a:spcAft>
                <a:spcPts val="1200"/>
              </a:spcAft>
              <a:buClr>
                <a:schemeClr val="tx1"/>
              </a:buClr>
              <a:buFontTx/>
              <a:buChar char="•"/>
              <a:defRPr/>
            </a:pPr>
            <a:r>
              <a:rPr lang="en-US" sz="2400" dirty="0">
                <a:cs typeface="Arial" pitchFamily="34" charset="0"/>
              </a:rPr>
              <a:t>Few Iowa competitors</a:t>
            </a:r>
          </a:p>
          <a:p>
            <a:pPr marL="457200" indent="-457200">
              <a:spcBef>
                <a:spcPts val="0"/>
              </a:spcBef>
              <a:spcAft>
                <a:spcPts val="1200"/>
              </a:spcAft>
              <a:buClr>
                <a:schemeClr val="tx1"/>
              </a:buClr>
              <a:buFontTx/>
              <a:buChar char="•"/>
              <a:defRPr/>
            </a:pPr>
            <a:r>
              <a:rPr lang="en-US" sz="2400" dirty="0">
                <a:cs typeface="Arial" pitchFamily="34" charset="0"/>
              </a:rPr>
              <a:t>Operating expenditures spent in Iowa</a:t>
            </a:r>
          </a:p>
          <a:p>
            <a:pPr marL="457200" indent="-457200">
              <a:spcBef>
                <a:spcPts val="0"/>
              </a:spcBef>
              <a:spcAft>
                <a:spcPts val="1200"/>
              </a:spcAft>
              <a:buClr>
                <a:schemeClr val="tx1"/>
              </a:buClr>
              <a:buFontTx/>
              <a:buChar char="•"/>
              <a:defRPr/>
            </a:pPr>
            <a:r>
              <a:rPr lang="en-US" sz="2400" dirty="0">
                <a:cs typeface="Arial" pitchFamily="34" charset="0"/>
              </a:rPr>
              <a:t>Out-of-state sales</a:t>
            </a:r>
          </a:p>
          <a:p>
            <a:pPr marL="457200" indent="-457200">
              <a:spcBef>
                <a:spcPts val="0"/>
              </a:spcBef>
              <a:spcAft>
                <a:spcPts val="1200"/>
              </a:spcAft>
              <a:buClr>
                <a:schemeClr val="tx1"/>
              </a:buClr>
              <a:buFontTx/>
              <a:buChar char="•"/>
              <a:defRPr/>
            </a:pPr>
            <a:r>
              <a:rPr lang="en-US" sz="2400" dirty="0">
                <a:cs typeface="Arial" pitchFamily="34" charset="0"/>
              </a:rPr>
              <a:t>Hiring preferences to Iowa residents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Immediate Opportunity Project Evaluation Criteria</a:t>
            </a:r>
          </a:p>
        </p:txBody>
      </p:sp>
    </p:spTree>
    <p:extLst>
      <p:ext uri="{BB962C8B-B14F-4D97-AF65-F5344CB8AC3E}">
        <p14:creationId xmlns:p14="http://schemas.microsoft.com/office/powerpoint/2010/main" val="201062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graphicFrame>
        <p:nvGraphicFramePr>
          <p:cNvPr id="64" name="Table 63">
            <a:extLst>
              <a:ext uri="{FF2B5EF4-FFF2-40B4-BE49-F238E27FC236}">
                <a16:creationId xmlns:a16="http://schemas.microsoft.com/office/drawing/2014/main" id="{09CF8E64-2BCD-4821-9B8A-7369BB1A87D5}"/>
              </a:ext>
            </a:extLst>
          </p:cNvPr>
          <p:cNvGraphicFramePr>
            <a:graphicFrameLocks noGrp="1"/>
          </p:cNvGraphicFramePr>
          <p:nvPr>
            <p:extLst>
              <p:ext uri="{D42A27DB-BD31-4B8C-83A1-F6EECF244321}">
                <p14:modId xmlns:p14="http://schemas.microsoft.com/office/powerpoint/2010/main" val="2770847336"/>
              </p:ext>
            </p:extLst>
          </p:nvPr>
        </p:nvGraphicFramePr>
        <p:xfrm>
          <a:off x="136142" y="2833451"/>
          <a:ext cx="8896156" cy="774292"/>
        </p:xfrm>
        <a:graphic>
          <a:graphicData uri="http://schemas.openxmlformats.org/drawingml/2006/table">
            <a:tbl>
              <a:tblPr firstRow="1" bandRow="1">
                <a:tableStyleId>{9D7B26C5-4107-4FEC-AEDC-1716B250A1EF}</a:tableStyleId>
              </a:tblPr>
              <a:tblGrid>
                <a:gridCol w="2543840">
                  <a:extLst>
                    <a:ext uri="{9D8B030D-6E8A-4147-A177-3AD203B41FA5}">
                      <a16:colId xmlns:a16="http://schemas.microsoft.com/office/drawing/2014/main" val="2346649935"/>
                    </a:ext>
                  </a:extLst>
                </a:gridCol>
                <a:gridCol w="1243946">
                  <a:extLst>
                    <a:ext uri="{9D8B030D-6E8A-4147-A177-3AD203B41FA5}">
                      <a16:colId xmlns:a16="http://schemas.microsoft.com/office/drawing/2014/main" val="736485009"/>
                    </a:ext>
                  </a:extLst>
                </a:gridCol>
                <a:gridCol w="772278">
                  <a:extLst>
                    <a:ext uri="{9D8B030D-6E8A-4147-A177-3AD203B41FA5}">
                      <a16:colId xmlns:a16="http://schemas.microsoft.com/office/drawing/2014/main" val="321046396"/>
                    </a:ext>
                  </a:extLst>
                </a:gridCol>
                <a:gridCol w="14401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Reconstruction of approximately 1,882 feet of Harts Mill Road.</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Clinton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53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$781,250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$625,000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
        <p:nvSpPr>
          <p:cNvPr id="19" name="Title 10">
            <a:extLst>
              <a:ext uri="{FF2B5EF4-FFF2-40B4-BE49-F238E27FC236}">
                <a16:creationId xmlns:a16="http://schemas.microsoft.com/office/drawing/2014/main" id="{31665C7D-5068-47C1-AE72-60DCFB88CD4A}"/>
              </a:ext>
            </a:extLst>
          </p:cNvPr>
          <p:cNvSpPr txBox="1">
            <a:spLocks/>
          </p:cNvSpPr>
          <p:nvPr/>
        </p:nvSpPr>
        <p:spPr>
          <a:xfrm>
            <a:off x="539552" y="784410"/>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Immediate Opportunity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2" y="1988840"/>
            <a:ext cx="8871715" cy="844612"/>
            <a:chOff x="172362" y="2033593"/>
            <a:chExt cx="8871715"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2" y="2033593"/>
              <a:ext cx="8871715" cy="844612"/>
              <a:chOff x="173244" y="2962504"/>
              <a:chExt cx="8871715"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4" y="2962504"/>
                <a:ext cx="253898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717085" y="2962504"/>
                <a:ext cx="1238856"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3960801" y="2962504"/>
                <a:ext cx="75504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2813405" y="3212976"/>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3941221" y="3215697"/>
                <a:ext cx="76490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JOBS</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729689" y="2033593"/>
              <a:ext cx="143803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34549" y="2209677"/>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523" y="4864696"/>
            <a:ext cx="2545024"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a:extLst>
              <a:ext uri="{FF2B5EF4-FFF2-40B4-BE49-F238E27FC236}">
                <a16:creationId xmlns:a16="http://schemas.microsoft.com/office/drawing/2014/main" id="{E00859C6-12D3-4D0F-B8C7-2B1B23B99576}"/>
              </a:ext>
            </a:extLst>
          </p:cNvPr>
          <p:cNvSpPr>
            <a:spLocks noChangeAspect="1"/>
          </p:cNvSpPr>
          <p:nvPr/>
        </p:nvSpPr>
        <p:spPr>
          <a:xfrm>
            <a:off x="5580112" y="5718969"/>
            <a:ext cx="136525"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9560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Clinton</a:t>
            </a:r>
          </a:p>
          <a:p>
            <a:pPr marL="0" indent="0">
              <a:spcBef>
                <a:spcPts val="0"/>
              </a:spcBef>
              <a:buClr>
                <a:schemeClr val="tx1"/>
              </a:buClr>
              <a:buNone/>
              <a:defRPr/>
            </a:pPr>
            <a:r>
              <a:rPr lang="en-US" sz="1800" b="1" dirty="0">
                <a:latin typeface="PT Sans" panose="020B0503020203020204"/>
                <a:cs typeface="Arial" pitchFamily="34" charset="0"/>
              </a:rPr>
              <a:t>(Immediate Opportunity)</a:t>
            </a:r>
          </a:p>
          <a:p>
            <a:pPr marL="0" indent="0">
              <a:buNone/>
            </a:pPr>
            <a:r>
              <a:rPr lang="en-US" sz="1800" dirty="0">
                <a:latin typeface="PT Sans" panose="020B0503020203020204"/>
              </a:rPr>
              <a:t>Reconstruction of approximately 1,882 feet of Harts Mill Road located on the southwest side of town. This improvement is necessary to provide improved access to the proposed site of Nestle Purina </a:t>
            </a:r>
            <a:r>
              <a:rPr lang="en-US" sz="1800" dirty="0" err="1">
                <a:latin typeface="PT Sans" panose="020B0503020203020204"/>
              </a:rPr>
              <a:t>PetCare</a:t>
            </a:r>
            <a:r>
              <a:rPr lang="en-US" sz="1800" dirty="0">
                <a:latin typeface="PT Sans" panose="020B0503020203020204"/>
              </a:rPr>
              <a:t> Company, a producer of a variety of pet food options..</a:t>
            </a:r>
          </a:p>
          <a:p>
            <a:pPr marL="0" indent="0">
              <a:buNone/>
            </a:pPr>
            <a:r>
              <a:rPr lang="en-US" sz="1800" dirty="0">
                <a:latin typeface="PT Sans" panose="020B0503020203020204"/>
                <a:cs typeface="Arial" pitchFamily="34" charset="0"/>
              </a:rPr>
              <a:t>Total Cost:     $781,250                               RISE Cost/Job Assisted: $11,792.45</a:t>
            </a:r>
          </a:p>
          <a:p>
            <a:pPr marL="0" indent="0">
              <a:buNone/>
            </a:pPr>
            <a:r>
              <a:rPr lang="en-US" sz="1800" dirty="0">
                <a:latin typeface="PT Sans" panose="020B0503020203020204"/>
                <a:cs typeface="Arial" pitchFamily="34" charset="0"/>
              </a:rPr>
              <a:t>Requested:   $625,000 (80%)                     Capital Investment/RISE $: $224.25          </a:t>
            </a:r>
          </a:p>
          <a:p>
            <a:pPr marL="0" indent="0">
              <a:spcBef>
                <a:spcPts val="0"/>
              </a:spcBef>
              <a:buClr>
                <a:schemeClr val="tx1"/>
              </a:buClr>
              <a:buNone/>
              <a:defRPr/>
            </a:pPr>
            <a:r>
              <a:rPr lang="en-US" sz="1800" dirty="0">
                <a:latin typeface="PT Sans" panose="020B0503020203020204"/>
                <a:cs typeface="Arial" pitchFamily="34" charset="0"/>
              </a:rPr>
              <a:t>Jobs Created:  53                                        Company Average Wages: $30.20</a:t>
            </a:r>
          </a:p>
          <a:p>
            <a:pPr marL="0" indent="0">
              <a:spcBef>
                <a:spcPts val="0"/>
              </a:spcBef>
              <a:buClr>
                <a:schemeClr val="tx1"/>
              </a:buClr>
              <a:buNone/>
              <a:defRPr/>
            </a:pPr>
            <a:r>
              <a:rPr lang="en-US" sz="1800" dirty="0">
                <a:latin typeface="PT Sans" panose="020B0503020203020204"/>
                <a:cs typeface="Arial" pitchFamily="34" charset="0"/>
              </a:rPr>
              <a:t>                                                                                           (181% of </a:t>
            </a:r>
            <a:r>
              <a:rPr lang="en-US" sz="1800" dirty="0" err="1">
                <a:latin typeface="PT Sans" panose="020B0503020203020204"/>
                <a:cs typeface="Arial" pitchFamily="34" charset="0"/>
              </a:rPr>
              <a:t>laborshed</a:t>
            </a:r>
            <a:r>
              <a:rPr lang="en-US" sz="1800" dirty="0">
                <a:latin typeface="PT Sans" panose="020B0503020203020204"/>
                <a:cs typeface="Arial" pitchFamily="34" charset="0"/>
              </a:rPr>
              <a:t>)                        	</a:t>
            </a:r>
            <a:endParaRPr lang="en-US" sz="2400" dirty="0">
              <a:latin typeface="PT Sans" panose="020B0503020203020204"/>
              <a:cs typeface="Arial" pitchFamily="34" charset="0"/>
            </a:endParaRPr>
          </a:p>
        </p:txBody>
      </p:sp>
      <p:cxnSp>
        <p:nvCxnSpPr>
          <p:cNvPr id="19" name="Straight Connector 18">
            <a:extLst>
              <a:ext uri="{FF2B5EF4-FFF2-40B4-BE49-F238E27FC236}">
                <a16:creationId xmlns:a16="http://schemas.microsoft.com/office/drawing/2014/main" id="{1B5FD876-DAF7-4407-8F04-17B626FB81E3}"/>
              </a:ext>
            </a:extLst>
          </p:cNvPr>
          <p:cNvCxnSpPr/>
          <p:nvPr/>
        </p:nvCxnSpPr>
        <p:spPr>
          <a:xfrm>
            <a:off x="827584" y="37561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B5D091F-B07B-4F62-BDD9-8148D378AC2A}"/>
              </a:ext>
            </a:extLst>
          </p:cNvPr>
          <p:cNvSpPr/>
          <p:nvPr/>
        </p:nvSpPr>
        <p:spPr>
          <a:xfrm>
            <a:off x="3946446" y="4293096"/>
            <a:ext cx="40953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461F779-CD95-4F2E-A7F6-D74B7A574EF6}"/>
              </a:ext>
            </a:extLst>
          </p:cNvPr>
          <p:cNvPicPr>
            <a:picLocks noChangeAspect="1"/>
          </p:cNvPicPr>
          <p:nvPr/>
        </p:nvPicPr>
        <p:blipFill rotWithShape="1">
          <a:blip r:embed="rId2"/>
          <a:srcRect l="9051" t="14564" r="5113" b="8656"/>
          <a:stretch/>
        </p:blipFill>
        <p:spPr>
          <a:xfrm>
            <a:off x="3851920" y="3522808"/>
            <a:ext cx="4896544" cy="2919957"/>
          </a:xfrm>
          <a:prstGeom prst="rect">
            <a:avLst/>
          </a:prstGeom>
          <a:ln>
            <a:solidFill>
              <a:schemeClr val="tx1"/>
            </a:solidFill>
          </a:ln>
        </p:spPr>
      </p:pic>
      <p:pic>
        <p:nvPicPr>
          <p:cNvPr id="3" name="Picture 2">
            <a:extLst>
              <a:ext uri="{FF2B5EF4-FFF2-40B4-BE49-F238E27FC236}">
                <a16:creationId xmlns:a16="http://schemas.microsoft.com/office/drawing/2014/main" id="{9D6A6A7E-CBA1-4380-B35E-DE566F51C794}"/>
              </a:ext>
            </a:extLst>
          </p:cNvPr>
          <p:cNvPicPr>
            <a:picLocks noChangeAspect="1"/>
          </p:cNvPicPr>
          <p:nvPr/>
        </p:nvPicPr>
        <p:blipFill rotWithShape="1">
          <a:blip r:embed="rId3"/>
          <a:srcRect l="29524" t="21652" r="23226" b="16925"/>
          <a:stretch/>
        </p:blipFill>
        <p:spPr>
          <a:xfrm>
            <a:off x="611561" y="3140969"/>
            <a:ext cx="2908016" cy="2520280"/>
          </a:xfrm>
          <a:prstGeom prst="rect">
            <a:avLst/>
          </a:prstGeom>
          <a:ln>
            <a:solidFill>
              <a:schemeClr val="tx1"/>
            </a:solidFill>
          </a:ln>
        </p:spPr>
      </p:pic>
    </p:spTree>
    <p:extLst>
      <p:ext uri="{BB962C8B-B14F-4D97-AF65-F5344CB8AC3E}">
        <p14:creationId xmlns:p14="http://schemas.microsoft.com/office/powerpoint/2010/main" val="44809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13508</TotalTime>
  <Words>316</Words>
  <Application>Microsoft Office PowerPoint</Application>
  <PresentationFormat>On-screen Show (4:3)</PresentationFormat>
  <Paragraphs>67</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Immediate Opportunity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Kolacia, Jennifer</cp:lastModifiedBy>
  <cp:revision>302</cp:revision>
  <cp:lastPrinted>2020-01-03T17:21:50Z</cp:lastPrinted>
  <dcterms:created xsi:type="dcterms:W3CDTF">2014-05-10T08:44:16Z</dcterms:created>
  <dcterms:modified xsi:type="dcterms:W3CDTF">2020-01-30T23:24:23Z</dcterms:modified>
</cp:coreProperties>
</file>