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81" r:id="rId1"/>
  </p:sldMasterIdLst>
  <p:notesMasterIdLst>
    <p:notesMasterId r:id="rId21"/>
  </p:notesMasterIdLst>
  <p:handoutMasterIdLst>
    <p:handoutMasterId r:id="rId22"/>
  </p:handoutMasterIdLst>
  <p:sldIdLst>
    <p:sldId id="633" r:id="rId2"/>
    <p:sldId id="634" r:id="rId3"/>
    <p:sldId id="709" r:id="rId4"/>
    <p:sldId id="710" r:id="rId5"/>
    <p:sldId id="711" r:id="rId6"/>
    <p:sldId id="712" r:id="rId7"/>
    <p:sldId id="713" r:id="rId8"/>
    <p:sldId id="703" r:id="rId9"/>
    <p:sldId id="823" r:id="rId10"/>
    <p:sldId id="824" r:id="rId11"/>
    <p:sldId id="720" r:id="rId12"/>
    <p:sldId id="719" r:id="rId13"/>
    <p:sldId id="687" r:id="rId14"/>
    <p:sldId id="717" r:id="rId15"/>
    <p:sldId id="726" r:id="rId16"/>
    <p:sldId id="808" r:id="rId17"/>
    <p:sldId id="807" r:id="rId18"/>
    <p:sldId id="785" r:id="rId19"/>
    <p:sldId id="662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FFFFCC"/>
    <a:srgbClr val="FF0000"/>
    <a:srgbClr val="0000FF"/>
    <a:srgbClr val="990099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4" autoAdjust="0"/>
    <p:restoredTop sz="90151" autoAdjust="0"/>
  </p:normalViewPr>
  <p:slideViewPr>
    <p:cSldViewPr snapToGrid="0">
      <p:cViewPr varScale="1">
        <p:scale>
          <a:sx n="72" d="100"/>
          <a:sy n="72" d="100"/>
        </p:scale>
        <p:origin x="72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notesViewPr>
    <p:cSldViewPr snapToGrid="0">
      <p:cViewPr varScale="1">
        <p:scale>
          <a:sx n="58" d="100"/>
          <a:sy n="58" d="100"/>
        </p:scale>
        <p:origin x="-1758" y="-6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7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7" y="7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r"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586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7" y="8831586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r"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602E9FA6-72E5-485C-9AC8-94B66A78E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3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7" y="4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r"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6913"/>
            <a:ext cx="4630737" cy="3471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5" y="4398283"/>
            <a:ext cx="5140112" cy="41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96561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7" y="8796561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r" defTabSz="930332">
              <a:defRPr sz="1200"/>
            </a:lvl1pPr>
          </a:lstStyle>
          <a:p>
            <a:pPr>
              <a:defRPr/>
            </a:pPr>
            <a:fld id="{E7669DD5-6282-41B8-9E81-F6594F2D7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8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9DD5-6282-41B8-9E81-F6594F2D73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5978" indent="-286915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7659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721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785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4849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3911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2974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2038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4974CF7F-4A2F-432E-8FE9-EB9FB86E9AAF}" type="slidenum">
              <a:rPr lang="en-US" altLang="en-US" smtClean="0"/>
              <a:pPr eaLnBrk="1" hangingPunct="1">
                <a:spcBef>
                  <a:spcPct val="20000"/>
                </a:spcBef>
              </a:pPr>
              <a:t>9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6913"/>
            <a:ext cx="4633912" cy="34750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5" y="4402703"/>
            <a:ext cx="5158803" cy="4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28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5978" indent="-286915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7659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721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785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4849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3911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2974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2038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4974CF7F-4A2F-432E-8FE9-EB9FB86E9AAF}" type="slidenum">
              <a:rPr lang="en-US" altLang="en-US" smtClean="0"/>
              <a:pPr eaLnBrk="1" hangingPunct="1">
                <a:spcBef>
                  <a:spcPct val="20000"/>
                </a:spcBef>
              </a:pPr>
              <a:t>10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6913"/>
            <a:ext cx="4633912" cy="34750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5" y="4402703"/>
            <a:ext cx="5158803" cy="4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00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B6BD1137-7CB8-4BAC-81D8-69FE8A93D38B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4CE5A-0D8A-4329-A297-0250A4F5D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4354F-195E-4620-9BBF-EE1CA0AFF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6018F-02C5-492A-A396-60FCB4AFE8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A00E3-29D0-4240-843B-43CFF80D3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0A35A-7F2A-4818-BE4F-BD985AAD31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550D3-1F65-4CDB-9A8E-82FEAFC52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A245A-4344-4ADD-88E1-2801F720F3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3C34-C3E1-402C-B999-0740D77D1E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8A0CD-188E-41B4-85D2-A4D943DD92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0310A5-C358-4C54-90DC-01EB34AE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4763"/>
            <a:ext cx="7772400" cy="415733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2021-2025 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Highway Program 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Development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</a:br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67070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/>
        </p:nvSpPr>
        <p:spPr bwMode="auto">
          <a:xfrm>
            <a:off x="0" y="1874098"/>
            <a:ext cx="9144000" cy="352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Projected Funds as of March 2019	722.0	669.9	693.2	688.7	688.7	688.7	688.7	688.7	688.7	688.7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</a:pPr>
            <a:r>
              <a:rPr lang="en-US" sz="900" dirty="0">
                <a:solidFill>
                  <a:srgbClr val="008000"/>
                </a:solidFill>
                <a:latin typeface="Helvetica" pitchFamily="34" charset="0"/>
              </a:rPr>
              <a:t>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Interstate Stewardship	239.8	184.7	144.8	128.7	165.0	170.0	175.0	180.0	185.0	190.0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Pavement Modernization 	105.0	115.0	140.0	145.0	150.0	155.0	165.0	175.0	185.0	190.0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Bridge Modernization 	57.3	64.7	101.0	110.0	125.0	140.0	155.0	170.0	185.0	190.0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Safety Specific 	25.0	25.0	25.0	25.0	25.0	25.0	25.0	25.0	25.0	25.0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Capacity/System Enhancement	118.5	91.2	202.4	204.1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IA 17 Boone N of US 30 and E 3 mi				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from 210</a:t>
            </a:r>
            <a:r>
              <a:rPr lang="en-US" sz="900" baseline="30000" dirty="0"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 St to N of Mediapolis				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N of Mediapolis to N of IA 78					2.8	22.3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Missouri Valley bypass 					49.7	21.1	20.6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1 mi N of IA 78 to 2 mi S of IA 92					37.1		65.1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63 NW Oskaloosa bypass						18.7	0.3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218 Bremer Janesville to Waverly					12.9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Major Interstate Capacity/System Enhancement	204.0	194.7	106.1	83.1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I-35 Polk/Story					52.5	1.0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Cedar					56.3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Mississippi River Bridge					150.0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Highway Program Balance  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(27.6)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(5.4)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(26.1)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(7.2)	(137.8)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	135.6	82.6	138.7	108.7	93.7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1355939"/>
            <a:ext cx="9144000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2021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2022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2023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2024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4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w"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2021-2030 Highway Program Analysis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233362" y="2348594"/>
            <a:ext cx="89106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6132433" y="1324842"/>
            <a:ext cx="35101" cy="42504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233361" y="5037632"/>
            <a:ext cx="891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10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F54D9AD-B488-45D1-B76F-B8274833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583"/>
            <a:ext cx="349857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Black:  Previous discussion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   ):  Indicates Highway Program is over-programmed</a:t>
            </a:r>
          </a:p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Green:  Changes since previous discussion</a:t>
            </a: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endParaRPr lang="en-US" altLang="en-US" sz="800" dirty="0">
              <a:solidFill>
                <a:srgbClr val="008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B0AE230E-9F98-4E16-87E8-BBC50CB97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  <a:endParaRPr lang="en-US" sz="1000" dirty="0">
              <a:solidFill>
                <a:srgbClr val="FF000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4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8980"/>
              </p:ext>
            </p:extLst>
          </p:nvPr>
        </p:nvGraphicFramePr>
        <p:xfrm>
          <a:off x="179964" y="307300"/>
          <a:ext cx="8784072" cy="475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DRAFT 2021 - 2025 IOWA HIGHWAY PROGRAM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PROJECT ESTIMATED COSTS X $1000</a:t>
                      </a:r>
                      <a:endParaRPr lang="en-US" sz="85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LOCATION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FUNDING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TYPE OF WORK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2025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8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963436"/>
                  </a:ext>
                </a:extLst>
              </a:tr>
              <a:tr h="207736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AMERICANS WITH DISABILITIES ACT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74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CONSTRUCTION INDUSTRY TRAINING PROGRAM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CONSTRUCTION INDUSTRY TRAINING PROGRAM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41117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COOPERATIVE CITY/COUNTY/STATE HIGHWAY RESEARCH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309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EMERGENCY &amp; CONTINGENCY - U-STEP/C-STEP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POST LETTING PROJECT COST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06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POST LETTING PROJECT COST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457361"/>
                  </a:ext>
                </a:extLst>
              </a:tr>
              <a:tr h="21426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PREVOCATIONAL TRAINING AND DBE SUPPORT SERVICES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0989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PREVOCATIONAL TRAINING AND DBE SUPPORT SERVICES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683509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SCENIC BYWAY PROGRAM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6648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CONSULTANT SERVICES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OUTSIDE SERV. ENGINEER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CONSULTANT SERVICES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OUTSIDE SERV. ENGINEER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19969"/>
                  </a:ext>
                </a:extLst>
              </a:tr>
              <a:tr h="202426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CONTRACT MAINTENANCE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CONTRACT MAINTENANCE (BRIDGE)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171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CONTRACT MAINTENANCE (PAVEMENT)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250467"/>
                  </a:ext>
                </a:extLst>
              </a:tr>
              <a:tr h="193578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RAILROAD CROSSINGS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ROADSIDE IMPROVEMENT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LANDSCAPING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22696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TRAFFIC CONTROL DEVICES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TRAFFIC SIGNS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1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19458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ABBREVIATIONS</a:t>
                      </a:r>
                      <a:endParaRPr lang="en-US" sz="850" b="1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i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4R - INTERSTATE STEWARDSHIP</a:t>
                      </a:r>
                      <a:endParaRPr lang="en-US" sz="85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i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3R - NON-INTERSTATE PAVEMENT MODERNIZATION</a:t>
                      </a:r>
                      <a:endParaRPr lang="en-US" sz="85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i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SR - SAFETY SPECIFIC</a:t>
                      </a:r>
                      <a:endParaRPr lang="en-US" sz="85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</a:tbl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59558" y="6119713"/>
            <a:ext cx="45971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sz="1100" kern="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  <a:endParaRPr lang="en-US" sz="1100" dirty="0">
              <a:solidFill>
                <a:srgbClr val="008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CDE6BAA4-A2AC-4351-86DC-8211CBB4481B}" type="slidenum">
              <a:rPr lang="en-US" smtClean="0"/>
              <a:pPr>
                <a:buFont typeface="Wingdings" pitchFamily="2" charset="2"/>
                <a:buNone/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3454" y="765110"/>
            <a:ext cx="7772400" cy="8825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Federal Funding Status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3539" y="1480555"/>
            <a:ext cx="8815526" cy="43332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The FAST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 Act authorizes federal funding through September 30, 2020.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Helvetica" pitchFamily="34" charset="0"/>
              </a:rPr>
              <a:t>FAST Act funding allocations were determined by Commission in 2016.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>
              <a:solidFill>
                <a:srgbClr val="000000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The next Highway Trust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 Fund cliff is in 2022, leaving uncertainty in all but one year of this next five-year program.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Contingency plan has been developed should significant reduction in federal funding occur. Continue to identify specific project impacts with this Program.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>
              <a:solidFill>
                <a:srgbClr val="000000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Recent annual appropriations have included additional funding beyond authorized levels.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12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82B796-BB3C-46D2-95A6-95F0A2D76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321216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759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w"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8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Current Highway Program Objectives</a:t>
            </a:r>
            <a:endParaRPr lang="en-US" altLang="en-US" sz="8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508000"/>
            <a:ext cx="9144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Stewardship Investments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Interstate (Pavement Reconstruction/Modernization, Bridges, Pavement Patching/</a:t>
            </a:r>
            <a:r>
              <a:rPr lang="en-US" altLang="en-US" sz="1200" dirty="0" err="1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., Rest 	Areas/Misc.)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- Maintain scheduled completion of I-35 in Polk County from </a:t>
            </a:r>
            <a:r>
              <a:rPr lang="en-US" altLang="en-US" sz="1200" dirty="0" err="1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Oralabor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Road to NE 36</a:t>
            </a:r>
            <a:r>
              <a:rPr lang="en-US" altLang="en-US" sz="1200" baseline="30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th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St. in Ankeny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- Maintain scheduled completion of I-35/80 Interchange NE of Des Moines in Polk County 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- Maintain scheduled completion of I-80 in Polk County at Iowa 141 interchange in Urbandale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- Maintain scheduled completion of I-80/380 interchange reconstruction in Johnson County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Non-Interstate Pavement Modernization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Non-Interstate Bridge Modernization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Safety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Major Interstate Capacity/System Enhancement Projects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I-29/I-80/I-480 in Council Bluffs (CBIS)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I-74 in Davenport/Bettendorf (Central Section)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I-80 in Johnson/Cedar Counties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I-380 in Linn County for Tower Terrace</a:t>
            </a:r>
            <a:endParaRPr lang="en-US" altLang="en-US" sz="8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Non-Interstate Capacity/System Enhancement Projects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	Maintain scheduled completion of Iowa 1 in Jefferson County in Fairfield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Iowa 3 in Dubuque County from Luxemburg to </a:t>
            </a:r>
            <a:r>
              <a:rPr lang="en-US" altLang="en-US" sz="1200" dirty="0" err="1">
                <a:latin typeface="Helvetica" pitchFamily="34" charset="0"/>
                <a:ea typeface="Helvetica" pitchFamily="34" charset="0"/>
                <a:cs typeface="Helvetica" pitchFamily="34" charset="0"/>
              </a:rPr>
              <a:t>Sageville</a:t>
            </a:r>
            <a:endParaRPr lang="en-US" altLang="en-US" sz="12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Iowa 13 in Linn County from N of County Home Rd to S of Central City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Iowa 17 in Boone County north of U.S. 30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18 in Floyd County at the U.S. 218 intersection in Floyd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Maintain scheduled completion of </a:t>
            </a: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U.S. 20 in Webster County from E of Co Rd P73 to Iowa 17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Maintain scheduled completion of </a:t>
            </a: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U.S. 20 in Black Hawk County from U.S. 63 to Iowa 21 in Waterloo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20 in Dubuque County at Swiss Valley Road intersection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30 in Story County from 0.5 miles east of I-35 to east of 590</a:t>
            </a:r>
            <a:r>
              <a:rPr lang="en-US" altLang="en-US" sz="1200" baseline="300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th</a:t>
            </a: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Ave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 	Maintain scheduled completion of U.S. 30 in Tama and Benton Counties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52 in Jackson County from the Mississippi River to Sabula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61 in Des Moines County from Burlington to N of Mediapolis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69 in Polk County from I-80 to SE 33</a:t>
            </a:r>
            <a:r>
              <a:rPr lang="en-US" altLang="en-US" sz="1200" baseline="300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rd</a:t>
            </a: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St in Ankeny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69 in Wright County from N of UP RR to Co Rd C20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75 in Plymouth County from Woodbury Co to Merrill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Iowa 92 in Washington and Louisa Counties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86575" y="6416675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AE089194-1DFD-450A-B017-7C6F055A6E14}" type="slidenum">
              <a:rPr lang="en-US" smtClean="0"/>
              <a:pPr>
                <a:buFont typeface="Wingdings" pitchFamily="2" charset="2"/>
                <a:buNone/>
                <a:defRPr/>
              </a:pPr>
              <a:t>13</a:t>
            </a:fld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478534" y="76200"/>
            <a:ext cx="16654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as discussed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147882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63600"/>
            <a:ext cx="9144000" cy="7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Program Development Considerations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553085"/>
            <a:ext cx="91440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Continue to increase stewardship investments on existing highway   system (i.e., bridges, pavements, safety)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Balance capacity improvements with stewardship needs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Address increasing safety/operational needs on the Interstate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Address major river crossing needs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Continue to complete existing priority corridors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Significant cost increases for project estimates due to CY 2019 letting results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14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355905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63600"/>
            <a:ext cx="9144000" cy="7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Program Development Considerations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673774"/>
            <a:ext cx="9144000" cy="29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80010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Review existing priority corridors and determine if changes are necessary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143000" lvl="2" indent="-228600">
              <a:lnSpc>
                <a:spcPct val="55000"/>
              </a:lnSpc>
              <a:spcBef>
                <a:spcPct val="5000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U.S. 30 in Greene/Boone Counties from Jefferson to Ogden</a:t>
            </a:r>
          </a:p>
          <a:p>
            <a:pPr marL="1143000" lvl="2" indent="-228600">
              <a:lnSpc>
                <a:spcPct val="55000"/>
              </a:lnSpc>
              <a:spcBef>
                <a:spcPct val="5000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U.S. 30 in Cedar County from Lisbon to Stanwood</a:t>
            </a:r>
          </a:p>
          <a:p>
            <a:pPr marL="1143000" lvl="2" indent="-228600">
              <a:lnSpc>
                <a:spcPct val="55000"/>
              </a:lnSpc>
              <a:spcBef>
                <a:spcPct val="5000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U.S. 30 in Clinton County from </a:t>
            </a:r>
            <a:r>
              <a:rPr lang="en-US" sz="18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Calamus</a:t>
            </a: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to U.S. 61</a:t>
            </a:r>
          </a:p>
          <a:p>
            <a:pPr marL="1143000" lvl="2" indent="-228600">
              <a:lnSpc>
                <a:spcPct val="55000"/>
              </a:lnSpc>
              <a:spcBef>
                <a:spcPct val="5000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U.S. 63 in Davis/Wapello Counties from North of Bloomfield to Ottumwa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18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15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3140674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490538"/>
            <a:ext cx="9144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Options of Projects to add to the Highway Program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29826"/>
              </p:ext>
            </p:extLst>
          </p:nvPr>
        </p:nvGraphicFramePr>
        <p:xfrm>
          <a:off x="145914" y="992030"/>
          <a:ext cx="8396439" cy="3075936"/>
        </p:xfrm>
        <a:graphic>
          <a:graphicData uri="http://schemas.openxmlformats.org/drawingml/2006/table">
            <a:tbl>
              <a:tblPr/>
              <a:tblGrid>
                <a:gridCol w="381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0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2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21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2138">
                  <a:extLst>
                    <a:ext uri="{9D8B030D-6E8A-4147-A177-3AD203B41FA5}">
                      <a16:colId xmlns:a16="http://schemas.microsoft.com/office/drawing/2014/main" val="1566694452"/>
                    </a:ext>
                  </a:extLst>
                </a:gridCol>
                <a:gridCol w="5155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53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22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2021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2022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2023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2024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2025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2026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2027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2028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2029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Beyond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Total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Major</a:t>
                      </a:r>
                      <a:r>
                        <a:rPr lang="en-US" sz="1000" b="1" i="0" u="sng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Interstate Capacity/System Enhancement (MI funds)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I-35 Story:  N of IA 210 to E 13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in Ames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4.9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30.7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39.3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67.6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1.2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143.7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646814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I-80 Polk:  Hickman Rd Interchange (4R)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28.0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38.4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76.4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5514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I-80 Scott:  Mississippi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River Bridge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150.0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Johnson: Segment 1 N of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Forevergreen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Rd to N of Penn St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9.9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12.5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13.0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35.4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Johnson: Segment 2 N of Penn St to N of Iowa River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38.6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44.6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26.1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109.3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842932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Johnson:  Segment 3 N of Iowa River to N of 120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NW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16.6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9.5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26.1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112086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Linn:  Segment 4 N of 120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NW to US 30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32.4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18.6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51.0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Linn:  Blairs Ferry Road to County Home Rd (add lanes)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14.8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12.4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27.2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627913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Stewardship (Shelf-Ready) Projects</a:t>
                      </a:r>
                    </a:p>
                  </a:txBody>
                  <a:tcPr marL="6844" marR="6844" marT="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844" marR="6844" marT="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844" marR="6844" marT="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500.0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706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C876101E-CBAD-44FC-A217-D0B3B0063D7B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Font typeface="Wingdings" pitchFamily="2" charset="2"/>
                <a:buNone/>
                <a:defRPr/>
              </a:pPr>
              <a:t>16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0" y="6531077"/>
            <a:ext cx="8953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Subject to change as additional information becomes available</a:t>
            </a:r>
            <a:r>
              <a:rPr lang="en-US" altLang="en-US" sz="800" dirty="0">
                <a:solidFill>
                  <a:srgbClr val="0000FF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B84963-A826-47F5-AB2F-D3AC008479E0}"/>
              </a:ext>
            </a:extLst>
          </p:cNvPr>
          <p:cNvCxnSpPr>
            <a:cxnSpLocks/>
          </p:cNvCxnSpPr>
          <p:nvPr/>
        </p:nvCxnSpPr>
        <p:spPr>
          <a:xfrm>
            <a:off x="5952929" y="900113"/>
            <a:ext cx="0" cy="5052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33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99890"/>
              </p:ext>
            </p:extLst>
          </p:nvPr>
        </p:nvGraphicFramePr>
        <p:xfrm>
          <a:off x="73101" y="634617"/>
          <a:ext cx="8246368" cy="3647740"/>
        </p:xfrm>
        <a:graphic>
          <a:graphicData uri="http://schemas.openxmlformats.org/drawingml/2006/table">
            <a:tbl>
              <a:tblPr/>
              <a:tblGrid>
                <a:gridCol w="395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108">
                  <a:extLst>
                    <a:ext uri="{9D8B030D-6E8A-4147-A177-3AD203B41FA5}">
                      <a16:colId xmlns:a16="http://schemas.microsoft.com/office/drawing/2014/main" val="3729799418"/>
                    </a:ext>
                  </a:extLst>
                </a:gridCol>
                <a:gridCol w="484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7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14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8238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Score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282357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2026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Beyond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Score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Rank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Non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-Interstate Capacity/System Enhancement (NR funds)</a:t>
                      </a:r>
                      <a:endParaRPr lang="en-US" sz="1000" b="1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Stewardship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66779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493805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2 Fremont:  Missouri River Overflow to I-29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635479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 Polk:  NW 128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in Clive/Urbandale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0.6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84939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12 Woodbury:  Gordon Drive bridge in Sioux City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00829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21 Iowa:  South of Belle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Plaine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58916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34 Mills:  Resiliency improvements (could be ER)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82076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34 Wapello:  Wildwood Dr to US 63 in Ottumwa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30.8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31227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67 Scott:  Mississippi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River Bridge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75 Sioux:  N of Sioux Center to US 18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5066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Polk:  Traffic Incident Management (TIM) Training Center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ITS (multiple locations statewide)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0.1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2.2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16401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Culverts (multiple locations statewide)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1.4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0.3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0.4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75954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Slide Repairs (multiple locations statewide)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0.9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0.2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0.1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18494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38955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82015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450429"/>
                  </a:ext>
                </a:extLst>
              </a:tr>
            </a:tbl>
          </a:graphicData>
        </a:graphic>
      </p:graphicFrame>
      <p:sp>
        <p:nvSpPr>
          <p:cNvPr id="2351" name="Rectangle 6"/>
          <p:cNvSpPr>
            <a:spLocks noChangeArrowheads="1"/>
          </p:cNvSpPr>
          <p:nvPr/>
        </p:nvSpPr>
        <p:spPr bwMode="auto">
          <a:xfrm>
            <a:off x="0" y="265996"/>
            <a:ext cx="9144001" cy="4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Options of Projects to add to the Highway Program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706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78289642-451F-4231-9D2F-2E843E6821D4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Font typeface="Wingdings" pitchFamily="2" charset="2"/>
                <a:buNone/>
                <a:defRPr/>
              </a:pPr>
              <a:t>17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0" y="6642556"/>
            <a:ext cx="8953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Subject to change as additional information becomes available</a:t>
            </a:r>
            <a:r>
              <a:rPr lang="en-US" altLang="en-US" sz="800" dirty="0">
                <a:solidFill>
                  <a:srgbClr val="0000FF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52C0B3-EE62-4302-9FA2-1C70745427E6}"/>
              </a:ext>
            </a:extLst>
          </p:cNvPr>
          <p:cNvCxnSpPr>
            <a:cxnSpLocks/>
          </p:cNvCxnSpPr>
          <p:nvPr/>
        </p:nvCxnSpPr>
        <p:spPr>
          <a:xfrm>
            <a:off x="6223518" y="676045"/>
            <a:ext cx="0" cy="6018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E01F449-95CC-4821-AFCA-495397338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47164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88817"/>
              </p:ext>
            </p:extLst>
          </p:nvPr>
        </p:nvGraphicFramePr>
        <p:xfrm>
          <a:off x="92352" y="773347"/>
          <a:ext cx="8803637" cy="3912858"/>
        </p:xfrm>
        <a:graphic>
          <a:graphicData uri="http://schemas.openxmlformats.org/drawingml/2006/table">
            <a:tbl>
              <a:tblPr/>
              <a:tblGrid>
                <a:gridCol w="403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7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7148">
                  <a:extLst>
                    <a:ext uri="{9D8B030D-6E8A-4147-A177-3AD203B41FA5}">
                      <a16:colId xmlns:a16="http://schemas.microsoft.com/office/drawing/2014/main" val="4067398725"/>
                    </a:ext>
                  </a:extLst>
                </a:gridCol>
                <a:gridCol w="5064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40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25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46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522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Priority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Score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398245"/>
                  </a:ext>
                </a:extLst>
              </a:tr>
              <a:tr h="10522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2026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2027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Beyond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Corridor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Score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Rank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0056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Non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-Interstate Capacity/System Enhancement (NR funds)</a:t>
                      </a:r>
                      <a:endParaRPr lang="en-US" sz="1000" b="1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Capacity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613065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18 Hancock:  E Branch Iowa River to Country Club Dr (Super-2)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N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900158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30 Cedar/Clinton:  Segment within Lisbon to De Witt Corridor (Super-2)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Y (part)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81340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63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Tama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:  Toledo to Co Rd E29 (Super-2)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9.0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N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285948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8718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30446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347917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Potential</a:t>
                      </a:r>
                      <a:r>
                        <a:rPr lang="en-US" sz="1000" b="1" i="0" u="sng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Transfer of Jurisdictions (NR funds)</a:t>
                      </a:r>
                      <a:endParaRPr lang="en-US" sz="1000" b="1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5333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53814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 Pottawattamie:  6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in Council Bluffs east to I-80 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341978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78 Henry: 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Olds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to Louisa County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13.7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6805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78 Louisa:  Henry County to US 61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8.4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99773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874618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756693"/>
                  </a:ext>
                </a:extLst>
              </a:tr>
            </a:tbl>
          </a:graphicData>
        </a:graphic>
      </p:graphicFrame>
      <p:sp>
        <p:nvSpPr>
          <p:cNvPr id="2351" name="Rectangle 6"/>
          <p:cNvSpPr>
            <a:spLocks noChangeArrowheads="1"/>
          </p:cNvSpPr>
          <p:nvPr/>
        </p:nvSpPr>
        <p:spPr bwMode="auto">
          <a:xfrm>
            <a:off x="0" y="265996"/>
            <a:ext cx="9144001" cy="4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Options of Projects to add to the Highway Program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706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78289642-451F-4231-9D2F-2E843E6821D4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Font typeface="Wingdings" pitchFamily="2" charset="2"/>
                <a:buNone/>
                <a:defRPr/>
              </a:pPr>
              <a:t>18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0" y="6642556"/>
            <a:ext cx="8953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Subject to change as additional information becomes available</a:t>
            </a:r>
            <a:r>
              <a:rPr lang="en-US" altLang="en-US" sz="800" dirty="0">
                <a:solidFill>
                  <a:srgbClr val="0000FF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FB9E98-30C6-4269-9ECA-B80DC1A3787B}"/>
              </a:ext>
            </a:extLst>
          </p:cNvPr>
          <p:cNvCxnSpPr>
            <a:cxnSpLocks/>
          </p:cNvCxnSpPr>
          <p:nvPr/>
        </p:nvCxnSpPr>
        <p:spPr>
          <a:xfrm>
            <a:off x="6389569" y="773347"/>
            <a:ext cx="0" cy="4134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1E962A6-72F2-4107-A9BE-FC1BA2B2B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269389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11" y="2278358"/>
            <a:ext cx="8313109" cy="3881437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2021-2025 available Highway Program funding</a:t>
            </a:r>
          </a:p>
          <a:p>
            <a:pPr>
              <a:spcBef>
                <a:spcPct val="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2021-2025 Highway Program Options</a:t>
            </a:r>
          </a:p>
          <a:p>
            <a:pPr>
              <a:spcBef>
                <a:spcPct val="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Determine 2021-2025 Highway Program Objectives</a:t>
            </a:r>
          </a:p>
          <a:p>
            <a:pPr marL="0" indent="0">
              <a:spcBef>
                <a:spcPct val="0"/>
              </a:spcBef>
              <a:buClrTx/>
              <a:buNone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Line Item Targets for Programming</a:t>
            </a:r>
          </a:p>
          <a:p>
            <a:pPr>
              <a:spcBef>
                <a:spcPct val="0"/>
              </a:spcBef>
              <a:buClrTx/>
            </a:pP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7394CD-473F-4AE9-BFE9-13AE05086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3514"/>
            <a:ext cx="9144000" cy="6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Overview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1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636901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Highway Program Development Process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2021-2025 Highway Program Development Schedule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Extended Highway Program Analysis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Statewide Line Items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200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Federal Funding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Program Objectives/Priorities/Considerations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Project Prioritization Weighting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2</a:t>
            </a:fld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E84FE38-9136-4EA8-968D-64B219CE4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287961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74638"/>
            <a:ext cx="8431619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Highway Program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3</a:t>
            </a:fld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44280" y="2074917"/>
            <a:ext cx="5220585" cy="3539074"/>
            <a:chOff x="2570" y="11441"/>
            <a:chExt cx="4867" cy="3794"/>
          </a:xfrm>
          <a:solidFill>
            <a:schemeClr val="bg1"/>
          </a:solidFill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570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Public Policy and Input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direction do we have?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327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Transportation Plans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type of system do we need?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570" y="13650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Performance Monitoring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Are we successful?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313" y="13650"/>
              <a:ext cx="2110" cy="1585"/>
            </a:xfrm>
            <a:prstGeom prst="rect">
              <a:avLst/>
            </a:prstGeom>
            <a:grpFill/>
            <a:ln w="41275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Five-Year Program</a:t>
              </a:r>
              <a:endPara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projects will be done and when?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4736" y="12071"/>
              <a:ext cx="549" cy="412"/>
            </a:xfrm>
            <a:prstGeom prst="righ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6212" y="13101"/>
              <a:ext cx="384" cy="504"/>
            </a:xfrm>
            <a:prstGeom prst="downArrow">
              <a:avLst>
                <a:gd name="adj1" fmla="val 50000"/>
                <a:gd name="adj2" fmla="val 328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4722" y="14194"/>
              <a:ext cx="549" cy="412"/>
            </a:xfrm>
            <a:prstGeom prst="lef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427" y="13086"/>
              <a:ext cx="370" cy="504"/>
            </a:xfrm>
            <a:prstGeom prst="upArrow">
              <a:avLst>
                <a:gd name="adj1" fmla="val 50000"/>
                <a:gd name="adj2" fmla="val 34054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3" y="1891447"/>
            <a:ext cx="2623111" cy="39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F6410790-780A-412B-B34C-BE53D7E9E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384230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9" y="1981200"/>
            <a:ext cx="7710465" cy="425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3412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1:  Project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4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4A3C7-70F7-4E40-A02F-DF6AA7332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207854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1" y="1828800"/>
            <a:ext cx="7182717" cy="480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45" y="762000"/>
            <a:ext cx="9144000" cy="830997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2:  Establishing the Transportation Commission’s annual programming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5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6D00B-1FCE-40C4-897B-E24E24C39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227381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92579" cy="453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3:  Evaluating potential project candidates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6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7C29E-78D6-4EC0-9737-67D15580F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328370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72" y="1600200"/>
            <a:ext cx="7232791" cy="488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4:  Developing the final program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7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60DA3B-E231-43AD-BBDD-08BBAEAB7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155302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3514"/>
            <a:ext cx="9144000" cy="6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Commission Program Development Schedule (2021-2025)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1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320248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February 2020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Highway Program Development Process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2021-2025 Highway Program Development Schedule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Extended Highway Program Analysis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Statewide Line Items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    </a:t>
            </a:r>
            <a:r>
              <a:rPr lang="en-US" sz="140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Federal Funding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Program Objectives/Priorities/Considerations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Project Prioritization Weighting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March 2020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2021-2025 available Highway Program funding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2021-2025 Highway Program Options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Determine 2021-2025 Highway Program Objectives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Line Item Targets for Programming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April 2020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Develop the Draft 2021-2025 Highway Program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2021-2025 Highway Program Objectives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May 2020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Present the Draft 2021-2025 Iowa Transportation Improvement Program to the public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         (including all previous program approvals and draft 2021–2025 Highway Program)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June 2020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Approve the 2021–2025 Iowa Transportation Improvement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B2A68-FD36-4309-B7D3-7F384313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368191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/>
        </p:nvSpPr>
        <p:spPr bwMode="auto">
          <a:xfrm>
            <a:off x="0" y="1874098"/>
            <a:ext cx="9144000" cy="352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Projected Funds as of March 2019	734.7	722.0	669.9	693.2	688.7	688.7	688.7	688.7	688.7	688.7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</a:pPr>
            <a:r>
              <a:rPr lang="en-US" sz="900" dirty="0">
                <a:solidFill>
                  <a:srgbClr val="008000"/>
                </a:solidFill>
                <a:latin typeface="Helvetica" pitchFamily="34" charset="0"/>
              </a:rPr>
              <a:t>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Interstate Stewardship	198.3	239.8	184.7	144.8	128.7	165.0	170.0	175.0	180.0	185.0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Pavement Modernization 	137.4	105.0	115.0	140.0	145.0	150.0	155.0	165.0	175.0	185.0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Bridge Modernization 	58.3	57.3	64.7	101.0	110.0	125.0	140.0	155.0	170.0	185.0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Safety Specific 	25.0	25.0	25.0	25.0	25.0	25.0	25.0	25.0	25.0	25.0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Capacity/System Enhancement	224.8	118.5	91.2	202.4	204.1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IA 17 Boone N of US 30 and E 3 mi					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from 210</a:t>
            </a:r>
            <a:r>
              <a:rPr lang="en-US" sz="900" baseline="30000" dirty="0"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 St to N of Mediapolis					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N of Mediapolis to N of IA 78						2.8	22.3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Missouri Valley bypass 						49.7	21.1	20.6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1 mi N of IA 78 to 2 mi S of IA 92						37.1		65.1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63 NW Oskaloosa bypass							18.7	0.3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218 Bremer Janesville to Waverly						12.9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Major Interstate Capacity/System Enhancement	142.6	204.0	194.7	106.1	83.1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I-35 Polk/Story						52.5	1.0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Cedar						56.3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Mississippi River Bridge						150.0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Highway Program Balance  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(51.7)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(27.6)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(5.4)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(26.1)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(7.2)	(137.8)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	135.6	82.6	138.7	108.7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1355939"/>
            <a:ext cx="9144000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2020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2021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2022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2023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2024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4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w"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2020-2029 Highway Program Analysis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233362" y="2348594"/>
            <a:ext cx="89106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6132433" y="1324842"/>
            <a:ext cx="35101" cy="42504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233361" y="5037632"/>
            <a:ext cx="891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9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F54D9AD-B488-45D1-B76F-B8274833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583"/>
            <a:ext cx="349857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Black:  Previous discussion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   ):  Indicates Highway Program is over-programmed</a:t>
            </a:r>
          </a:p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Green:  Changes since previous discussion</a:t>
            </a: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endParaRPr lang="en-US" altLang="en-US" sz="800" dirty="0">
              <a:solidFill>
                <a:srgbClr val="008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B0AE230E-9F98-4E16-87E8-BBC50CB97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000" dirty="0">
                <a:latin typeface="Helvetica" pitchFamily="34" charset="0"/>
              </a:rPr>
              <a:t>February 11, 2020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1000" dirty="0">
                <a:latin typeface="Helvetica" pitchFamily="34" charset="0"/>
              </a:rPr>
              <a:t>as of May 13, 2019</a:t>
            </a:r>
          </a:p>
        </p:txBody>
      </p:sp>
    </p:spTree>
    <p:extLst>
      <p:ext uri="{BB962C8B-B14F-4D97-AF65-F5344CB8AC3E}">
        <p14:creationId xmlns:p14="http://schemas.microsoft.com/office/powerpoint/2010/main" val="127694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32963</TotalTime>
  <Words>1271</Words>
  <Application>Microsoft Office PowerPoint</Application>
  <PresentationFormat>On-screen Show (4:3)</PresentationFormat>
  <Paragraphs>524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Times New Roman</vt:lpstr>
      <vt:lpstr>Wingdings</vt:lpstr>
      <vt:lpstr>Office Theme</vt:lpstr>
      <vt:lpstr>2021-2025   Highway Program   Development  </vt:lpstr>
      <vt:lpstr>PowerPoint Presentation</vt:lpstr>
      <vt:lpstr>Highway Program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Iowa Dept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J. Lake</dc:creator>
  <cp:lastModifiedBy>Anderson, Stuart</cp:lastModifiedBy>
  <cp:revision>1735</cp:revision>
  <cp:lastPrinted>2020-01-30T21:05:14Z</cp:lastPrinted>
  <dcterms:created xsi:type="dcterms:W3CDTF">2001-05-04T13:55:51Z</dcterms:created>
  <dcterms:modified xsi:type="dcterms:W3CDTF">2020-02-05T22:34:59Z</dcterms:modified>
</cp:coreProperties>
</file>