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7" r:id="rId2"/>
    <p:sldId id="332" r:id="rId3"/>
    <p:sldId id="334" r:id="rId4"/>
    <p:sldId id="333" r:id="rId5"/>
    <p:sldId id="364" r:id="rId6"/>
    <p:sldId id="365" r:id="rId7"/>
    <p:sldId id="353" r:id="rId8"/>
    <p:sldId id="343" r:id="rId9"/>
    <p:sldId id="349" r:id="rId10"/>
    <p:sldId id="287" r:id="rId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69686D"/>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10" autoAdjust="0"/>
    <p:restoredTop sz="95574" autoAdjust="0"/>
  </p:normalViewPr>
  <p:slideViewPr>
    <p:cSldViewPr>
      <p:cViewPr varScale="1">
        <p:scale>
          <a:sx n="71" d="100"/>
          <a:sy n="71" d="100"/>
        </p:scale>
        <p:origin x="118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2/1/2021</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2/1/2021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10</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dirty="0">
                <a:solidFill>
                  <a:schemeClr val="bg1"/>
                </a:solidFill>
                <a:latin typeface="PT Sans" panose="020B0503020203020204" pitchFamily="34" charset="0"/>
              </a:rPr>
              <a:t>February 9, 2021</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SFY2021</a:t>
            </a:r>
          </a:p>
          <a:p>
            <a:pPr lvl="1">
              <a:spcAft>
                <a:spcPts val="1200"/>
              </a:spcAft>
            </a:pPr>
            <a:r>
              <a:rPr lang="en-US" dirty="0"/>
              <a:t>Total number of projects awarded: 4</a:t>
            </a:r>
          </a:p>
          <a:p>
            <a:pPr lvl="1">
              <a:spcAft>
                <a:spcPts val="1200"/>
              </a:spcAft>
            </a:pPr>
            <a:r>
              <a:rPr lang="en-US" dirty="0"/>
              <a:t>Total project costs: $9,355,156</a:t>
            </a:r>
          </a:p>
          <a:p>
            <a:pPr lvl="1">
              <a:spcAft>
                <a:spcPts val="1200"/>
              </a:spcAft>
            </a:pPr>
            <a:r>
              <a:rPr lang="en-US" dirty="0"/>
              <a:t>Total amount awarded: $5,807,636</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295253296"/>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$970,179</a:t>
                      </a:r>
                    </a:p>
                  </a:txBody>
                  <a:tcPr/>
                </a:tc>
                <a:tc>
                  <a:txBody>
                    <a:bodyPr/>
                    <a:lstStyle/>
                    <a:p>
                      <a:pPr algn="ctr"/>
                      <a:r>
                        <a:rPr lang="en-US" sz="1500" dirty="0">
                          <a:latin typeface="PT Sans" panose="020B0503020203020204"/>
                        </a:rPr>
                        <a:t>$485,089</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2021 current Road Use Tax Revenue (as of  1/4/2021)</a:t>
                      </a:r>
                    </a:p>
                  </a:txBody>
                  <a:tcPr>
                    <a:solidFill>
                      <a:schemeClr val="tx1"/>
                    </a:solidFill>
                  </a:tcPr>
                </a:tc>
                <a:tc>
                  <a:txBody>
                    <a:bodyPr/>
                    <a:lstStyle/>
                    <a:p>
                      <a:pPr algn="ctr"/>
                      <a:r>
                        <a:rPr lang="en-US" sz="1500" dirty="0">
                          <a:latin typeface="PT Sans" panose="020B0503020203020204"/>
                        </a:rPr>
                        <a:t>$5,403,235.63</a:t>
                      </a:r>
                    </a:p>
                  </a:txBody>
                  <a:tcPr/>
                </a:tc>
                <a:tc>
                  <a:txBody>
                    <a:bodyPr/>
                    <a:lstStyle/>
                    <a:p>
                      <a:pPr algn="ctr"/>
                      <a:r>
                        <a:rPr lang="en-US" sz="1500" dirty="0">
                          <a:latin typeface="PT Sans" panose="020B0503020203020204"/>
                        </a:rPr>
                        <a:t>$2,701,617.82</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1/4/2021)</a:t>
                      </a:r>
                    </a:p>
                  </a:txBody>
                  <a:tcPr>
                    <a:solidFill>
                      <a:schemeClr val="tx1"/>
                    </a:solidFill>
                  </a:tcPr>
                </a:tc>
                <a:tc>
                  <a:txBody>
                    <a:bodyPr/>
                    <a:lstStyle/>
                    <a:p>
                      <a:pPr algn="ctr"/>
                      <a:r>
                        <a:rPr lang="en-US" sz="1500" dirty="0">
                          <a:latin typeface="PT Sans" panose="020B0503020203020204"/>
                        </a:rPr>
                        <a:t>$12,827,952.80</a:t>
                      </a:r>
                    </a:p>
                  </a:txBody>
                  <a:tcPr/>
                </a:tc>
                <a:tc>
                  <a:txBody>
                    <a:bodyPr/>
                    <a:lstStyle/>
                    <a:p>
                      <a:pPr algn="ctr"/>
                      <a:r>
                        <a:rPr lang="en-US" sz="1500" dirty="0">
                          <a:latin typeface="PT Sans" panose="020B0503020203020204"/>
                        </a:rPr>
                        <a:t>$2,701,617.82</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0033" y="5085184"/>
            <a:ext cx="2433903" cy="163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3707904" y="5301208"/>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3950743973"/>
              </p:ext>
            </p:extLst>
          </p:nvPr>
        </p:nvGraphicFramePr>
        <p:xfrm>
          <a:off x="71959" y="2472573"/>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1,000 feet of 15th Street NW.</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Sioux Center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57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$780,981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$390,491</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Sioux Center</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1,000 feet of 15th Street NW located on the northwest side of town. This project is necessary to provide access to five lots totaling more than 14 acres for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$780,981</a:t>
            </a:r>
          </a:p>
          <a:p>
            <a:pPr marL="0" indent="0">
              <a:spcBef>
                <a:spcPts val="0"/>
              </a:spcBef>
              <a:buClr>
                <a:schemeClr val="tx1"/>
              </a:buClr>
              <a:buNone/>
              <a:defRPr/>
            </a:pPr>
            <a:r>
              <a:rPr lang="en-US" sz="1800" dirty="0">
                <a:latin typeface="PT Sans" panose="020B0503020203020204"/>
                <a:cs typeface="Arial" pitchFamily="34" charset="0"/>
              </a:rPr>
              <a:t>Requested:    $390,491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4" name="Picture 3">
            <a:extLst>
              <a:ext uri="{FF2B5EF4-FFF2-40B4-BE49-F238E27FC236}">
                <a16:creationId xmlns:a16="http://schemas.microsoft.com/office/drawing/2014/main" id="{DCAE1C9E-DB8C-425B-AB6F-2EB524C203B9}"/>
              </a:ext>
            </a:extLst>
          </p:cNvPr>
          <p:cNvPicPr>
            <a:picLocks noChangeAspect="1"/>
          </p:cNvPicPr>
          <p:nvPr/>
        </p:nvPicPr>
        <p:blipFill rotWithShape="1">
          <a:blip r:embed="rId2"/>
          <a:srcRect l="67325" t="19847" r="9838" b="23867"/>
          <a:stretch/>
        </p:blipFill>
        <p:spPr>
          <a:xfrm>
            <a:off x="5174331" y="2060848"/>
            <a:ext cx="3528392" cy="3406724"/>
          </a:xfrm>
          <a:prstGeom prst="rect">
            <a:avLst/>
          </a:prstGeom>
          <a:ln>
            <a:solidFill>
              <a:schemeClr val="tx1"/>
            </a:solidFill>
          </a:ln>
        </p:spPr>
      </p:pic>
      <p:pic>
        <p:nvPicPr>
          <p:cNvPr id="2" name="Picture 1">
            <a:extLst>
              <a:ext uri="{FF2B5EF4-FFF2-40B4-BE49-F238E27FC236}">
                <a16:creationId xmlns:a16="http://schemas.microsoft.com/office/drawing/2014/main" id="{394A6C79-EE99-4270-847C-09611C4B6915}"/>
              </a:ext>
            </a:extLst>
          </p:cNvPr>
          <p:cNvPicPr>
            <a:picLocks noChangeAspect="1"/>
          </p:cNvPicPr>
          <p:nvPr/>
        </p:nvPicPr>
        <p:blipFill rotWithShape="1">
          <a:blip r:embed="rId3"/>
          <a:srcRect l="4326" t="11807" r="45275" b="11807"/>
          <a:stretch/>
        </p:blipFill>
        <p:spPr>
          <a:xfrm>
            <a:off x="395536" y="3407027"/>
            <a:ext cx="5093617" cy="3024336"/>
          </a:xfrm>
          <a:prstGeom prst="rect">
            <a:avLst/>
          </a:prstGeom>
          <a:ln>
            <a:solidFill>
              <a:schemeClr val="tx1"/>
            </a:solidFill>
          </a:ln>
        </p:spPr>
      </p:pic>
      <p:pic>
        <p:nvPicPr>
          <p:cNvPr id="5" name="Picture 4">
            <a:extLst>
              <a:ext uri="{FF2B5EF4-FFF2-40B4-BE49-F238E27FC236}">
                <a16:creationId xmlns:a16="http://schemas.microsoft.com/office/drawing/2014/main" id="{922611BA-8BDE-41F9-8C50-71174CAEE3B6}"/>
              </a:ext>
            </a:extLst>
          </p:cNvPr>
          <p:cNvPicPr>
            <a:picLocks noChangeAspect="1"/>
          </p:cNvPicPr>
          <p:nvPr/>
        </p:nvPicPr>
        <p:blipFill>
          <a:blip r:embed="rId4"/>
          <a:stretch>
            <a:fillRect/>
          </a:stretch>
        </p:blipFill>
        <p:spPr>
          <a:xfrm>
            <a:off x="6516216" y="3364986"/>
            <a:ext cx="140220" cy="128027"/>
          </a:xfrm>
          <a:prstGeom prst="rect">
            <a:avLst/>
          </a:prstGeom>
        </p:spPr>
      </p:pic>
      <p:cxnSp>
        <p:nvCxnSpPr>
          <p:cNvPr id="9" name="Straight Connector 8">
            <a:extLst>
              <a:ext uri="{FF2B5EF4-FFF2-40B4-BE49-F238E27FC236}">
                <a16:creationId xmlns:a16="http://schemas.microsoft.com/office/drawing/2014/main" id="{474B6A11-EE2D-4201-A8CF-96031F7AA39F}"/>
              </a:ext>
            </a:extLst>
          </p:cNvPr>
          <p:cNvCxnSpPr/>
          <p:nvPr/>
        </p:nvCxnSpPr>
        <p:spPr>
          <a:xfrm>
            <a:off x="3131840" y="4941168"/>
            <a:ext cx="0" cy="720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032E61-5C45-4A56-997D-46E49B0D495A}"/>
              </a:ext>
            </a:extLst>
          </p:cNvPr>
          <p:cNvCxnSpPr>
            <a:cxnSpLocks/>
          </p:cNvCxnSpPr>
          <p:nvPr/>
        </p:nvCxnSpPr>
        <p:spPr>
          <a:xfrm flipH="1" flipV="1">
            <a:off x="3203848" y="5782576"/>
            <a:ext cx="1800200" cy="9469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Arc 11">
            <a:extLst>
              <a:ext uri="{FF2B5EF4-FFF2-40B4-BE49-F238E27FC236}">
                <a16:creationId xmlns:a16="http://schemas.microsoft.com/office/drawing/2014/main" id="{F82906E7-A7AD-4E2F-8CC0-312E7C3C64B1}"/>
              </a:ext>
            </a:extLst>
          </p:cNvPr>
          <p:cNvSpPr/>
          <p:nvPr/>
        </p:nvSpPr>
        <p:spPr>
          <a:xfrm rot="11226525">
            <a:off x="3129320" y="5540566"/>
            <a:ext cx="313105" cy="259638"/>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57ED6E6-57EF-471A-9235-AAC7219ABDC7}"/>
              </a:ext>
            </a:extLst>
          </p:cNvPr>
          <p:cNvCxnSpPr/>
          <p:nvPr/>
        </p:nvCxnSpPr>
        <p:spPr>
          <a:xfrm>
            <a:off x="1403648" y="3717032"/>
            <a:ext cx="1296144" cy="4717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A377A-93AA-455B-A80B-EEE012943C81}"/>
              </a:ext>
            </a:extLst>
          </p:cNvPr>
          <p:cNvCxnSpPr/>
          <p:nvPr/>
        </p:nvCxnSpPr>
        <p:spPr>
          <a:xfrm flipH="1" flipV="1">
            <a:off x="1403648" y="3717032"/>
            <a:ext cx="936104" cy="158417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85F65A-4418-46FE-BC27-C6806E2808AF}"/>
              </a:ext>
            </a:extLst>
          </p:cNvPr>
          <p:cNvCxnSpPr/>
          <p:nvPr/>
        </p:nvCxnSpPr>
        <p:spPr>
          <a:xfrm flipV="1">
            <a:off x="2699792" y="3764210"/>
            <a:ext cx="17383" cy="31286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E546BE7-6EE7-453E-8784-D6D3DCEAC219}"/>
              </a:ext>
            </a:extLst>
          </p:cNvPr>
          <p:cNvCxnSpPr/>
          <p:nvPr/>
        </p:nvCxnSpPr>
        <p:spPr>
          <a:xfrm flipH="1" flipV="1">
            <a:off x="2699792" y="4077072"/>
            <a:ext cx="2232248" cy="14401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2F3AA1-B33A-4A72-B3AE-3C879ED0CEBC}"/>
              </a:ext>
            </a:extLst>
          </p:cNvPr>
          <p:cNvCxnSpPr/>
          <p:nvPr/>
        </p:nvCxnSpPr>
        <p:spPr>
          <a:xfrm flipV="1">
            <a:off x="4886561" y="4196071"/>
            <a:ext cx="45479" cy="153718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A20AB70-23A0-4F58-9431-6CF1BBA0C2B5}"/>
              </a:ext>
            </a:extLst>
          </p:cNvPr>
          <p:cNvCxnSpPr/>
          <p:nvPr/>
        </p:nvCxnSpPr>
        <p:spPr>
          <a:xfrm flipH="1" flipV="1">
            <a:off x="2104777" y="4869160"/>
            <a:ext cx="2827263" cy="12132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0B3B87-5296-4C65-A307-A4B1C30DDDD8}"/>
              </a:ext>
            </a:extLst>
          </p:cNvPr>
          <p:cNvCxnSpPr/>
          <p:nvPr/>
        </p:nvCxnSpPr>
        <p:spPr>
          <a:xfrm>
            <a:off x="2987824" y="4916508"/>
            <a:ext cx="0" cy="3847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D9E45C5-4508-4FF5-9D2F-E8D32652C788}"/>
              </a:ext>
            </a:extLst>
          </p:cNvPr>
          <p:cNvCxnSpPr/>
          <p:nvPr/>
        </p:nvCxnSpPr>
        <p:spPr>
          <a:xfrm>
            <a:off x="2339752" y="5301208"/>
            <a:ext cx="64807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E06EEE-9024-43FF-A207-621FA7374C10}"/>
              </a:ext>
            </a:extLst>
          </p:cNvPr>
          <p:cNvCxnSpPr>
            <a:cxnSpLocks/>
          </p:cNvCxnSpPr>
          <p:nvPr/>
        </p:nvCxnSpPr>
        <p:spPr>
          <a:xfrm>
            <a:off x="3203848" y="5670385"/>
            <a:ext cx="1682713" cy="6287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18A9919-1534-4D82-A3B4-589DAD505CC8}"/>
              </a:ext>
            </a:extLst>
          </p:cNvPr>
          <p:cNvCxnSpPr/>
          <p:nvPr/>
        </p:nvCxnSpPr>
        <p:spPr>
          <a:xfrm>
            <a:off x="3204876" y="4916508"/>
            <a:ext cx="0" cy="74474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76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fontScale="92500" lnSpcReduction="10000"/>
          </a:bodyPr>
          <a:lstStyle/>
          <a:p>
            <a:pPr marL="457200" indent="-457200">
              <a:spcBef>
                <a:spcPts val="0"/>
              </a:spcBef>
              <a:spcAft>
                <a:spcPts val="1200"/>
              </a:spcAft>
              <a:buClr>
                <a:schemeClr val="tx1"/>
              </a:buClr>
              <a:buFontTx/>
              <a:buChar char="•"/>
              <a:defRPr/>
            </a:pPr>
            <a:r>
              <a:rPr lang="en-US" sz="2400" dirty="0">
                <a:cs typeface="Arial" pitchFamily="34" charset="0"/>
              </a:rPr>
              <a:t>Growth Potential</a:t>
            </a:r>
          </a:p>
          <a:p>
            <a:pPr marL="457200" indent="-457200">
              <a:spcBef>
                <a:spcPts val="0"/>
              </a:spcBef>
              <a:spcAft>
                <a:spcPts val="1200"/>
              </a:spcAft>
              <a:buClr>
                <a:schemeClr val="tx1"/>
              </a:buClr>
              <a:buFontTx/>
              <a:buChar char="•"/>
              <a:defRPr/>
            </a:pPr>
            <a:r>
              <a:rPr lang="en-US" sz="2400" dirty="0">
                <a:cs typeface="Arial" pitchFamily="34" charset="0"/>
              </a:rPr>
              <a:t>Average wages meet at least 100% </a:t>
            </a:r>
            <a:r>
              <a:rPr lang="en-US" sz="2400" dirty="0" err="1">
                <a:cs typeface="Arial" pitchFamily="34" charset="0"/>
              </a:rPr>
              <a:t>laborshed</a:t>
            </a:r>
            <a:r>
              <a:rPr lang="en-US" sz="2400" dirty="0">
                <a:cs typeface="Arial" pitchFamily="34" charset="0"/>
              </a:rPr>
              <a:t> wage</a:t>
            </a:r>
          </a:p>
          <a:p>
            <a:pPr marL="457200" indent="-457200">
              <a:spcBef>
                <a:spcPts val="0"/>
              </a:spcBef>
              <a:spcAft>
                <a:spcPts val="1200"/>
              </a:spcAft>
              <a:buClr>
                <a:schemeClr val="tx1"/>
              </a:buClr>
              <a:buFontTx/>
              <a:buChar char="•"/>
              <a:defRPr/>
            </a:pPr>
            <a:r>
              <a:rPr lang="en-US" sz="2400" dirty="0">
                <a:cs typeface="Arial" pitchFamily="34" charset="0"/>
              </a:rPr>
              <a:t>Quality of Jobs</a:t>
            </a:r>
          </a:p>
          <a:p>
            <a:pPr marL="457200" indent="-457200">
              <a:spcBef>
                <a:spcPts val="0"/>
              </a:spcBef>
              <a:spcAft>
                <a:spcPts val="1200"/>
              </a:spcAft>
              <a:buClr>
                <a:schemeClr val="tx1"/>
              </a:buClr>
              <a:buFontTx/>
              <a:buChar char="•"/>
              <a:defRPr/>
            </a:pPr>
            <a:r>
              <a:rPr lang="en-US" sz="2400" dirty="0">
                <a:cs typeface="Arial" pitchFamily="34" charset="0"/>
              </a:rPr>
              <a:t>No pattern of violations</a:t>
            </a:r>
          </a:p>
          <a:p>
            <a:pPr marL="457200" indent="-457200">
              <a:spcBef>
                <a:spcPts val="0"/>
              </a:spcBef>
              <a:spcAft>
                <a:spcPts val="1200"/>
              </a:spcAft>
              <a:buClr>
                <a:schemeClr val="tx1"/>
              </a:buClr>
              <a:buFontTx/>
              <a:buChar char="•"/>
              <a:defRPr/>
            </a:pPr>
            <a:r>
              <a:rPr lang="en-US" sz="2400" dirty="0">
                <a:cs typeface="Arial" pitchFamily="34" charset="0"/>
              </a:rPr>
              <a:t>In-state suppliers</a:t>
            </a:r>
          </a:p>
          <a:p>
            <a:pPr marL="457200" indent="-457200">
              <a:spcBef>
                <a:spcPts val="0"/>
              </a:spcBef>
              <a:spcAft>
                <a:spcPts val="1200"/>
              </a:spcAft>
              <a:buClr>
                <a:schemeClr val="tx1"/>
              </a:buClr>
              <a:buFontTx/>
              <a:buChar char="•"/>
              <a:defRPr/>
            </a:pPr>
            <a:r>
              <a:rPr lang="en-US" sz="2400" dirty="0">
                <a:cs typeface="Arial" pitchFamily="34" charset="0"/>
              </a:rPr>
              <a:t>Impact on import substitution</a:t>
            </a:r>
          </a:p>
          <a:p>
            <a:pPr marL="457200" indent="-457200">
              <a:spcBef>
                <a:spcPts val="0"/>
              </a:spcBef>
              <a:spcAft>
                <a:spcPts val="1200"/>
              </a:spcAft>
              <a:buClr>
                <a:schemeClr val="tx1"/>
              </a:buClr>
              <a:buFontTx/>
              <a:buChar char="•"/>
              <a:defRPr/>
            </a:pPr>
            <a:r>
              <a:rPr lang="en-US" sz="2400" dirty="0">
                <a:cs typeface="Arial" pitchFamily="34" charset="0"/>
              </a:rPr>
              <a:t>Few Iowa competitors</a:t>
            </a:r>
          </a:p>
          <a:p>
            <a:pPr marL="457200" indent="-457200">
              <a:spcBef>
                <a:spcPts val="0"/>
              </a:spcBef>
              <a:spcAft>
                <a:spcPts val="1200"/>
              </a:spcAft>
              <a:buClr>
                <a:schemeClr val="tx1"/>
              </a:buClr>
              <a:buFontTx/>
              <a:buChar char="•"/>
              <a:defRPr/>
            </a:pPr>
            <a:r>
              <a:rPr lang="en-US" sz="2400" dirty="0">
                <a:cs typeface="Arial" pitchFamily="34" charset="0"/>
              </a:rPr>
              <a:t>Operating expenditures spent in Iowa</a:t>
            </a:r>
          </a:p>
          <a:p>
            <a:pPr marL="457200" indent="-457200">
              <a:spcBef>
                <a:spcPts val="0"/>
              </a:spcBef>
              <a:spcAft>
                <a:spcPts val="1200"/>
              </a:spcAft>
              <a:buClr>
                <a:schemeClr val="tx1"/>
              </a:buClr>
              <a:buFontTx/>
              <a:buChar char="•"/>
              <a:defRPr/>
            </a:pPr>
            <a:r>
              <a:rPr lang="en-US" sz="2400" dirty="0">
                <a:cs typeface="Arial" pitchFamily="34" charset="0"/>
              </a:rPr>
              <a:t>Out-of-state sales</a:t>
            </a:r>
          </a:p>
          <a:p>
            <a:pPr marL="457200" indent="-457200">
              <a:spcBef>
                <a:spcPts val="0"/>
              </a:spcBef>
              <a:spcAft>
                <a:spcPts val="1200"/>
              </a:spcAft>
              <a:buClr>
                <a:schemeClr val="tx1"/>
              </a:buClr>
              <a:buFontTx/>
              <a:buChar char="•"/>
              <a:defRPr/>
            </a:pPr>
            <a:r>
              <a:rPr lang="en-US" sz="2400" dirty="0">
                <a:cs typeface="Arial" pitchFamily="34" charset="0"/>
              </a:rPr>
              <a:t>Hiring preferences to Iowa residents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Immediate Opportunity Project Evaluation Criteria</a:t>
            </a:r>
          </a:p>
        </p:txBody>
      </p:sp>
    </p:spTree>
    <p:extLst>
      <p:ext uri="{BB962C8B-B14F-4D97-AF65-F5344CB8AC3E}">
        <p14:creationId xmlns:p14="http://schemas.microsoft.com/office/powerpoint/2010/main" val="2010623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graphicFrame>
        <p:nvGraphicFramePr>
          <p:cNvPr id="64" name="Table 63">
            <a:extLst>
              <a:ext uri="{FF2B5EF4-FFF2-40B4-BE49-F238E27FC236}">
                <a16:creationId xmlns:a16="http://schemas.microsoft.com/office/drawing/2014/main" id="{09CF8E64-2BCD-4821-9B8A-7369BB1A87D5}"/>
              </a:ext>
            </a:extLst>
          </p:cNvPr>
          <p:cNvGraphicFramePr>
            <a:graphicFrameLocks noGrp="1"/>
          </p:cNvGraphicFramePr>
          <p:nvPr>
            <p:extLst>
              <p:ext uri="{D42A27DB-BD31-4B8C-83A1-F6EECF244321}">
                <p14:modId xmlns:p14="http://schemas.microsoft.com/office/powerpoint/2010/main" val="676190997"/>
              </p:ext>
            </p:extLst>
          </p:nvPr>
        </p:nvGraphicFramePr>
        <p:xfrm>
          <a:off x="136142" y="2833451"/>
          <a:ext cx="8896156" cy="774292"/>
        </p:xfrm>
        <a:graphic>
          <a:graphicData uri="http://schemas.openxmlformats.org/drawingml/2006/table">
            <a:tbl>
              <a:tblPr firstRow="1" bandRow="1">
                <a:tableStyleId>{9D7B26C5-4107-4FEC-AEDC-1716B250A1EF}</a:tableStyleId>
              </a:tblPr>
              <a:tblGrid>
                <a:gridCol w="2543840">
                  <a:extLst>
                    <a:ext uri="{9D8B030D-6E8A-4147-A177-3AD203B41FA5}">
                      <a16:colId xmlns:a16="http://schemas.microsoft.com/office/drawing/2014/main" val="2346649935"/>
                    </a:ext>
                  </a:extLst>
                </a:gridCol>
                <a:gridCol w="1243946">
                  <a:extLst>
                    <a:ext uri="{9D8B030D-6E8A-4147-A177-3AD203B41FA5}">
                      <a16:colId xmlns:a16="http://schemas.microsoft.com/office/drawing/2014/main" val="736485009"/>
                    </a:ext>
                  </a:extLst>
                </a:gridCol>
                <a:gridCol w="772278">
                  <a:extLst>
                    <a:ext uri="{9D8B030D-6E8A-4147-A177-3AD203B41FA5}">
                      <a16:colId xmlns:a16="http://schemas.microsoft.com/office/drawing/2014/main" val="321046396"/>
                    </a:ext>
                  </a:extLst>
                </a:gridCol>
                <a:gridCol w="1440160">
                  <a:extLst>
                    <a:ext uri="{9D8B030D-6E8A-4147-A177-3AD203B41FA5}">
                      <a16:colId xmlns:a16="http://schemas.microsoft.com/office/drawing/2014/main" val="718421099"/>
                    </a:ext>
                  </a:extLst>
                </a:gridCol>
                <a:gridCol w="1413239">
                  <a:extLst>
                    <a:ext uri="{9D8B030D-6E8A-4147-A177-3AD203B41FA5}">
                      <a16:colId xmlns:a16="http://schemas.microsoft.com/office/drawing/2014/main" val="2695416265"/>
                    </a:ext>
                  </a:extLst>
                </a:gridCol>
                <a:gridCol w="1482693">
                  <a:extLst>
                    <a:ext uri="{9D8B030D-6E8A-4147-A177-3AD203B41FA5}">
                      <a16:colId xmlns:a16="http://schemas.microsoft.com/office/drawing/2014/main" val="1928966016"/>
                    </a:ext>
                  </a:extLst>
                </a:gridCol>
              </a:tblGrid>
              <a:tr h="7742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Paving of approximately 600 feet of 250th Avenue.</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Pella</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21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$305,750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80%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$244,600</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2587592"/>
                  </a:ext>
                </a:extLst>
              </a:tr>
            </a:tbl>
          </a:graphicData>
        </a:graphic>
      </p:graphicFrame>
      <p:sp>
        <p:nvSpPr>
          <p:cNvPr id="19" name="Title 10">
            <a:extLst>
              <a:ext uri="{FF2B5EF4-FFF2-40B4-BE49-F238E27FC236}">
                <a16:creationId xmlns:a16="http://schemas.microsoft.com/office/drawing/2014/main" id="{31665C7D-5068-47C1-AE72-60DCFB88CD4A}"/>
              </a:ext>
            </a:extLst>
          </p:cNvPr>
          <p:cNvSpPr txBox="1">
            <a:spLocks/>
          </p:cNvSpPr>
          <p:nvPr/>
        </p:nvSpPr>
        <p:spPr>
          <a:xfrm>
            <a:off x="539552" y="784410"/>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Immediate Opportunity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2" y="1988840"/>
            <a:ext cx="8871715" cy="844612"/>
            <a:chOff x="172362" y="2033593"/>
            <a:chExt cx="8871715"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2" y="2033593"/>
              <a:ext cx="8871715" cy="844612"/>
              <a:chOff x="173244" y="2962504"/>
              <a:chExt cx="8871715"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4" y="2962504"/>
                <a:ext cx="2538980"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717085" y="2962504"/>
                <a:ext cx="1238856"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3960801" y="2962504"/>
                <a:ext cx="755049"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2813405" y="3212976"/>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3941221" y="3215697"/>
                <a:ext cx="764909"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JOBS</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729689" y="2033593"/>
              <a:ext cx="1438038"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734549" y="2209677"/>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9523" y="4864696"/>
            <a:ext cx="2545024" cy="1708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6">
            <a:extLst>
              <a:ext uri="{FF2B5EF4-FFF2-40B4-BE49-F238E27FC236}">
                <a16:creationId xmlns:a16="http://schemas.microsoft.com/office/drawing/2014/main" id="{E00859C6-12D3-4D0F-B8C7-2B1B23B99576}"/>
              </a:ext>
            </a:extLst>
          </p:cNvPr>
          <p:cNvSpPr>
            <a:spLocks noChangeAspect="1"/>
          </p:cNvSpPr>
          <p:nvPr/>
        </p:nvSpPr>
        <p:spPr>
          <a:xfrm>
            <a:off x="4572000" y="6009296"/>
            <a:ext cx="136525" cy="1285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95600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501317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Pella</a:t>
            </a:r>
          </a:p>
          <a:p>
            <a:pPr marL="0" indent="0">
              <a:spcBef>
                <a:spcPts val="0"/>
              </a:spcBef>
              <a:buClr>
                <a:schemeClr val="tx1"/>
              </a:buClr>
              <a:buNone/>
              <a:defRPr/>
            </a:pPr>
            <a:r>
              <a:rPr lang="en-US" sz="1800" b="1" dirty="0">
                <a:latin typeface="PT Sans" panose="020B0503020203020204"/>
                <a:cs typeface="Arial" pitchFamily="34" charset="0"/>
              </a:rPr>
              <a:t>(Immediate Opportunity)</a:t>
            </a:r>
          </a:p>
          <a:p>
            <a:pPr marL="0" indent="0">
              <a:buNone/>
            </a:pPr>
            <a:r>
              <a:rPr lang="en-US" sz="1800" dirty="0">
                <a:latin typeface="PT Sans" panose="020B0503020203020204"/>
              </a:rPr>
              <a:t>Paving of approximately 600 feet of 250</a:t>
            </a:r>
            <a:r>
              <a:rPr lang="en-US" sz="1800" baseline="30000" dirty="0">
                <a:latin typeface="PT Sans" panose="020B0503020203020204"/>
              </a:rPr>
              <a:t>th</a:t>
            </a:r>
            <a:r>
              <a:rPr lang="en-US" sz="1800" dirty="0">
                <a:latin typeface="PT Sans" panose="020B0503020203020204"/>
              </a:rPr>
              <a:t> Avenue located on the southeast side of town. This improvement is necessary to provide improved access to the proposed site of Lely North America, a leader in designing and manufacturing automated systems for dairy farmers.</a:t>
            </a:r>
          </a:p>
          <a:p>
            <a:pPr marL="0" indent="0">
              <a:buNone/>
            </a:pPr>
            <a:r>
              <a:rPr lang="en-US" sz="1800" dirty="0">
                <a:latin typeface="PT Sans" panose="020B0503020203020204"/>
                <a:cs typeface="Arial" pitchFamily="34" charset="0"/>
              </a:rPr>
              <a:t>Total Cost:     $305,750                           RISE Cost/Job Assisted:     $11,647.62</a:t>
            </a:r>
          </a:p>
          <a:p>
            <a:pPr marL="0" indent="0">
              <a:buNone/>
            </a:pPr>
            <a:r>
              <a:rPr lang="en-US" sz="1800" dirty="0">
                <a:latin typeface="PT Sans" panose="020B0503020203020204"/>
                <a:cs typeface="Arial" pitchFamily="34" charset="0"/>
              </a:rPr>
              <a:t>Requested:   $244,600  (80%)                       Capital Investment/RISE $: $97.22</a:t>
            </a:r>
          </a:p>
          <a:p>
            <a:pPr marL="0" indent="0">
              <a:buNone/>
            </a:pPr>
            <a:r>
              <a:rPr lang="en-US" sz="1800" dirty="0">
                <a:latin typeface="PT Sans" panose="020B0503020203020204"/>
                <a:cs typeface="Arial" pitchFamily="34" charset="0"/>
              </a:rPr>
              <a:t>Jobs Created:  15                                           Company Average Wages: $30.36  Jobs Retained: 6					   (161% of </a:t>
            </a:r>
            <a:r>
              <a:rPr lang="en-US" sz="1800" dirty="0" err="1">
                <a:latin typeface="PT Sans" panose="020B0503020203020204"/>
                <a:cs typeface="Arial" pitchFamily="34" charset="0"/>
              </a:rPr>
              <a:t>laborshed</a:t>
            </a:r>
            <a:r>
              <a:rPr lang="en-US" sz="1800" dirty="0">
                <a:latin typeface="PT Sans" panose="020B0503020203020204"/>
                <a:cs typeface="Arial" pitchFamily="34" charset="0"/>
              </a:rPr>
              <a:t>)</a:t>
            </a:r>
          </a:p>
          <a:p>
            <a:pPr marL="0" indent="0">
              <a:spcBef>
                <a:spcPts val="0"/>
              </a:spcBef>
              <a:buClr>
                <a:schemeClr val="tx1"/>
              </a:buClr>
              <a:buNone/>
              <a:defRPr/>
            </a:pPr>
            <a:r>
              <a:rPr lang="en-US" sz="1800" dirty="0">
                <a:latin typeface="PT Sans" panose="020B0503020203020204"/>
                <a:cs typeface="Arial" pitchFamily="34" charset="0"/>
              </a:rPr>
              <a:t>	</a:t>
            </a:r>
            <a:endParaRPr lang="en-US" sz="2400" dirty="0">
              <a:latin typeface="PT Sans" panose="020B0503020203020204"/>
              <a:cs typeface="Arial" pitchFamily="34" charset="0"/>
            </a:endParaRPr>
          </a:p>
        </p:txBody>
      </p:sp>
      <p:cxnSp>
        <p:nvCxnSpPr>
          <p:cNvPr id="19" name="Straight Connector 18">
            <a:extLst>
              <a:ext uri="{FF2B5EF4-FFF2-40B4-BE49-F238E27FC236}">
                <a16:creationId xmlns:a16="http://schemas.microsoft.com/office/drawing/2014/main" id="{1B5FD876-DAF7-4407-8F04-17B626FB81E3}"/>
              </a:ext>
            </a:extLst>
          </p:cNvPr>
          <p:cNvCxnSpPr/>
          <p:nvPr/>
        </p:nvCxnSpPr>
        <p:spPr>
          <a:xfrm>
            <a:off x="827584" y="3756146"/>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B5D091F-B07B-4F62-BDD9-8148D378AC2A}"/>
              </a:ext>
            </a:extLst>
          </p:cNvPr>
          <p:cNvSpPr/>
          <p:nvPr/>
        </p:nvSpPr>
        <p:spPr>
          <a:xfrm>
            <a:off x="3946446" y="4293096"/>
            <a:ext cx="40953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680FED6-D8F3-4844-8BBD-8A50FB0C273F}"/>
              </a:ext>
            </a:extLst>
          </p:cNvPr>
          <p:cNvPicPr>
            <a:picLocks noChangeAspect="1"/>
          </p:cNvPicPr>
          <p:nvPr/>
        </p:nvPicPr>
        <p:blipFill rotWithShape="1">
          <a:blip r:embed="rId2"/>
          <a:srcRect l="11413" t="15826" r="42912" b="9797"/>
          <a:stretch/>
        </p:blipFill>
        <p:spPr>
          <a:xfrm>
            <a:off x="5228340" y="3789040"/>
            <a:ext cx="3708799" cy="2365959"/>
          </a:xfrm>
          <a:prstGeom prst="rect">
            <a:avLst/>
          </a:prstGeom>
          <a:ln>
            <a:solidFill>
              <a:schemeClr val="tx1"/>
            </a:solidFill>
          </a:ln>
        </p:spPr>
      </p:pic>
      <p:pic>
        <p:nvPicPr>
          <p:cNvPr id="4" name="Picture 3">
            <a:extLst>
              <a:ext uri="{FF2B5EF4-FFF2-40B4-BE49-F238E27FC236}">
                <a16:creationId xmlns:a16="http://schemas.microsoft.com/office/drawing/2014/main" id="{6613E79F-27AA-43E4-A1B7-124708C1BF24}"/>
              </a:ext>
            </a:extLst>
          </p:cNvPr>
          <p:cNvPicPr>
            <a:picLocks noChangeAspect="1"/>
          </p:cNvPicPr>
          <p:nvPr/>
        </p:nvPicPr>
        <p:blipFill>
          <a:blip r:embed="rId3"/>
          <a:stretch>
            <a:fillRect/>
          </a:stretch>
        </p:blipFill>
        <p:spPr>
          <a:xfrm>
            <a:off x="8316416" y="5805264"/>
            <a:ext cx="158510" cy="152413"/>
          </a:xfrm>
          <a:prstGeom prst="rect">
            <a:avLst/>
          </a:prstGeom>
        </p:spPr>
      </p:pic>
      <p:pic>
        <p:nvPicPr>
          <p:cNvPr id="5" name="Picture 4">
            <a:extLst>
              <a:ext uri="{FF2B5EF4-FFF2-40B4-BE49-F238E27FC236}">
                <a16:creationId xmlns:a16="http://schemas.microsoft.com/office/drawing/2014/main" id="{30EFEB10-312E-4EF1-AC82-8D107C6EEFB7}"/>
              </a:ext>
            </a:extLst>
          </p:cNvPr>
          <p:cNvPicPr>
            <a:picLocks noChangeAspect="1"/>
          </p:cNvPicPr>
          <p:nvPr/>
        </p:nvPicPr>
        <p:blipFill rotWithShape="1">
          <a:blip r:embed="rId4"/>
          <a:srcRect l="63387" t="21858" r="4325" b="25878"/>
          <a:stretch/>
        </p:blipFill>
        <p:spPr>
          <a:xfrm>
            <a:off x="334185" y="3356992"/>
            <a:ext cx="4870138" cy="3088382"/>
          </a:xfrm>
          <a:prstGeom prst="rect">
            <a:avLst/>
          </a:prstGeom>
          <a:ln>
            <a:solidFill>
              <a:schemeClr val="tx1"/>
            </a:solidFill>
          </a:ln>
        </p:spPr>
      </p:pic>
    </p:spTree>
    <p:extLst>
      <p:ext uri="{BB962C8B-B14F-4D97-AF65-F5344CB8AC3E}">
        <p14:creationId xmlns:p14="http://schemas.microsoft.com/office/powerpoint/2010/main" val="448099577"/>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14348</TotalTime>
  <Words>453</Words>
  <Application>Microsoft Office PowerPoint</Application>
  <PresentationFormat>On-screen Show (4:3)</PresentationFormat>
  <Paragraphs>94</Paragraphs>
  <Slides>10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Immediate Opportunity Project Evaluation Criteria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Anderson, Stuart</cp:lastModifiedBy>
  <cp:revision>386</cp:revision>
  <cp:lastPrinted>2020-11-02T13:28:55Z</cp:lastPrinted>
  <dcterms:created xsi:type="dcterms:W3CDTF">2014-05-10T08:44:16Z</dcterms:created>
  <dcterms:modified xsi:type="dcterms:W3CDTF">2021-02-01T15:46:10Z</dcterms:modified>
</cp:coreProperties>
</file>