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32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95E"/>
    <a:srgbClr val="53565A"/>
    <a:srgbClr val="69686D"/>
    <a:srgbClr val="00717F"/>
    <a:srgbClr val="B55813"/>
    <a:srgbClr val="B1B3B3"/>
    <a:srgbClr val="871721"/>
    <a:srgbClr val="FF9966"/>
    <a:srgbClr val="FF0066"/>
    <a:srgbClr val="C34B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10" autoAdjust="0"/>
    <p:restoredTop sz="95574" autoAdjust="0"/>
  </p:normalViewPr>
  <p:slideViewPr>
    <p:cSldViewPr>
      <p:cViewPr varScale="1">
        <p:scale>
          <a:sx n="71" d="100"/>
          <a:sy n="71" d="100"/>
        </p:scale>
        <p:origin x="118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2994"/>
    </p:cViewPr>
  </p:sorterViewPr>
  <p:notesViewPr>
    <p:cSldViewPr>
      <p:cViewPr varScale="1">
        <p:scale>
          <a:sx n="62" d="100"/>
          <a:sy n="62" d="100"/>
        </p:scale>
        <p:origin x="312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162EEB-4B10-49FF-8F2C-0AA227A2A9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3AD052-4091-41F6-9925-0069266F78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985F6-270D-4F70-9E10-FCBAC348023D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B7B3A6-7390-4E05-81C4-8E18BFF7F3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5ACC3E-4800-4F15-A6CB-63B3241B1A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B4AA4-C194-4822-91D4-B4FECE21A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34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BA43C6D-E55F-4BE5-8554-C22BB859EDE9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0B73208-77F4-453B-8852-C4844F8B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23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 userDrawn="1"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 userDrawn="1"/>
        </p:nvSpPr>
        <p:spPr>
          <a:xfrm>
            <a:off x="0" y="953344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933723-4C4E-4953-9B73-759969B589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" y="4651364"/>
            <a:ext cx="5758220" cy="165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84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194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667435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Revitalize Iowa’s Sound Economy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7D8D79-94B8-46B0-BEA5-ADFB594F66F5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28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260648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Revitalize Iowa’s Sound Economy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357917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429925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501933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40768"/>
            <a:ext cx="7886700" cy="965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PT Sans" panose="020B05030202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PT Sans" panose="020B0503020203020204" pitchFamily="34" charset="0"/>
              </a:defRPr>
            </a:lvl1pPr>
            <a:lvl2pPr>
              <a:defRPr>
                <a:latin typeface="PT Sans" panose="020B0503020203020204" pitchFamily="34" charset="0"/>
              </a:defRPr>
            </a:lvl2pPr>
            <a:lvl3pPr>
              <a:defRPr>
                <a:latin typeface="PT Sans" panose="020B0503020203020204" pitchFamily="34" charset="0"/>
              </a:defRPr>
            </a:lvl3pPr>
            <a:lvl4pPr>
              <a:defRPr>
                <a:latin typeface="PT Sans" panose="020B0503020203020204" pitchFamily="34" charset="0"/>
              </a:defRPr>
            </a:lvl4pPr>
            <a:lvl5pPr>
              <a:defRPr>
                <a:latin typeface="PT Sans" panose="020B05030202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64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rgbClr val="87172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763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00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6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2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078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5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5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21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1" r:id="rId4"/>
    <p:sldLayoutId id="2147483654" r:id="rId5"/>
    <p:sldLayoutId id="2147483655" r:id="rId6"/>
    <p:sldLayoutId id="2147483652" r:id="rId7"/>
    <p:sldLayoutId id="2147483653" r:id="rId8"/>
    <p:sldLayoutId id="2147483656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772816"/>
            <a:ext cx="7776864" cy="4032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Aft>
                <a:spcPts val="1200"/>
              </a:spcAft>
            </a:pPr>
            <a:r>
              <a:rPr lang="en-US" sz="2400" dirty="0">
                <a:latin typeface="PT Sans" panose="020B0503020203020204"/>
              </a:rPr>
              <a:t>Maximum RISE Cost Per Job was set at $13,000 in March 2020 for projects with high capital investment and/or high quality wage rates/benefits that exceed normal applications</a:t>
            </a:r>
          </a:p>
          <a:p>
            <a:pPr>
              <a:spcAft>
                <a:spcPts val="1200"/>
              </a:spcAft>
            </a:pPr>
            <a:r>
              <a:rPr lang="en-US" altLang="en-US" sz="2400" dirty="0">
                <a:latin typeface="PT Sans" panose="020B0503020203020204"/>
                <a:cs typeface="Arial" panose="020B0604020202020204" pitchFamily="34" charset="0"/>
              </a:rPr>
              <a:t>Highway Construction Cost Index </a:t>
            </a:r>
            <a:r>
              <a:rPr lang="en-US" altLang="en-US" sz="2400">
                <a:latin typeface="PT Sans" panose="020B0503020203020204"/>
                <a:cs typeface="Arial" panose="020B0604020202020204" pitchFamily="34" charset="0"/>
              </a:rPr>
              <a:t>from 2019-2020 decreased by 3.9%</a:t>
            </a:r>
            <a:endParaRPr lang="en-US" altLang="en-US" sz="2400" dirty="0">
              <a:latin typeface="PT Sans" panose="020B0503020203020204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en-US" altLang="en-US" sz="2400" dirty="0">
                <a:latin typeface="PT Sans" panose="020B0503020203020204"/>
                <a:cs typeface="Arial" panose="020B0604020202020204" pitchFamily="34" charset="0"/>
              </a:rPr>
              <a:t>No change recommended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124744"/>
            <a:ext cx="8712967" cy="360040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Proposed RISE Cost Per Job Increase</a:t>
            </a:r>
          </a:p>
        </p:txBody>
      </p:sp>
    </p:spTree>
    <p:extLst>
      <p:ext uri="{BB962C8B-B14F-4D97-AF65-F5344CB8AC3E}">
        <p14:creationId xmlns:p14="http://schemas.microsoft.com/office/powerpoint/2010/main" val="1626982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5">
      <a:dk1>
        <a:srgbClr val="53565A"/>
      </a:dk1>
      <a:lt1>
        <a:sysClr val="window" lastClr="FFFFFF"/>
      </a:lt1>
      <a:dk2>
        <a:srgbClr val="7C2529"/>
      </a:dk2>
      <a:lt2>
        <a:srgbClr val="B1B3B3"/>
      </a:lt2>
      <a:accent1>
        <a:srgbClr val="0097A9"/>
      </a:accent1>
      <a:accent2>
        <a:srgbClr val="E87722"/>
      </a:accent2>
      <a:accent3>
        <a:srgbClr val="FFC72C"/>
      </a:accent3>
      <a:accent4>
        <a:srgbClr val="5E366E"/>
      </a:accent4>
      <a:accent5>
        <a:srgbClr val="719949"/>
      </a:accent5>
      <a:accent6>
        <a:srgbClr val="4698CB"/>
      </a:accent6>
      <a:hlink>
        <a:srgbClr val="2C739F"/>
      </a:hlink>
      <a:folHlink>
        <a:srgbClr val="53565A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  <a:alpha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12581</TotalTime>
  <Words>51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PT Sans</vt:lpstr>
      <vt:lpstr>Office Theme</vt:lpstr>
      <vt:lpstr>Proposed RISE Cost Per Job Increase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Mihalchev</dc:creator>
  <cp:lastModifiedBy>Anderson, Stuart</cp:lastModifiedBy>
  <cp:revision>186</cp:revision>
  <cp:lastPrinted>2021-02-01T15:46:49Z</cp:lastPrinted>
  <dcterms:created xsi:type="dcterms:W3CDTF">2014-05-10T08:44:16Z</dcterms:created>
  <dcterms:modified xsi:type="dcterms:W3CDTF">2021-02-01T15:46:56Z</dcterms:modified>
</cp:coreProperties>
</file>