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2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95E"/>
    <a:srgbClr val="53565A"/>
    <a:srgbClr val="69686D"/>
    <a:srgbClr val="00717F"/>
    <a:srgbClr val="B55813"/>
    <a:srgbClr val="B1B3B3"/>
    <a:srgbClr val="871721"/>
    <a:srgbClr val="FF9966"/>
    <a:srgbClr val="FF0066"/>
    <a:srgbClr val="C34B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10" autoAdjust="0"/>
    <p:restoredTop sz="95574" autoAdjust="0"/>
  </p:normalViewPr>
  <p:slideViewPr>
    <p:cSldViewPr>
      <p:cViewPr varScale="1">
        <p:scale>
          <a:sx n="71" d="100"/>
          <a:sy n="71" d="100"/>
        </p:scale>
        <p:origin x="118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2994"/>
    </p:cViewPr>
  </p:sorterViewPr>
  <p:notesViewPr>
    <p:cSldViewPr>
      <p:cViewPr varScale="1">
        <p:scale>
          <a:sx n="62" d="100"/>
          <a:sy n="62" d="100"/>
        </p:scale>
        <p:origin x="312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162EEB-4B10-49FF-8F2C-0AA227A2A9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3AD052-4091-41F6-9925-0069266F78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985F6-270D-4F70-9E10-FCBAC348023D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B7B3A6-7390-4E05-81C4-8E18BFF7F3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5ACC3E-4800-4F15-A6CB-63B3241B1A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B4AA4-C194-4822-91D4-B4FECE21A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34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BA43C6D-E55F-4BE5-8554-C22BB859EDE9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0B73208-77F4-453B-8852-C4844F8BB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23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F3753E7-0F11-4D0E-8960-9E1C8FCC4C52}"/>
              </a:ext>
            </a:extLst>
          </p:cNvPr>
          <p:cNvSpPr/>
          <p:nvPr userDrawn="1"/>
        </p:nvSpPr>
        <p:spPr>
          <a:xfrm>
            <a:off x="0" y="0"/>
            <a:ext cx="9144000" cy="9533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67500"/>
                  <a:satMod val="115000"/>
                </a:schemeClr>
              </a:gs>
              <a:gs pos="52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C18299-3EBF-4651-B028-9D1F61A7FE89}"/>
              </a:ext>
            </a:extLst>
          </p:cNvPr>
          <p:cNvSpPr/>
          <p:nvPr userDrawn="1"/>
        </p:nvSpPr>
        <p:spPr>
          <a:xfrm>
            <a:off x="0" y="953344"/>
            <a:ext cx="9144000" cy="45719"/>
          </a:xfrm>
          <a:prstGeom prst="rect">
            <a:avLst/>
          </a:prstGeom>
          <a:solidFill>
            <a:schemeClr val="tx1">
              <a:lumMod val="95000"/>
              <a:lumOff val="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933723-4C4E-4953-9B73-759969B589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742" y="147581"/>
            <a:ext cx="2488746" cy="68913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D07DB7A-A277-47F1-B420-6EB252894AE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273" y="4651364"/>
            <a:ext cx="3427833" cy="16579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C9ED19C-16BB-4E11-A2E2-5E3DE3CF1B1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" y="4651364"/>
            <a:ext cx="5758220" cy="1657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8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1940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E0F805B-ABC8-4A8B-B9D4-5845341EB6C9}"/>
              </a:ext>
            </a:extLst>
          </p:cNvPr>
          <p:cNvSpPr txBox="1"/>
          <p:nvPr userDrawn="1"/>
        </p:nvSpPr>
        <p:spPr>
          <a:xfrm>
            <a:off x="827584" y="667435"/>
            <a:ext cx="3738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Revitalize Iowa’s Sound Economy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5A3183-73DB-40B2-B6C8-E0DE1DE1D6DB}"/>
              </a:ext>
            </a:extLst>
          </p:cNvPr>
          <p:cNvSpPr/>
          <p:nvPr userDrawn="1"/>
        </p:nvSpPr>
        <p:spPr>
          <a:xfrm>
            <a:off x="0" y="764704"/>
            <a:ext cx="792088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6ABBA2-AA3C-4D81-BF82-C5B05E586B69}"/>
              </a:ext>
            </a:extLst>
          </p:cNvPr>
          <p:cNvSpPr/>
          <p:nvPr userDrawn="1"/>
        </p:nvSpPr>
        <p:spPr>
          <a:xfrm>
            <a:off x="0" y="836712"/>
            <a:ext cx="792088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2792F5-6345-4BA3-96B5-3BBA9D667573}"/>
              </a:ext>
            </a:extLst>
          </p:cNvPr>
          <p:cNvSpPr/>
          <p:nvPr userDrawn="1"/>
        </p:nvSpPr>
        <p:spPr>
          <a:xfrm>
            <a:off x="0" y="908720"/>
            <a:ext cx="79208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7D8D79-94B8-46B0-BEA5-ADFB594F66F5}"/>
              </a:ext>
            </a:extLst>
          </p:cNvPr>
          <p:cNvSpPr txBox="1"/>
          <p:nvPr userDrawn="1"/>
        </p:nvSpPr>
        <p:spPr>
          <a:xfrm>
            <a:off x="8460432" y="645789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EF72394-20AE-4583-8A01-A144B1C77253}" type="slidenum">
              <a:rPr lang="en-US" sz="1800">
                <a:solidFill>
                  <a:schemeClr val="bg2"/>
                </a:solidFill>
                <a:latin typeface="PT Sans" panose="020B0503020203020204" pitchFamily="34" charset="0"/>
              </a:rPr>
              <a:pPr algn="ctr"/>
              <a:t>‹#›</a:t>
            </a:fld>
            <a:endParaRPr lang="en-US" sz="2000" dirty="0">
              <a:solidFill>
                <a:schemeClr val="bg2"/>
              </a:solidFill>
              <a:latin typeface="PT Sans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281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E0F805B-ABC8-4A8B-B9D4-5845341EB6C9}"/>
              </a:ext>
            </a:extLst>
          </p:cNvPr>
          <p:cNvSpPr txBox="1"/>
          <p:nvPr userDrawn="1"/>
        </p:nvSpPr>
        <p:spPr>
          <a:xfrm>
            <a:off x="827584" y="260648"/>
            <a:ext cx="3738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Revitalize Iowa’s Sound Economy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5A3183-73DB-40B2-B6C8-E0DE1DE1D6DB}"/>
              </a:ext>
            </a:extLst>
          </p:cNvPr>
          <p:cNvSpPr/>
          <p:nvPr userDrawn="1"/>
        </p:nvSpPr>
        <p:spPr>
          <a:xfrm>
            <a:off x="0" y="357917"/>
            <a:ext cx="792088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6ABBA2-AA3C-4D81-BF82-C5B05E586B69}"/>
              </a:ext>
            </a:extLst>
          </p:cNvPr>
          <p:cNvSpPr/>
          <p:nvPr userDrawn="1"/>
        </p:nvSpPr>
        <p:spPr>
          <a:xfrm>
            <a:off x="0" y="429925"/>
            <a:ext cx="792088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2792F5-6345-4BA3-96B5-3BBA9D667573}"/>
              </a:ext>
            </a:extLst>
          </p:cNvPr>
          <p:cNvSpPr/>
          <p:nvPr userDrawn="1"/>
        </p:nvSpPr>
        <p:spPr>
          <a:xfrm>
            <a:off x="0" y="501933"/>
            <a:ext cx="792088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9BAE6B-4BEF-472C-8DFA-A9B7788CA52B}"/>
              </a:ext>
            </a:extLst>
          </p:cNvPr>
          <p:cNvSpPr txBox="1"/>
          <p:nvPr userDrawn="1"/>
        </p:nvSpPr>
        <p:spPr>
          <a:xfrm>
            <a:off x="8460432" y="645789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EF72394-20AE-4583-8A01-A144B1C77253}" type="slidenum">
              <a:rPr lang="en-US" sz="1800">
                <a:solidFill>
                  <a:schemeClr val="bg2"/>
                </a:solidFill>
                <a:latin typeface="PT Sans" panose="020B0503020203020204" pitchFamily="34" charset="0"/>
              </a:rPr>
              <a:pPr algn="ctr"/>
              <a:t>‹#›</a:t>
            </a:fld>
            <a:endParaRPr lang="en-US" sz="2000" dirty="0">
              <a:solidFill>
                <a:schemeClr val="bg2"/>
              </a:solidFill>
              <a:latin typeface="PT Sans" panose="020B0503020203020204" pitchFamily="34" charset="0"/>
            </a:endParaRP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54EF32B2-C520-493E-859D-A9D077D08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340768"/>
            <a:ext cx="7886700" cy="965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PT Sans" panose="020B05030202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BFB340FD-E5C8-40FB-8FFA-E3B74A397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441228"/>
            <a:ext cx="7886700" cy="42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PT Sans" panose="020B0503020203020204" pitchFamily="34" charset="0"/>
              </a:defRPr>
            </a:lvl1pPr>
            <a:lvl2pPr>
              <a:defRPr>
                <a:latin typeface="PT Sans" panose="020B0503020203020204" pitchFamily="34" charset="0"/>
              </a:defRPr>
            </a:lvl2pPr>
            <a:lvl3pPr>
              <a:defRPr>
                <a:latin typeface="PT Sans" panose="020B0503020203020204" pitchFamily="34" charset="0"/>
              </a:defRPr>
            </a:lvl3pPr>
            <a:lvl4pPr>
              <a:defRPr>
                <a:latin typeface="PT Sans" panose="020B0503020203020204" pitchFamily="34" charset="0"/>
              </a:defRPr>
            </a:lvl4pPr>
            <a:lvl5pPr>
              <a:defRPr>
                <a:latin typeface="PT Sans" panose="020B0503020203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64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rgbClr val="871721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763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tx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007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bg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66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22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07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253131-A3D1-4BD2-B372-CE94B7CC9DC2}"/>
              </a:ext>
            </a:extLst>
          </p:cNvPr>
          <p:cNvSpPr/>
          <p:nvPr userDrawn="1"/>
        </p:nvSpPr>
        <p:spPr>
          <a:xfrm>
            <a:off x="0" y="0"/>
            <a:ext cx="4716016" cy="6858000"/>
          </a:xfrm>
          <a:prstGeom prst="rect">
            <a:avLst/>
          </a:prstGeom>
          <a:solidFill>
            <a:schemeClr val="accent5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59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721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1" r:id="rId4"/>
    <p:sldLayoutId id="2147483654" r:id="rId5"/>
    <p:sldLayoutId id="2147483655" r:id="rId6"/>
    <p:sldLayoutId id="2147483652" r:id="rId7"/>
    <p:sldLayoutId id="2147483653" r:id="rId8"/>
    <p:sldLayoutId id="2147483656" r:id="rId9"/>
    <p:sldLayoutId id="214748365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4F7A35D9-C957-4396-BEAF-37B4285884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844" y="147581"/>
            <a:ext cx="1968643" cy="545115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EFB17E1-6237-4C5B-90C1-F0860AAD4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772816"/>
            <a:ext cx="7776864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Aft>
                <a:spcPts val="1200"/>
              </a:spcAft>
            </a:pPr>
            <a:r>
              <a:rPr lang="en-US" sz="2400" dirty="0">
                <a:latin typeface="PT Sans" panose="020B0503020203020204"/>
              </a:rPr>
              <a:t>Maximum RISE Cost Per Job was set at $13,000 in March 2020 for projects with high capital investment and/or high quality wage rates/benefits that exceed normal applications</a:t>
            </a:r>
          </a:p>
          <a:p>
            <a:pPr>
              <a:spcAft>
                <a:spcPts val="1200"/>
              </a:spcAft>
            </a:pPr>
            <a:r>
              <a:rPr lang="en-US" altLang="en-US" sz="2400" dirty="0">
                <a:latin typeface="PT Sans" panose="020B0503020203020204"/>
                <a:cs typeface="Arial" panose="020B0604020202020204" pitchFamily="34" charset="0"/>
              </a:rPr>
              <a:t>Highway Construction Cost Index </a:t>
            </a:r>
            <a:r>
              <a:rPr lang="en-US" altLang="en-US" sz="2400">
                <a:latin typeface="PT Sans" panose="020B0503020203020204"/>
                <a:cs typeface="Arial" panose="020B0604020202020204" pitchFamily="34" charset="0"/>
              </a:rPr>
              <a:t>from 2019-2020 decreased by 3.9%</a:t>
            </a:r>
            <a:endParaRPr lang="en-US" altLang="en-US" sz="2400" dirty="0">
              <a:latin typeface="PT Sans" panose="020B0503020203020204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altLang="en-US" sz="2400" dirty="0">
                <a:latin typeface="PT Sans" panose="020B0503020203020204"/>
                <a:cs typeface="Arial" panose="020B0604020202020204" pitchFamily="34" charset="0"/>
              </a:rPr>
              <a:t>No change recommended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529AD376-841A-42E0-A075-63651BC9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124744"/>
            <a:ext cx="8712967" cy="360040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chemeClr val="tx2"/>
                </a:solidFill>
              </a:rPr>
              <a:t>Proposed RISE Cost Per Job Increase</a:t>
            </a:r>
          </a:p>
        </p:txBody>
      </p:sp>
    </p:spTree>
    <p:extLst>
      <p:ext uri="{BB962C8B-B14F-4D97-AF65-F5344CB8AC3E}">
        <p14:creationId xmlns:p14="http://schemas.microsoft.com/office/powerpoint/2010/main" val="1626982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5">
      <a:dk1>
        <a:srgbClr val="53565A"/>
      </a:dk1>
      <a:lt1>
        <a:sysClr val="window" lastClr="FFFFFF"/>
      </a:lt1>
      <a:dk2>
        <a:srgbClr val="7C2529"/>
      </a:dk2>
      <a:lt2>
        <a:srgbClr val="B1B3B3"/>
      </a:lt2>
      <a:accent1>
        <a:srgbClr val="0097A9"/>
      </a:accent1>
      <a:accent2>
        <a:srgbClr val="E87722"/>
      </a:accent2>
      <a:accent3>
        <a:srgbClr val="FFC72C"/>
      </a:accent3>
      <a:accent4>
        <a:srgbClr val="5E366E"/>
      </a:accent4>
      <a:accent5>
        <a:srgbClr val="719949"/>
      </a:accent5>
      <a:accent6>
        <a:srgbClr val="4698CB"/>
      </a:accent6>
      <a:hlink>
        <a:srgbClr val="2C739F"/>
      </a:hlink>
      <a:folHlink>
        <a:srgbClr val="53565A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95000"/>
            <a:lumOff val="5000"/>
            <a:alpha val="9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12581</TotalTime>
  <Words>51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PT Sans</vt:lpstr>
      <vt:lpstr>Office Theme</vt:lpstr>
      <vt:lpstr>Proposed RISE Cost Per Job Increase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Mihalchev</dc:creator>
  <cp:lastModifiedBy>Anderson, Stuart</cp:lastModifiedBy>
  <cp:revision>186</cp:revision>
  <cp:lastPrinted>2021-02-01T15:46:49Z</cp:lastPrinted>
  <dcterms:created xsi:type="dcterms:W3CDTF">2014-05-10T08:44:16Z</dcterms:created>
  <dcterms:modified xsi:type="dcterms:W3CDTF">2021-02-01T15:46:56Z</dcterms:modified>
</cp:coreProperties>
</file>