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71" r:id="rId3"/>
    <p:sldId id="270" r:id="rId4"/>
    <p:sldId id="276" r:id="rId5"/>
    <p:sldId id="277" r:id="rId6"/>
    <p:sldId id="269" r:id="rId7"/>
    <p:sldId id="275" r:id="rId8"/>
    <p:sldId id="282" r:id="rId9"/>
    <p:sldId id="25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56" autoAdjust="0"/>
    <p:restoredTop sz="94662" autoAdjust="0"/>
  </p:normalViewPr>
  <p:slideViewPr>
    <p:cSldViewPr snapToGrid="0">
      <p:cViewPr varScale="1">
        <p:scale>
          <a:sx n="75" d="100"/>
          <a:sy n="75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F29EF9-9C09-4E98-A78A-26DED7DDC1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0FA1C-D416-4E27-8EED-7D564CD5B7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18C19-F1B1-43DE-8AF9-A7CA4F366AF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15630-AB4A-4507-9478-7B146295F7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2DFD5-5521-4AD7-9A58-DF1DED5C14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6733D-CBF8-43AF-973A-D8C6CB69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07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EF537-9267-4FFF-95BC-D8B20F59285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98C665-15DE-4D23-BAD3-8CCEB0007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70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1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6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7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7260" y="5282293"/>
            <a:ext cx="4701976" cy="759278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3846" y="6115050"/>
            <a:ext cx="4148804" cy="46214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11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6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1016"/>
            <a:ext cx="9142646" cy="6856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575958"/>
            <a:ext cx="7886700" cy="865414"/>
          </a:xfrm>
        </p:spPr>
        <p:txBody>
          <a:bodyPr anchor="b">
            <a:no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8086" y="5282292"/>
            <a:ext cx="4232502" cy="128995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6" y="5629273"/>
            <a:ext cx="3138488" cy="7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6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"/>
            <a:ext cx="7330338" cy="1151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2604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49953"/>
            <a:ext cx="3868340" cy="419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26042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953"/>
            <a:ext cx="3887391" cy="419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6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0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1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297680" cy="112667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43048"/>
            <a:ext cx="4629150" cy="4988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49"/>
            <a:ext cx="2949178" cy="4988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0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240530" cy="11430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89957"/>
            <a:ext cx="4629150" cy="52088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51213"/>
            <a:ext cx="2949178" cy="49201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42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339693" cy="1145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963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3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83458"/>
            <a:ext cx="7886700" cy="4057914"/>
          </a:xfrm>
        </p:spPr>
        <p:txBody>
          <a:bodyPr>
            <a:normAutofit/>
          </a:bodyPr>
          <a:lstStyle/>
          <a:p>
            <a:r>
              <a:rPr lang="en-US" dirty="0"/>
              <a:t>Upper Mississippi</a:t>
            </a:r>
            <a:br>
              <a:rPr lang="en-US" dirty="0"/>
            </a:br>
            <a:r>
              <a:rPr lang="en-US" dirty="0"/>
              <a:t>Inland Waterway Infrastructure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Mooring Cell Pilot Project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Iowa Transportation Commission</a:t>
            </a:r>
          </a:p>
          <a:p>
            <a:pPr algn="ctr"/>
            <a:r>
              <a:rPr lang="en-US" sz="2000" dirty="0"/>
              <a:t>February 9, 2021</a:t>
            </a:r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91A6C8-CDA0-42D7-AB70-57AABEF4CE1A}"/>
              </a:ext>
            </a:extLst>
          </p:cNvPr>
          <p:cNvSpPr/>
          <p:nvPr/>
        </p:nvSpPr>
        <p:spPr>
          <a:xfrm>
            <a:off x="1226423" y="6153782"/>
            <a:ext cx="2543851" cy="3207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Alternative Financing 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567543"/>
            <a:ext cx="8277226" cy="4963886"/>
          </a:xfrm>
        </p:spPr>
        <p:txBody>
          <a:bodyPr>
            <a:normAutofit/>
          </a:bodyPr>
          <a:lstStyle/>
          <a:p>
            <a:r>
              <a:rPr lang="en-US" sz="2400" dirty="0"/>
              <a:t>2019 Study Objective</a:t>
            </a:r>
          </a:p>
          <a:p>
            <a:pPr lvl="1"/>
            <a:r>
              <a:rPr lang="en-US" sz="2000" dirty="0"/>
              <a:t>Develop range of viable investment alternatives to enhance Upper Mississippi inland waterway infrastructure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Study examined three upgrade scenarios</a:t>
            </a:r>
          </a:p>
          <a:p>
            <a:pPr lvl="1"/>
            <a:r>
              <a:rPr lang="en-US" sz="2000" dirty="0"/>
              <a:t>Micro Efficiency Upgrade (mooring cell)</a:t>
            </a:r>
          </a:p>
          <a:p>
            <a:pPr lvl="1"/>
            <a:r>
              <a:rPr lang="en-US" sz="2000" dirty="0"/>
              <a:t>System Reliability Improvements (major rehab program)</a:t>
            </a:r>
          </a:p>
          <a:p>
            <a:pPr lvl="1"/>
            <a:r>
              <a:rPr lang="en-US" sz="2000" dirty="0"/>
              <a:t>Large-Scale Capacity, Efficiency &amp; Reliability Upgrade (1200 ft. lock)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Recommendation #1</a:t>
            </a:r>
          </a:p>
          <a:p>
            <a:pPr lvl="1"/>
            <a:r>
              <a:rPr lang="en-US" sz="2000" dirty="0"/>
              <a:t>Use State-Federal project partnership agreement and/or contributed funds to implement the Micro Efficiency Upgrade scenario of a mooring cell at L&amp;D 14 (</a:t>
            </a:r>
            <a:r>
              <a:rPr lang="en-US" sz="2000" dirty="0" err="1"/>
              <a:t>LeClaire</a:t>
            </a:r>
            <a:r>
              <a:rPr lang="en-US" sz="2000" dirty="0"/>
              <a:t>, IA).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098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57" y="4209106"/>
            <a:ext cx="2771193" cy="2288026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83377" y="6497132"/>
            <a:ext cx="2181794" cy="19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Courtesy of US Army Corps of Engineers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Micro Efficiency Upgrade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379" y="1613860"/>
            <a:ext cx="8305241" cy="473290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What is a mooring cell?</a:t>
            </a:r>
          </a:p>
          <a:p>
            <a:pPr lvl="1"/>
            <a:r>
              <a:rPr lang="en-US" sz="2000" dirty="0"/>
              <a:t>Efficient and environmentally friendly facility for tows approaching a L&amp;D to moor (tie off) while waiting for the lock to be available</a:t>
            </a:r>
          </a:p>
          <a:p>
            <a:pPr lvl="1"/>
            <a:r>
              <a:rPr lang="en-US" sz="2000" dirty="0"/>
              <a:t>Typically located adjacent to main navigation channel</a:t>
            </a:r>
          </a:p>
          <a:p>
            <a:pPr lvl="1"/>
            <a:r>
              <a:rPr lang="en-US" sz="2000" dirty="0"/>
              <a:t>Constructed of sheet-piling driven into a circular cell and filled with earth and/or concrete</a:t>
            </a:r>
          </a:p>
          <a:p>
            <a:pPr lvl="1"/>
            <a:r>
              <a:rPr lang="en-US" sz="2000" dirty="0"/>
              <a:t>Without mooring facility, towboats must move close to shore and ground barges, tie off to </a:t>
            </a:r>
            <a:r>
              <a:rPr lang="en-US" sz="2000" dirty="0" err="1"/>
              <a:t>bankline</a:t>
            </a:r>
            <a:r>
              <a:rPr lang="en-US" sz="2000" dirty="0"/>
              <a:t> trees, or maintain engine power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Benefits</a:t>
            </a:r>
          </a:p>
          <a:p>
            <a:pPr lvl="1"/>
            <a:r>
              <a:rPr lang="en-US" sz="2000" dirty="0"/>
              <a:t>Improved lock approach times for</a:t>
            </a:r>
          </a:p>
          <a:p>
            <a:pPr marL="457200" lvl="1" indent="0">
              <a:buNone/>
            </a:pPr>
            <a:r>
              <a:rPr lang="en-US" sz="2000" dirty="0"/>
              <a:t>   exchange </a:t>
            </a:r>
            <a:r>
              <a:rPr lang="en-US" sz="2000" dirty="0" err="1"/>
              <a:t>lockages</a:t>
            </a:r>
            <a:endParaRPr lang="en-US" sz="2000" dirty="0"/>
          </a:p>
          <a:p>
            <a:pPr lvl="1"/>
            <a:r>
              <a:rPr lang="en-US" sz="2000" dirty="0"/>
              <a:t>Reduced environmental impacts</a:t>
            </a:r>
          </a:p>
          <a:p>
            <a:pPr lvl="1"/>
            <a:r>
              <a:rPr lang="en-US" sz="2000" dirty="0"/>
              <a:t>Improved operational safety</a:t>
            </a:r>
          </a:p>
          <a:p>
            <a:pPr lvl="1"/>
            <a:r>
              <a:rPr lang="en-US" sz="2000" dirty="0"/>
              <a:t>Replicability</a:t>
            </a:r>
          </a:p>
          <a:p>
            <a:pPr lvl="3"/>
            <a:endParaRPr lang="en-US" sz="1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905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3377" y="6497132"/>
            <a:ext cx="2181794" cy="19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Courtesy of US Army Corps of Engineers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Micro Efficiency Upgrade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379" y="1613860"/>
            <a:ext cx="8305241" cy="4732903"/>
          </a:xfrm>
        </p:spPr>
        <p:txBody>
          <a:bodyPr>
            <a:normAutofit/>
          </a:bodyPr>
          <a:lstStyle/>
          <a:p>
            <a:r>
              <a:rPr lang="en-US" sz="2400" dirty="0"/>
              <a:t>Mooring cells are authorized projects in WRDA 2007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USACE Mooring Cell UMR Working Group identified top priority locations: L&amp;D 14 lower pool was #1</a:t>
            </a:r>
          </a:p>
          <a:p>
            <a:pPr lvl="1"/>
            <a:r>
              <a:rPr lang="en-US" sz="2000" dirty="0"/>
              <a:t>Waiting area currently 3.6 miles downstream</a:t>
            </a:r>
          </a:p>
          <a:p>
            <a:pPr lvl="1"/>
            <a:r>
              <a:rPr lang="en-US" sz="2000" dirty="0"/>
              <a:t>Proposed mooring cell location would be only 1.4 miles downstream</a:t>
            </a:r>
          </a:p>
          <a:p>
            <a:pPr lvl="1"/>
            <a:r>
              <a:rPr lang="en-US" sz="2000" dirty="0"/>
              <a:t>= 2.2 mile difference</a:t>
            </a:r>
          </a:p>
          <a:p>
            <a:pPr lvl="3"/>
            <a:endParaRPr lang="en-US" dirty="0"/>
          </a:p>
          <a:p>
            <a:pPr lvl="3"/>
            <a:endParaRPr lang="en-US" sz="1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4D625-01A0-4424-8DEC-A2FCD163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61" y="3988253"/>
            <a:ext cx="3390900" cy="25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BD59E-496E-4264-A7A9-4513036E7A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13795" y="0"/>
            <a:ext cx="5230206" cy="66645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1C84E-2295-49E5-9259-C7BC63232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" r="3816"/>
          <a:stretch/>
        </p:blipFill>
        <p:spPr>
          <a:xfrm>
            <a:off x="0" y="3833446"/>
            <a:ext cx="4691576" cy="2831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04B581-AC6E-4A8E-92D5-92E3EFACD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6"/>
            <a:ext cx="4034073" cy="383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0A8CF-DD0A-47C2-AD69-3D21C2A2BF66}"/>
              </a:ext>
            </a:extLst>
          </p:cNvPr>
          <p:cNvSpPr txBox="1"/>
          <p:nvPr/>
        </p:nvSpPr>
        <p:spPr>
          <a:xfrm>
            <a:off x="8515350" y="6162097"/>
            <a:ext cx="4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570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Economic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7543"/>
            <a:ext cx="7886700" cy="496388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2.2 mile difference for waiting area = estimated 217 hours or 9 days time savings per navigation year</a:t>
            </a:r>
          </a:p>
          <a:p>
            <a:endParaRPr lang="en-US" sz="2600" dirty="0"/>
          </a:p>
          <a:p>
            <a:r>
              <a:rPr lang="en-US" sz="2600" dirty="0"/>
              <a:t>Relative to other scenarios, Micro Upgrade scenario yields the highest benefit-cost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r>
              <a:rPr lang="en-US" sz="1000" dirty="0"/>
              <a:t>  </a:t>
            </a:r>
          </a:p>
          <a:p>
            <a:pPr marL="0" indent="0">
              <a:buNone/>
            </a:pPr>
            <a:r>
              <a:rPr lang="en-US" sz="1000" dirty="0"/>
              <a:t>  *Includes 3% annual operating and maintenance costs</a:t>
            </a:r>
          </a:p>
          <a:p>
            <a:endParaRPr lang="en-US" sz="1500" dirty="0"/>
          </a:p>
          <a:p>
            <a:r>
              <a:rPr lang="en-US" sz="2600" dirty="0"/>
              <a:t>Importance to Iowa:</a:t>
            </a:r>
          </a:p>
          <a:p>
            <a:pPr lvl="1"/>
            <a:r>
              <a:rPr lang="en-US" sz="2200" dirty="0"/>
              <a:t>Inland waterways benefit landside transportation: congestion, safety, infrastructure damage, transportation costs, etc.</a:t>
            </a:r>
          </a:p>
          <a:p>
            <a:pPr lvl="1"/>
            <a:r>
              <a:rPr lang="en-US" sz="2200" dirty="0"/>
              <a:t>Demonstrated commitment to UMR infrastructure</a:t>
            </a:r>
          </a:p>
          <a:p>
            <a:pPr lvl="1"/>
            <a:r>
              <a:rPr lang="en-US" sz="2200" dirty="0"/>
              <a:t>Pilot can be replicated by other UMR states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2208" y="6162097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B64EC4-65C4-4894-86B5-F781F9D14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9165"/>
              </p:ext>
            </p:extLst>
          </p:nvPr>
        </p:nvGraphicFramePr>
        <p:xfrm>
          <a:off x="859247" y="3245867"/>
          <a:ext cx="7425505" cy="128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93">
                  <a:extLst>
                    <a:ext uri="{9D8B030D-6E8A-4147-A177-3AD203B41FA5}">
                      <a16:colId xmlns:a16="http://schemas.microsoft.com/office/drawing/2014/main" val="3090828454"/>
                    </a:ext>
                  </a:extLst>
                </a:gridCol>
                <a:gridCol w="1459958">
                  <a:extLst>
                    <a:ext uri="{9D8B030D-6E8A-4147-A177-3AD203B41FA5}">
                      <a16:colId xmlns:a16="http://schemas.microsoft.com/office/drawing/2014/main" val="113911264"/>
                    </a:ext>
                  </a:extLst>
                </a:gridCol>
                <a:gridCol w="1457617">
                  <a:extLst>
                    <a:ext uri="{9D8B030D-6E8A-4147-A177-3AD203B41FA5}">
                      <a16:colId xmlns:a16="http://schemas.microsoft.com/office/drawing/2014/main" val="362616631"/>
                    </a:ext>
                  </a:extLst>
                </a:gridCol>
                <a:gridCol w="1442336">
                  <a:extLst>
                    <a:ext uri="{9D8B030D-6E8A-4147-A177-3AD203B41FA5}">
                      <a16:colId xmlns:a16="http://schemas.microsoft.com/office/drawing/2014/main" val="1763380018"/>
                    </a:ext>
                  </a:extLst>
                </a:gridCol>
                <a:gridCol w="1647101">
                  <a:extLst>
                    <a:ext uri="{9D8B030D-6E8A-4147-A177-3AD203B41FA5}">
                      <a16:colId xmlns:a16="http://schemas.microsoft.com/office/drawing/2014/main" val="3245584064"/>
                    </a:ext>
                  </a:extLst>
                </a:gridCol>
              </a:tblGrid>
              <a:tr h="8988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discounted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discounted costs*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present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Benefit-cost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84104"/>
                  </a:ext>
                </a:extLst>
              </a:tr>
              <a:tr h="367852">
                <a:tc>
                  <a:txBody>
                    <a:bodyPr/>
                    <a:lstStyle/>
                    <a:p>
                      <a:r>
                        <a:rPr lang="en-US" dirty="0"/>
                        <a:t>Mooring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$8.7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$6.2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0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49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02" y="1567543"/>
            <a:ext cx="8005396" cy="4963886"/>
          </a:xfrm>
        </p:spPr>
        <p:txBody>
          <a:bodyPr>
            <a:normAutofit/>
          </a:bodyPr>
          <a:lstStyle/>
          <a:p>
            <a:r>
              <a:rPr lang="en-US" sz="2400" dirty="0"/>
              <a:t>Costs</a:t>
            </a:r>
          </a:p>
          <a:p>
            <a:pPr lvl="1"/>
            <a:r>
              <a:rPr lang="en-US" sz="2000" dirty="0"/>
              <a:t>$2 million for L&amp;D 14 lower pool site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Pilot funding proposal</a:t>
            </a:r>
          </a:p>
          <a:p>
            <a:pPr lvl="1"/>
            <a:r>
              <a:rPr lang="en-US" sz="2000" dirty="0"/>
              <a:t>Contributed funds agreement with USACE</a:t>
            </a:r>
          </a:p>
          <a:p>
            <a:pPr lvl="1"/>
            <a:r>
              <a:rPr lang="en-US" sz="2000" dirty="0"/>
              <a:t>80% National Highway Freight Program (NHFP)</a:t>
            </a:r>
          </a:p>
          <a:p>
            <a:pPr lvl="1"/>
            <a:r>
              <a:rPr lang="en-US" sz="2000" dirty="0"/>
              <a:t>20% State Infrastructure Bank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400" dirty="0"/>
              <a:t>Use of NHFP funds will require an amendment to the State Freight Plan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515350" y="6162097"/>
            <a:ext cx="4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7388EE-B1E3-4DDC-830E-3F6B934B6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85675"/>
              </p:ext>
            </p:extLst>
          </p:nvPr>
        </p:nvGraphicFramePr>
        <p:xfrm>
          <a:off x="2075977" y="4212638"/>
          <a:ext cx="4992047" cy="125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561">
                  <a:extLst>
                    <a:ext uri="{9D8B030D-6E8A-4147-A177-3AD203B41FA5}">
                      <a16:colId xmlns:a16="http://schemas.microsoft.com/office/drawing/2014/main" val="3090828454"/>
                    </a:ext>
                  </a:extLst>
                </a:gridCol>
                <a:gridCol w="1914486">
                  <a:extLst>
                    <a:ext uri="{9D8B030D-6E8A-4147-A177-3AD203B41FA5}">
                      <a16:colId xmlns:a16="http://schemas.microsoft.com/office/drawing/2014/main" val="1139112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0584104"/>
                  </a:ext>
                </a:extLst>
              </a:tr>
              <a:tr h="296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NHFP allocated funds (Federal)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$1,600,000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0051142"/>
                  </a:ext>
                </a:extLst>
              </a:tr>
              <a:tr h="296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State Infrastructure Bank (Non-Federal)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96260"/>
                  </a:ext>
                </a:extLst>
              </a:tr>
              <a:tr h="296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$2,000,000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421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7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1D00-8139-4AAC-8D28-53FB2EE0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A5F6AD-662D-44F9-888F-E737CE3EFB29}"/>
              </a:ext>
            </a:extLst>
          </p:cNvPr>
          <p:cNvSpPr/>
          <p:nvPr/>
        </p:nvSpPr>
        <p:spPr>
          <a:xfrm>
            <a:off x="0" y="3501008"/>
            <a:ext cx="2286000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B0828-659B-4C75-8574-6B6555FFEAD8}"/>
              </a:ext>
            </a:extLst>
          </p:cNvPr>
          <p:cNvSpPr/>
          <p:nvPr/>
        </p:nvSpPr>
        <p:spPr>
          <a:xfrm>
            <a:off x="2286000" y="3501008"/>
            <a:ext cx="2286000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EBADA-2401-404A-8C4B-B700AB2F6361}"/>
              </a:ext>
            </a:extLst>
          </p:cNvPr>
          <p:cNvSpPr/>
          <p:nvPr/>
        </p:nvSpPr>
        <p:spPr>
          <a:xfrm>
            <a:off x="4572000" y="3501008"/>
            <a:ext cx="2286000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4141A-BED2-4006-AAE6-B4E7A15525DC}"/>
              </a:ext>
            </a:extLst>
          </p:cNvPr>
          <p:cNvSpPr/>
          <p:nvPr/>
        </p:nvSpPr>
        <p:spPr>
          <a:xfrm>
            <a:off x="6858000" y="3501008"/>
            <a:ext cx="2286000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446DD4-5763-4C46-97DC-3C52E8954D6E}"/>
              </a:ext>
            </a:extLst>
          </p:cNvPr>
          <p:cNvSpPr/>
          <p:nvPr/>
        </p:nvSpPr>
        <p:spPr>
          <a:xfrm>
            <a:off x="290512" y="3456049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B42573-6887-4A4A-93D0-D7193A37819A}"/>
              </a:ext>
            </a:extLst>
          </p:cNvPr>
          <p:cNvCxnSpPr>
            <a:stCxn id="8" idx="4"/>
          </p:cNvCxnSpPr>
          <p:nvPr/>
        </p:nvCxnSpPr>
        <p:spPr>
          <a:xfrm flipH="1">
            <a:off x="371474" y="3617974"/>
            <a:ext cx="1" cy="117917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DA948B-AE2A-489A-AA52-1465822B22E3}"/>
              </a:ext>
            </a:extLst>
          </p:cNvPr>
          <p:cNvSpPr txBox="1"/>
          <p:nvPr/>
        </p:nvSpPr>
        <p:spPr>
          <a:xfrm>
            <a:off x="364099" y="4564335"/>
            <a:ext cx="197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9,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29814-A94A-4F64-8C91-D8A782C19623}"/>
              </a:ext>
            </a:extLst>
          </p:cNvPr>
          <p:cNvSpPr txBox="1"/>
          <p:nvPr/>
        </p:nvSpPr>
        <p:spPr>
          <a:xfrm>
            <a:off x="371474" y="4760613"/>
            <a:ext cx="204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Commission Action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775BC0-0170-450C-8423-E28EEF909564}"/>
              </a:ext>
            </a:extLst>
          </p:cNvPr>
          <p:cNvSpPr/>
          <p:nvPr/>
        </p:nvSpPr>
        <p:spPr>
          <a:xfrm>
            <a:off x="1777471" y="3443935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C92515-B338-4782-8C9C-4270FE8612CB}"/>
              </a:ext>
            </a:extLst>
          </p:cNvPr>
          <p:cNvSpPr/>
          <p:nvPr/>
        </p:nvSpPr>
        <p:spPr>
          <a:xfrm>
            <a:off x="3462337" y="3446523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7194F2-9328-40EF-B4A5-E01CCC783647}"/>
              </a:ext>
            </a:extLst>
          </p:cNvPr>
          <p:cNvCxnSpPr/>
          <p:nvPr/>
        </p:nvCxnSpPr>
        <p:spPr>
          <a:xfrm flipH="1">
            <a:off x="3543298" y="3573016"/>
            <a:ext cx="1" cy="117917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6A81BD-3F3C-46BB-B2AE-58288DFF9140}"/>
              </a:ext>
            </a:extLst>
          </p:cNvPr>
          <p:cNvSpPr txBox="1"/>
          <p:nvPr/>
        </p:nvSpPr>
        <p:spPr>
          <a:xfrm>
            <a:off x="1872895" y="1993091"/>
            <a:ext cx="171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April – June 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D3AEF-6727-45B4-AF61-7B2403427C93}"/>
              </a:ext>
            </a:extLst>
          </p:cNvPr>
          <p:cNvSpPr txBox="1"/>
          <p:nvPr/>
        </p:nvSpPr>
        <p:spPr>
          <a:xfrm>
            <a:off x="1880269" y="2189369"/>
            <a:ext cx="318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Finalize Plans &amp; Specifications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Review Environmental Assessment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3C4763-F127-4E1A-ACE7-0BEBE8013C81}"/>
              </a:ext>
            </a:extLst>
          </p:cNvPr>
          <p:cNvCxnSpPr/>
          <p:nvPr/>
        </p:nvCxnSpPr>
        <p:spPr>
          <a:xfrm flipH="1">
            <a:off x="1858433" y="2309390"/>
            <a:ext cx="1" cy="111301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FC25681-ED78-40F1-BE1C-2300747C801D}"/>
              </a:ext>
            </a:extLst>
          </p:cNvPr>
          <p:cNvSpPr/>
          <p:nvPr/>
        </p:nvSpPr>
        <p:spPr>
          <a:xfrm>
            <a:off x="5171354" y="3429000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56912D-ED9D-4D15-9D23-9408B16D11BE}"/>
              </a:ext>
            </a:extLst>
          </p:cNvPr>
          <p:cNvCxnSpPr/>
          <p:nvPr/>
        </p:nvCxnSpPr>
        <p:spPr>
          <a:xfrm flipH="1">
            <a:off x="5252316" y="2294455"/>
            <a:ext cx="1" cy="111301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D531469-653E-43F7-8879-97E6017E9FCB}"/>
              </a:ext>
            </a:extLst>
          </p:cNvPr>
          <p:cNvSpPr/>
          <p:nvPr/>
        </p:nvSpPr>
        <p:spPr>
          <a:xfrm>
            <a:off x="6885746" y="3443935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163920-155A-4967-8647-68401297167E}"/>
              </a:ext>
            </a:extLst>
          </p:cNvPr>
          <p:cNvCxnSpPr/>
          <p:nvPr/>
        </p:nvCxnSpPr>
        <p:spPr>
          <a:xfrm flipH="1">
            <a:off x="6966707" y="3570428"/>
            <a:ext cx="1" cy="117917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3FD3A6A-BFE8-4DD4-ABF7-8C7BA139F0B3}"/>
              </a:ext>
            </a:extLst>
          </p:cNvPr>
          <p:cNvSpPr txBox="1"/>
          <p:nvPr/>
        </p:nvSpPr>
        <p:spPr>
          <a:xfrm>
            <a:off x="3543298" y="4541757"/>
            <a:ext cx="19700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July 1, 2021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724F33-7684-4681-93EC-CEF2DE4883E0}"/>
              </a:ext>
            </a:extLst>
          </p:cNvPr>
          <p:cNvSpPr txBox="1"/>
          <p:nvPr/>
        </p:nvSpPr>
        <p:spPr>
          <a:xfrm>
            <a:off x="3550673" y="4738035"/>
            <a:ext cx="204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Contracting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(Ready to Advertise)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0796AB-BE6B-47D2-A78E-99BF0EF1D804}"/>
              </a:ext>
            </a:extLst>
          </p:cNvPr>
          <p:cNvSpPr txBox="1"/>
          <p:nvPr/>
        </p:nvSpPr>
        <p:spPr>
          <a:xfrm>
            <a:off x="5252316" y="1993091"/>
            <a:ext cx="216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September 1, 2021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08491D-1238-4498-AF6A-B929864CE5C7}"/>
              </a:ext>
            </a:extLst>
          </p:cNvPr>
          <p:cNvSpPr txBox="1"/>
          <p:nvPr/>
        </p:nvSpPr>
        <p:spPr>
          <a:xfrm>
            <a:off x="5259690" y="2189369"/>
            <a:ext cx="216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Award Contract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AC9E86-C137-41A3-95AE-A54CDCA8A656}"/>
              </a:ext>
            </a:extLst>
          </p:cNvPr>
          <p:cNvSpPr txBox="1"/>
          <p:nvPr/>
        </p:nvSpPr>
        <p:spPr>
          <a:xfrm>
            <a:off x="6976634" y="4543576"/>
            <a:ext cx="216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September 1, 2021 – September 1, 2022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21D39-EEEF-4428-9242-5F4BEFAEEEFD}"/>
              </a:ext>
            </a:extLst>
          </p:cNvPr>
          <p:cNvSpPr txBox="1"/>
          <p:nvPr/>
        </p:nvSpPr>
        <p:spPr>
          <a:xfrm>
            <a:off x="6980908" y="4999645"/>
            <a:ext cx="204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Construction (1 year)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D8A47E-F3D1-43EC-B531-58DAB544E80A}"/>
              </a:ext>
            </a:extLst>
          </p:cNvPr>
          <p:cNvSpPr txBox="1"/>
          <p:nvPr/>
        </p:nvSpPr>
        <p:spPr>
          <a:xfrm>
            <a:off x="8515350" y="6162097"/>
            <a:ext cx="4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1549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83458"/>
            <a:ext cx="7886700" cy="4057914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/>
              <a:t>Craig Markley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Director, Systems Planning Bureau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craig.markley@iowadot.us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515-239-1027</a:t>
            </a:r>
          </a:p>
        </p:txBody>
      </p:sp>
    </p:spTree>
    <p:extLst>
      <p:ext uri="{BB962C8B-B14F-4D97-AF65-F5344CB8AC3E}">
        <p14:creationId xmlns:p14="http://schemas.microsoft.com/office/powerpoint/2010/main" val="351139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DOT">
      <a:dk1>
        <a:srgbClr val="3C3732"/>
      </a:dk1>
      <a:lt1>
        <a:sysClr val="window" lastClr="FFFFFF"/>
      </a:lt1>
      <a:dk2>
        <a:srgbClr val="666666"/>
      </a:dk2>
      <a:lt2>
        <a:srgbClr val="168ADB"/>
      </a:lt2>
      <a:accent1>
        <a:srgbClr val="59B4F4"/>
      </a:accent1>
      <a:accent2>
        <a:srgbClr val="81BC00"/>
      </a:accent2>
      <a:accent3>
        <a:srgbClr val="C3E86C"/>
      </a:accent3>
      <a:accent4>
        <a:srgbClr val="FFB81D"/>
      </a:accent4>
      <a:accent5>
        <a:srgbClr val="EE7624"/>
      </a:accent5>
      <a:accent6>
        <a:srgbClr val="AF580C"/>
      </a:accent6>
      <a:hlink>
        <a:srgbClr val="EE7624"/>
      </a:hlink>
      <a:folHlink>
        <a:srgbClr val="834208"/>
      </a:folHlink>
    </a:clrScheme>
    <a:fontScheme name="IADOT  - PTSans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</TotalTime>
  <Words>502</Words>
  <Application>Microsoft Office PowerPoint</Application>
  <PresentationFormat>On-screen Show (4:3)</PresentationFormat>
  <Paragraphs>107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PT Sans</vt:lpstr>
      <vt:lpstr>Office Theme</vt:lpstr>
      <vt:lpstr>Upper Mississippi Inland Waterway Infrastructure  Mooring Cell Pilot Project  </vt:lpstr>
      <vt:lpstr>Alternative Financing Evaluation</vt:lpstr>
      <vt:lpstr>Micro Efficiency Upgrade</vt:lpstr>
      <vt:lpstr>Micro Efficiency Upgrade</vt:lpstr>
      <vt:lpstr>PowerPoint Presentation</vt:lpstr>
      <vt:lpstr>Economic Benefits</vt:lpstr>
      <vt:lpstr>Funding</vt:lpstr>
      <vt:lpstr>Schedule</vt:lpstr>
      <vt:lpstr>Questions?  </vt:lpstr>
    </vt:vector>
  </TitlesOfParts>
  <Company>HDR,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DesRosiers, Gisele</dc:creator>
  <cp:lastModifiedBy>Anderson, Stuart</cp:lastModifiedBy>
  <cp:revision>162</cp:revision>
  <cp:lastPrinted>2021-02-01T15:48:04Z</cp:lastPrinted>
  <dcterms:created xsi:type="dcterms:W3CDTF">2017-10-11T14:49:56Z</dcterms:created>
  <dcterms:modified xsi:type="dcterms:W3CDTF">2021-02-01T15:48:09Z</dcterms:modified>
</cp:coreProperties>
</file>